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8" r:id="rId3"/>
    <p:sldId id="259" r:id="rId4"/>
    <p:sldId id="257" r:id="rId5"/>
    <p:sldId id="260" r:id="rId6"/>
    <p:sldId id="384" r:id="rId7"/>
    <p:sldId id="261" r:id="rId8"/>
    <p:sldId id="363" r:id="rId9"/>
    <p:sldId id="364" r:id="rId10"/>
    <p:sldId id="365" r:id="rId11"/>
    <p:sldId id="366" r:id="rId12"/>
    <p:sldId id="383" r:id="rId13"/>
    <p:sldId id="380" r:id="rId14"/>
    <p:sldId id="382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A4DA2B-C210-4ED3-A268-373E9F0908A6}" v="80" dt="2025-03-31T09:25:34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6" autoAdjust="0"/>
    <p:restoredTop sz="96187" autoAdjust="0"/>
  </p:normalViewPr>
  <p:slideViewPr>
    <p:cSldViewPr snapToGrid="0">
      <p:cViewPr varScale="1">
        <p:scale>
          <a:sx n="78" d="100"/>
          <a:sy n="78" d="100"/>
        </p:scale>
        <p:origin x="73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66A39-E16D-4E6D-B0B1-1226262032F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1B71F6EA-551E-499A-8489-0F9B70A820BA}" type="pres">
      <dgm:prSet presAssocID="{D0066A39-E16D-4E6D-B0B1-1226262032F2}" presName="cycle" presStyleCnt="0">
        <dgm:presLayoutVars>
          <dgm:dir/>
          <dgm:resizeHandles val="exact"/>
        </dgm:presLayoutVars>
      </dgm:prSet>
      <dgm:spPr/>
    </dgm:pt>
  </dgm:ptLst>
  <dgm:cxnLst>
    <dgm:cxn modelId="{633B1214-D6E4-4941-89F5-69906BA8E8F5}" type="presOf" srcId="{D0066A39-E16D-4E6D-B0B1-1226262032F2}" destId="{1B71F6EA-551E-499A-8489-0F9B70A820B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F4E52A26-2624-1C7D-B237-BC573F4BFF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20534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4F8CF8D-A8A6-F9FC-81DA-2530C280B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CD5FEA1-0081-9F89-B369-6D7BE20BEA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223655"/>
            <a:ext cx="9144000" cy="2205345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FE857FD-7891-51F8-7E58-7DA2C8DFDE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03897"/>
            <a:ext cx="9144000" cy="432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Rubrikerna</a:t>
            </a:r>
          </a:p>
        </p:txBody>
      </p:sp>
    </p:spTree>
    <p:extLst>
      <p:ext uri="{BB962C8B-B14F-4D97-AF65-F5344CB8AC3E}">
        <p14:creationId xmlns:p14="http://schemas.microsoft.com/office/powerpoint/2010/main" val="422162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819955-7875-6D49-E8AF-E94E5E02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0969"/>
            <a:ext cx="10515600" cy="372599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145AEC57-0367-8F3C-0100-B5D1D7A7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F3A465-9FB8-2E66-443A-E3D9ADE3CA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371600"/>
            <a:ext cx="10515600" cy="736800"/>
          </a:xfrm>
        </p:spPr>
        <p:txBody>
          <a:bodyPr anchor="ctr"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E304C650-859B-B745-9898-BA3B55C439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45265"/>
            <a:ext cx="10515600" cy="43200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sv-SE" dirty="0"/>
              <a:t>Rubriktext</a:t>
            </a:r>
          </a:p>
        </p:txBody>
      </p:sp>
    </p:spTree>
    <p:extLst>
      <p:ext uri="{BB962C8B-B14F-4D97-AF65-F5344CB8AC3E}">
        <p14:creationId xmlns:p14="http://schemas.microsoft.com/office/powerpoint/2010/main" val="36916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290C6BF-98C4-6FEB-C547-46E075B1A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876550"/>
            <a:ext cx="10515600" cy="3213101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4769E14-6BEC-2E86-D63D-C5F74466F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3C0F5FA-4A03-5D95-BC24-098FFBA4C0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1219200"/>
            <a:ext cx="10515600" cy="1318012"/>
          </a:xfrm>
        </p:spPr>
        <p:txBody>
          <a:bodyPr anchor="ctr">
            <a:normAutofit/>
          </a:bodyPr>
          <a:lstStyle>
            <a:lvl1pPr marL="0" indent="0">
              <a:buNone/>
              <a:defRPr sz="36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48CFC9AE-C53B-E003-0761-8837F0296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11459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 err="1"/>
              <a:t>Rubrika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2762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5F22049-CC93-A54D-B719-65A68C315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411740C-C541-E322-A2B5-DBCD69574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56701"/>
            <a:ext cx="5181600" cy="382026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E0F42794-5634-063E-D571-EB54A99F6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657CDF9-A759-5AB9-6A4A-6918A3BBB8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29808"/>
            <a:ext cx="10515600" cy="82648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F0DEA729-9E26-16F1-1820-E71E8B79A2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1292"/>
            <a:ext cx="10515600" cy="43200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Rubrikändringsformat</a:t>
            </a:r>
          </a:p>
        </p:txBody>
      </p:sp>
    </p:spTree>
    <p:extLst>
      <p:ext uri="{BB962C8B-B14F-4D97-AF65-F5344CB8AC3E}">
        <p14:creationId xmlns:p14="http://schemas.microsoft.com/office/powerpoint/2010/main" val="174588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A74467-C099-77C3-EC37-20830150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713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DF0C05-0A5E-A1C9-3015-8562390D7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0272"/>
            <a:ext cx="5157787" cy="306939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B67EDA6-8991-2C80-8388-32C554F8B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078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9A47EAD-4CE6-AD64-EF48-8D3A89DC0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0271"/>
            <a:ext cx="5183188" cy="30693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6626CEF-3E49-D2E6-2C98-FDCE0DA079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71550"/>
            <a:ext cx="10515600" cy="994338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28F692FE-4102-2E74-A4DB-D90B8E4D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88575"/>
            <a:ext cx="10515600" cy="50574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Ändringsrubrik</a:t>
            </a:r>
          </a:p>
        </p:txBody>
      </p:sp>
    </p:spTree>
    <p:extLst>
      <p:ext uri="{BB962C8B-B14F-4D97-AF65-F5344CB8AC3E}">
        <p14:creationId xmlns:p14="http://schemas.microsoft.com/office/powerpoint/2010/main" val="119242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B1C978B6-059D-32FE-0161-7E2D32012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8755FF-D2B5-9577-91C2-0C79A50BFA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1527375"/>
            <a:ext cx="11153775" cy="1314450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90C9EC81-A838-2C64-EDC1-033DB37C90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7358"/>
            <a:ext cx="10515600" cy="43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dirty="0"/>
              <a:t>Rubrikändrings</a:t>
            </a:r>
          </a:p>
        </p:txBody>
      </p:sp>
    </p:spTree>
    <p:extLst>
      <p:ext uri="{BB962C8B-B14F-4D97-AF65-F5344CB8AC3E}">
        <p14:creationId xmlns:p14="http://schemas.microsoft.com/office/powerpoint/2010/main" val="86609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E1A60D5-0434-948C-6D1D-9CCFB56D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AFF9D19-99F0-A85F-FF46-55CE5FCC1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44318"/>
            <a:ext cx="3932237" cy="35246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2089B310-84E6-8912-4CCB-9038A716C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1A4E46A-B007-E925-C276-44BEEE3626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9788" y="987425"/>
            <a:ext cx="3932237" cy="1222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latin typeface="+mj-lt"/>
              </a:defRPr>
            </a:lvl1pPr>
            <a:lvl5pPr>
              <a:defRPr/>
            </a:lvl5pPr>
          </a:lstStyle>
          <a:p>
            <a:pPr lvl="0"/>
            <a:r>
              <a:rPr lang="sv-SE" dirty="0"/>
              <a:t>Klicka här för att ändra  rubrikformat</a:t>
            </a:r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32F9AD75-597B-A947-191E-F5CEB75F81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618510"/>
            <a:ext cx="10515600" cy="4320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sv-SE" dirty="0"/>
              <a:t>Ändra rubrik</a:t>
            </a:r>
          </a:p>
        </p:txBody>
      </p:sp>
    </p:spTree>
    <p:extLst>
      <p:ext uri="{BB962C8B-B14F-4D97-AF65-F5344CB8AC3E}">
        <p14:creationId xmlns:p14="http://schemas.microsoft.com/office/powerpoint/2010/main" val="230917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EEA758E-CE30-363F-5FBD-12A89BDBF6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5E95E9-076E-98A2-FD57-F71D694C4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2627"/>
            <a:ext cx="3932237" cy="3116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9320343-9D17-4594-7EB1-7CE43A2B2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6612" y="987425"/>
            <a:ext cx="3932237" cy="148907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Klicka här för att ändra rubrikformat</a:t>
            </a:r>
          </a:p>
        </p:txBody>
      </p:sp>
      <p:sp>
        <p:nvSpPr>
          <p:cNvPr id="7" name="Rubrik 6">
            <a:extLst>
              <a:ext uri="{FF2B5EF4-FFF2-40B4-BE49-F238E27FC236}">
                <a16:creationId xmlns:a16="http://schemas.microsoft.com/office/drawing/2014/main" id="{0291A819-E353-8C4B-8A8C-8BAE07298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593725"/>
            <a:ext cx="3932237" cy="365717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sv-SE" dirty="0"/>
              <a:t>Skriv rubriken här</a:t>
            </a:r>
          </a:p>
        </p:txBody>
      </p:sp>
    </p:spTree>
    <p:extLst>
      <p:ext uri="{BB962C8B-B14F-4D97-AF65-F5344CB8AC3E}">
        <p14:creationId xmlns:p14="http://schemas.microsoft.com/office/powerpoint/2010/main" val="20857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gressida_Aprik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55679" y="2380218"/>
            <a:ext cx="7376632" cy="2802169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b="1" i="0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err="1"/>
              <a:t>Underrubrik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ingress. Den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sidan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användas</a:t>
            </a:r>
            <a:r>
              <a:rPr lang="en-US"/>
              <a:t> till </a:t>
            </a:r>
            <a:r>
              <a:rPr lang="en-US" err="1"/>
              <a:t>citat</a:t>
            </a:r>
            <a:r>
              <a:rPr lang="en-US"/>
              <a:t>, </a:t>
            </a:r>
            <a:r>
              <a:rPr lang="en-US" err="1"/>
              <a:t>ingresser</a:t>
            </a:r>
            <a:r>
              <a:rPr lang="en-US"/>
              <a:t>, </a:t>
            </a:r>
            <a:r>
              <a:rPr lang="en-US" err="1"/>
              <a:t>kapitelavskiljare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textblock</a:t>
            </a:r>
            <a:r>
              <a:rPr lang="en-US"/>
              <a:t>.</a:t>
            </a:r>
          </a:p>
        </p:txBody>
      </p:sp>
      <p:pic>
        <p:nvPicPr>
          <p:cNvPr id="7" name="Bildobjekt 6" descr="RegionUppsala.Logo.RGB.Liljeröd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78" y="456808"/>
            <a:ext cx="2041009" cy="44071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0" y="6208208"/>
            <a:ext cx="12192000" cy="649792"/>
          </a:xfrm>
          <a:prstGeom prst="rect">
            <a:avLst/>
          </a:prstGeom>
          <a:solidFill>
            <a:srgbClr val="9E18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ln>
                <a:noFill/>
              </a:ln>
              <a:noFill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0058401" y="6208207"/>
            <a:ext cx="1983956" cy="610412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rgbClr val="FFFF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600" b="0" spc="0" err="1"/>
              <a:t>regionuppsala.se</a:t>
            </a:r>
            <a:endParaRPr lang="en-US" sz="1600" b="0" spc="0"/>
          </a:p>
        </p:txBody>
      </p:sp>
    </p:spTree>
    <p:extLst>
      <p:ext uri="{BB962C8B-B14F-4D97-AF65-F5344CB8AC3E}">
        <p14:creationId xmlns:p14="http://schemas.microsoft.com/office/powerpoint/2010/main" val="2471663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E06CCF7-130F-A97C-3BB5-13A97D9E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53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62467E8-C771-C21B-EE75-A7A9142C4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81287"/>
            <a:ext cx="10515600" cy="389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AF68AE9-1F3D-C121-FC1E-8AA9E87B9B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3828"/>
            <a:ext cx="12192000" cy="554172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B110F79-0EB2-6C89-29EC-2342A195EC49}"/>
              </a:ext>
            </a:extLst>
          </p:cNvPr>
          <p:cNvSpPr txBox="1"/>
          <p:nvPr/>
        </p:nvSpPr>
        <p:spPr>
          <a:xfrm>
            <a:off x="10001838" y="6411637"/>
            <a:ext cx="187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</a:rPr>
              <a:t>regionuppsala.se</a:t>
            </a:r>
          </a:p>
        </p:txBody>
      </p:sp>
      <p:pic>
        <p:nvPicPr>
          <p:cNvPr id="9" name="Bildobjekt 8" descr="En bild som visar Teckensnitt, Grafik, grafisk design, text&#10;&#10;Automatiskt genererad beskrivning">
            <a:extLst>
              <a:ext uri="{FF2B5EF4-FFF2-40B4-BE49-F238E27FC236}">
                <a16:creationId xmlns:a16="http://schemas.microsoft.com/office/drawing/2014/main" id="{42E836F7-2075-1898-593A-8867C21A62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7" y="259879"/>
            <a:ext cx="2000654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9361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regionuppsala.se/vardhygien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vardhygien-infektioner-och-smittspridning/vardhygien/basala-hygienrutiner-och-kladregler/basala-hygienrutine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4" Type="http://schemas.openxmlformats.org/officeDocument/2006/relationships/hyperlink" Target="https://www.vri-smart.se/fakta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hyperlink" Target="https://www.socialstyrelsen.se/kunskapsstod-och-regler/regler-och-riktlinjer/foreskrifter-och-allmanna-rad/konsoliderade-foreskrifter/201510-om-basal-hygien-i-vard-och-omsorg/" TargetMode="External"/><Relationship Id="rId5" Type="http://schemas.openxmlformats.org/officeDocument/2006/relationships/image" Target="../media/image12.png"/><Relationship Id="rId10" Type="http://schemas.openxmlformats.org/officeDocument/2006/relationships/hyperlink" Target="https://www.vri-smart.se/fakta.html" TargetMode="External"/><Relationship Id="rId4" Type="http://schemas.openxmlformats.org/officeDocument/2006/relationships/image" Target="../media/image11.png"/><Relationship Id="rId9" Type="http://schemas.openxmlformats.org/officeDocument/2006/relationships/hyperlink" Target="https://www.vardhandboken.se/vardhygien-infektioner-och-smittspridning/vardhygien/basala-hygienrutiner-och-kladregler/basala-hygienrutin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unskapsstyrningvard.se/kunskapsstyrningvard/kunskapsstod/publiceradekunskapsstod/vardhygien/vardhygienisktarbetevagledning.82674.html" TargetMode="External"/><Relationship Id="rId2" Type="http://schemas.openxmlformats.org/officeDocument/2006/relationships/hyperlink" Target="https://regionuppsala.se/samverkanswebben/for-vardgivare/kunskapsstod/vardhygien/kontakt-vardhygi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ri-smart.se/fakta.html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www.vardhandboken.se/vardhygien-infektioner-och-smittspridning/vardhygien/basala-hygienrutiner-och-kladregler/basala-hygienrutiner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kademiska.se/for-vardgivare/sektioner/Vardhygien/utbildningar-vardhygien/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A5EE233-5749-AF95-6CA9-1FFDFEA1A1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6348" y="2110988"/>
            <a:ext cx="10515600" cy="1318012"/>
          </a:xfrm>
        </p:spPr>
        <p:txBody>
          <a:bodyPr/>
          <a:lstStyle/>
          <a:p>
            <a:r>
              <a:rPr lang="sv-SE" sz="4800" b="1" dirty="0">
                <a:cs typeface="Arial" panose="020B0604020202020204" pitchFamily="34" charset="0"/>
              </a:rPr>
              <a:t> VRI-verktyg</a:t>
            </a:r>
          </a:p>
          <a:p>
            <a:endParaRPr lang="sv-SE" dirty="0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765BA45-5D3A-D149-8B4B-AC20FE4EF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5649" y="2941864"/>
            <a:ext cx="7612460" cy="3213101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Basala hygienrutiner och klädregler</a:t>
            </a:r>
          </a:p>
          <a:p>
            <a:pPr>
              <a:spcBef>
                <a:spcPts val="0"/>
              </a:spcBef>
            </a:pPr>
            <a:r>
              <a:rPr lang="sv-SE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sv-SE" sz="2800" dirty="0">
                <a:solidFill>
                  <a:schemeClr val="tx2"/>
                </a:solidFill>
                <a:cs typeface="Arial" panose="020B0604020202020204" pitchFamily="34" charset="0"/>
              </a:rPr>
              <a:t>Vårdhygien</a:t>
            </a:r>
          </a:p>
          <a:p>
            <a:pPr>
              <a:spcBef>
                <a:spcPts val="0"/>
              </a:spcBef>
            </a:pPr>
            <a:r>
              <a:rPr lang="sv-SE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sv-SE" sz="2000" dirty="0">
                <a:solidFill>
                  <a:schemeClr val="tx2"/>
                </a:solidFill>
                <a:cs typeface="Arial" panose="020B0604020202020204" pitchFamily="34" charset="0"/>
              </a:rPr>
              <a:t>2023-07-31</a:t>
            </a:r>
            <a:endParaRPr lang="sv-SE" sz="28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074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DA751C81-0C06-7B21-BE72-A72E5B4F67B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2600" y="987425"/>
            <a:ext cx="7121525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Steg 4: Sprid budskapet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1F5232E3-D71B-75BE-4312-5C0BE32964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049" y="1606598"/>
            <a:ext cx="6506580" cy="349758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Se till att all personal vet vad som behöver göras.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Följ upp resultat av BHK mätningar på arbetsplatsträffar, läkarmöten med 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Ta fram anslag och andra påminnelser för att stötta arbetet.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Uppdatera/byt ut material regelbundet.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Genomför handhygienkampanj i verksamheten.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>
                <a:cs typeface="Arial" panose="020B0604020202020204" pitchFamily="34" charset="0"/>
              </a:rPr>
              <a:t>Inför hygien som ett tema på planeringsdag/utbildningsdag.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 panose="020B0604020202020204" pitchFamily="34" charset="0"/>
              </a:rPr>
              <a:t>Vårdtagare </a:t>
            </a:r>
            <a:r>
              <a:rPr lang="sv-SE" dirty="0">
                <a:cs typeface="Arial" panose="020B0604020202020204" pitchFamily="34" charset="0"/>
              </a:rPr>
              <a:t>får information muntligt och skriftligt om vilka åtgärder som är betydelsefulla för att minska risken för smittspridning och vårdrelaterade infektioner.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D572080-8DBF-7960-A27C-362205FCAFCA}"/>
              </a:ext>
            </a:extLst>
          </p:cNvPr>
          <p:cNvSpPr txBox="1">
            <a:spLocks/>
          </p:cNvSpPr>
          <p:nvPr/>
        </p:nvSpPr>
        <p:spPr>
          <a:xfrm>
            <a:off x="482049" y="5251402"/>
            <a:ext cx="7990110" cy="8819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latin typeface="+mn-lt"/>
                <a:cs typeface="Arial" panose="020B0604020202020204" pitchFamily="34" charset="0"/>
              </a:rPr>
              <a:t>Mer information</a:t>
            </a:r>
          </a:p>
          <a:p>
            <a:r>
              <a:rPr lang="sv-SE" sz="1600" dirty="0">
                <a:latin typeface="+mn-lt"/>
                <a:cs typeface="Arial" panose="020B0604020202020204" pitchFamily="34" charset="0"/>
                <a:hlinkClick r:id="rId2"/>
              </a:rPr>
              <a:t>Vårdhygien, (regionuppsala.se)</a:t>
            </a:r>
            <a:endParaRPr lang="sv-SE" sz="16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96D34DE-5237-611B-89A6-5A0BE5CAA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159" y="724619"/>
            <a:ext cx="2966205" cy="234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2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E8BBFF0E-630F-9100-09D1-6F1E76E16A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6563" y="977900"/>
            <a:ext cx="7251700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Steg 5: Patientsäkerhetskultur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3488BDEC-087D-18A6-3755-D12C75FE3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779" y="1815088"/>
            <a:ext cx="7632408" cy="1965576"/>
          </a:xfrm>
        </p:spPr>
        <p:txBody>
          <a:bodyPr>
            <a:normAutofit/>
          </a:bodyPr>
          <a:lstStyle/>
          <a:p>
            <a:r>
              <a:rPr lang="sv-SE" sz="1800" dirty="0"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arbetet.</a:t>
            </a:r>
          </a:p>
          <a:p>
            <a:r>
              <a:rPr lang="sv-SE" sz="1800" dirty="0">
                <a:cs typeface="Arial" panose="020B0604020202020204" pitchFamily="34" charset="0"/>
              </a:rPr>
              <a:t>Nolltolerans mot att bryta BHK regler.</a:t>
            </a:r>
          </a:p>
          <a:p>
            <a:r>
              <a:rPr lang="sv-SE" sz="1800" dirty="0">
                <a:cs typeface="Arial" panose="020B0604020202020204" pitchFamily="34" charset="0"/>
              </a:rPr>
              <a:t>Arbetsklimat där det är självklart att påminna varandra om BHK regler.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5E6A5CE-82BB-3910-1C1D-A6BBFC6C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98" y="3575057"/>
            <a:ext cx="3480930" cy="2495392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AAA9CB7A-B8D4-5379-EE65-4E1ECD318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660" y="702620"/>
            <a:ext cx="2882146" cy="222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7C7F99A-422C-D125-AC75-42F9B7626E4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8963" y="936625"/>
            <a:ext cx="6357937" cy="8175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Stödmaterial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65A68344-56A8-9F6C-CB11-DA8D3DCF74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9690" y="1909244"/>
            <a:ext cx="5466816" cy="3750939"/>
          </a:xfrm>
        </p:spPr>
        <p:txBody>
          <a:bodyPr>
            <a:normAutofit/>
          </a:bodyPr>
          <a:lstStyle/>
          <a:p>
            <a:r>
              <a:rPr lang="sv-SE" sz="1800" b="1" dirty="0">
                <a:cs typeface="Arial" panose="020B0604020202020204" pitchFamily="34" charset="0"/>
              </a:rPr>
              <a:t>På följande sidor finns stödmaterial som kan användas i arbetet: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sz="1800" dirty="0">
              <a:cs typeface="Arial" panose="020B0604020202020204" pitchFamily="34" charset="0"/>
            </a:endParaRP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Figur med multimodalt arbetssätt för att öka följsamheten till BHK.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Checklista: Stoppa smittspridning och vårdrelaterade infektioner.</a:t>
            </a:r>
          </a:p>
          <a:p>
            <a:endParaRPr lang="sv-SE" dirty="0">
              <a:hlinkClick r:id="" action="ppaction://noaction"/>
            </a:endParaRP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CF02291-23CA-FFF8-05B7-481128E22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018" y="579833"/>
            <a:ext cx="4175292" cy="234860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24943CA2-575A-8BEC-CBC3-F4F1EA7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7018" y="3675127"/>
            <a:ext cx="4175292" cy="234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1CFD792C-4431-4B93-97B6-40B1B20B6F4F}"/>
              </a:ext>
            </a:extLst>
          </p:cNvPr>
          <p:cNvSpPr txBox="1"/>
          <p:nvPr/>
        </p:nvSpPr>
        <p:spPr>
          <a:xfrm>
            <a:off x="266289" y="1297271"/>
            <a:ext cx="2658533" cy="153888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Verksamhetsledningen visar att arbetet är viktigt genom att tilldela resurser, följa upp hur det går och efterfråga rapporter från arbetet.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Nolltolerans att bryta BHK regler.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Arbetsklimat där det är tillåtet att påminna varandra om BHK regler.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AD7AEDC9-A055-41F1-9466-17F5741D7A4A}"/>
              </a:ext>
            </a:extLst>
          </p:cNvPr>
          <p:cNvSpPr txBox="1"/>
          <p:nvPr/>
        </p:nvSpPr>
        <p:spPr>
          <a:xfrm>
            <a:off x="266289" y="3429000"/>
            <a:ext cx="3462485" cy="269304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Följ upp resultatet av BHK mätningar på arbetsplatsträffar, läkarmöten med mera.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Ta fram anslag och andra påminnelser för att stötta arbetet.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Uppdatera/byt ut material regelbundet.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Inför hygien som ett tema på planeringsdag/utbildningsdag.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Genomför handhygienkampanj på verksamheten.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cs typeface="Arial" panose="020B0604020202020204" pitchFamily="34" charset="0"/>
              </a:rPr>
              <a:t>Vårdtagare får information muntligt och skriftligt om vilka åtgärder som är betydelsefulla för att minska risken smittspridning och vårdrelaterade infektioner.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E9ED6ED5-D1FF-4548-8B10-35E6CFC8405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90436" y="198046"/>
            <a:ext cx="4012142" cy="161582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Handdesinfektion finns strategisk utplacerade på enheten.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Handdesinfektion, handskar och plastförkläde finns tillgängligt och nära vårdtagaren.</a:t>
            </a:r>
          </a:p>
          <a:p>
            <a:pPr marL="838179" marR="0" lvl="1" indent="-22859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Brister åtgärdade efter hygienrond/vårdhygienisk egenkontroll.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FD6E9B5-D9FF-4AD0-A224-4C86DE49B01B}"/>
              </a:ext>
            </a:extLst>
          </p:cNvPr>
          <p:cNvSpPr txBox="1"/>
          <p:nvPr/>
        </p:nvSpPr>
        <p:spPr>
          <a:xfrm>
            <a:off x="7925686" y="4685031"/>
            <a:ext cx="4169663" cy="124649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marL="0" indent="0">
              <a:spcAft>
                <a:spcPts val="600"/>
              </a:spcAft>
              <a:buNone/>
            </a:pPr>
            <a:r>
              <a:rPr lang="sv-SE" sz="1200" dirty="0">
                <a:latin typeface="+mn-lt"/>
              </a:rPr>
              <a:t>Välj metod för att mäta följsamhet i basalhygien och klädregler</a:t>
            </a:r>
          </a:p>
          <a:p>
            <a:pPr lvl="1">
              <a:spcAft>
                <a:spcPts val="600"/>
              </a:spcAft>
            </a:pPr>
            <a:r>
              <a:rPr lang="sv-SE" sz="1200" dirty="0">
                <a:latin typeface="+mn-lt"/>
              </a:rPr>
              <a:t>Observationsmätning</a:t>
            </a:r>
          </a:p>
          <a:p>
            <a:pPr lvl="1">
              <a:spcAft>
                <a:spcPts val="600"/>
              </a:spcAft>
            </a:pPr>
            <a:r>
              <a:rPr lang="sv-SE" sz="1200" dirty="0">
                <a:latin typeface="+mn-lt"/>
              </a:rPr>
              <a:t>Självskattning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sv-SE" sz="1200" dirty="0">
                <a:latin typeface="+mn-lt"/>
              </a:rPr>
              <a:t>Kvalitetssäkra data och säkerställ att registrerande personal följer fastslagna definitioner.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D26527A2-EC66-4933-B993-3499E73344DF}"/>
              </a:ext>
            </a:extLst>
          </p:cNvPr>
          <p:cNvSpPr txBox="1"/>
          <p:nvPr/>
        </p:nvSpPr>
        <p:spPr>
          <a:xfrm>
            <a:off x="8719546" y="2441538"/>
            <a:ext cx="3301056" cy="1615827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lvl="1" indent="-171450">
              <a:buFont typeface="Arial" panose="020B0604020202020204" pitchFamily="34" charset="0"/>
              <a:buChar char="•"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>
              <a:spcAft>
                <a:spcPts val="600"/>
              </a:spcAft>
            </a:pPr>
            <a:r>
              <a:rPr lang="sv-SE" sz="1200" dirty="0">
                <a:latin typeface="+mn-lt"/>
              </a:rPr>
              <a:t>Inventerar utbildningsbehov.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latin typeface="+mn-lt"/>
              </a:rPr>
              <a:t>All personal på enheten går utbildning i basal hygien och klädregler.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latin typeface="+mn-lt"/>
              </a:rPr>
              <a:t>Personal får praktisk träning i handhygien.</a:t>
            </a:r>
          </a:p>
          <a:p>
            <a:pPr>
              <a:spcAft>
                <a:spcPts val="600"/>
              </a:spcAft>
            </a:pPr>
            <a:r>
              <a:rPr lang="sv-SE" sz="1200" dirty="0">
                <a:latin typeface="+mn-lt"/>
              </a:rPr>
              <a:t>Personal som utför observationsmätningar går utbildning i mätmetod för att mäta och  registrera på rätt sätt.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FD7330B-5243-FC93-5FE8-17ADC372A716}"/>
              </a:ext>
            </a:extLst>
          </p:cNvPr>
          <p:cNvSpPr txBox="1"/>
          <p:nvPr/>
        </p:nvSpPr>
        <p:spPr>
          <a:xfrm>
            <a:off x="70562" y="214118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F070C79-A5D4-62B7-5063-4AF9BF56DE0F}"/>
              </a:ext>
            </a:extLst>
          </p:cNvPr>
          <p:cNvSpPr txBox="1"/>
          <p:nvPr/>
        </p:nvSpPr>
        <p:spPr>
          <a:xfrm>
            <a:off x="168635" y="290204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EBBEB9F-A520-CDE5-1934-7CD0AE669DB6}"/>
              </a:ext>
            </a:extLst>
          </p:cNvPr>
          <p:cNvSpPr txBox="1"/>
          <p:nvPr/>
        </p:nvSpPr>
        <p:spPr>
          <a:xfrm>
            <a:off x="222962" y="366518"/>
            <a:ext cx="2658533" cy="6763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3E5B7C0-8E36-C0B8-6472-E05C55DBC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89" y="235097"/>
            <a:ext cx="1889924" cy="655377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33A4977-8078-F996-726A-A432B4A21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9249" y="1413959"/>
            <a:ext cx="4373852" cy="33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5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53B374-1B2A-4E1F-0F30-9280CC8461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5938" y="989013"/>
            <a:ext cx="11328400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Stoppa smittspridning och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vårdrelaterade infektioner 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0FE02C5-1D4E-D6C4-C57E-9E09C864133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516160" y="2411473"/>
            <a:ext cx="43913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Följsamhet till basalhygien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Följsamhet till klädregler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000" b="1" dirty="0"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Rätt använd skyddsutrustning</a:t>
            </a:r>
          </a:p>
          <a:p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4861324-AAC4-207C-1400-2E281D68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459" y="648661"/>
            <a:ext cx="1584950" cy="15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60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5821E3E-492A-B4B5-B2AF-5D1584097A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107" y="1009043"/>
            <a:ext cx="10515600" cy="825500"/>
          </a:xfrm>
        </p:spPr>
        <p:txBody>
          <a:bodyPr>
            <a:noAutofit/>
          </a:bodyPr>
          <a:lstStyle/>
          <a:p>
            <a:r>
              <a:rPr lang="sv-SE" sz="3600" b="1" dirty="0">
                <a:cs typeface="Arial" panose="020B0604020202020204" pitchFamily="34" charset="0"/>
              </a:rPr>
              <a:t>VRI-verktyg</a:t>
            </a:r>
            <a:br>
              <a:rPr lang="sv-SE" sz="3600" b="1" dirty="0">
                <a:cs typeface="Arial" panose="020B0604020202020204" pitchFamily="34" charset="0"/>
              </a:rPr>
            </a:br>
            <a:r>
              <a:rPr lang="sv-SE" sz="3600" b="1" dirty="0">
                <a:cs typeface="Arial" panose="020B0604020202020204" pitchFamily="34" charset="0"/>
              </a:rPr>
              <a:t>basala hygien och klädregler</a:t>
            </a:r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849397F0-670F-EA7C-7D22-A5DA46222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07" y="2460645"/>
            <a:ext cx="5181600" cy="2562813"/>
          </a:xfrm>
        </p:spPr>
        <p:txBody>
          <a:bodyPr>
            <a:no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Bakgrund och mål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Åtgärder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Systematisk förbättringsarbete </a:t>
            </a:r>
          </a:p>
          <a:p>
            <a:pPr marL="457189" indent="-457189">
              <a:buFont typeface="Arial" panose="020B0604020202020204" pitchFamily="34" charset="0"/>
              <a:buChar char="•"/>
            </a:pPr>
            <a:r>
              <a:rPr lang="sv-SE" sz="2000" b="1" dirty="0">
                <a:cs typeface="Arial" panose="020B0604020202020204" pitchFamily="34" charset="0"/>
              </a:rPr>
              <a:t>Stödmaterial.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9F4587E-FDF2-06E5-AB69-16183A4C8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693" y="331415"/>
            <a:ext cx="3876898" cy="218075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620F11D-5F71-8E6E-9D44-8952ACA8E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3751" y="1421792"/>
            <a:ext cx="3876898" cy="218075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48BFE8C-489A-CBE0-4984-F5BC12080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19481"/>
            <a:ext cx="4095959" cy="230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27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>
            <a:extLst>
              <a:ext uri="{FF2B5EF4-FFF2-40B4-BE49-F238E27FC236}">
                <a16:creationId xmlns:a16="http://schemas.microsoft.com/office/drawing/2014/main" id="{82A9FDE8-B220-284A-F5C0-66DDAE2658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6022" y="979937"/>
            <a:ext cx="6252967" cy="993775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tx2"/>
                </a:solidFill>
                <a:cs typeface="Arial" panose="020B0604020202020204" pitchFamily="34" charset="0"/>
              </a:rPr>
              <a:t>Bakgrund och mål</a:t>
            </a:r>
          </a:p>
        </p:txBody>
      </p:sp>
      <p:pic>
        <p:nvPicPr>
          <p:cNvPr id="3" name="Bildobjekt 2" descr="Ikon som symboliserar mål.">
            <a:extLst>
              <a:ext uri="{FF2B5EF4-FFF2-40B4-BE49-F238E27FC236}">
                <a16:creationId xmlns:a16="http://schemas.microsoft.com/office/drawing/2014/main" id="{8AF631AA-3C88-48C2-703C-ABF4C1B5E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14" y="343377"/>
            <a:ext cx="1236108" cy="1243883"/>
          </a:xfrm>
          <a:prstGeom prst="rect">
            <a:avLst/>
          </a:prstGeom>
        </p:spPr>
      </p:pic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D97BBA14-7C20-0F66-E8B7-CAB61EA37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022" y="1700763"/>
            <a:ext cx="5830272" cy="28798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 b="1" dirty="0">
                <a:ea typeface="Calibri" panose="020F0502020204030204" pitchFamily="34" charset="0"/>
                <a:cs typeface="Arial" panose="020B0604020202020204" pitchFamily="34" charset="0"/>
              </a:rPr>
              <a:t>Bakgrund</a:t>
            </a:r>
          </a:p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 dirty="0">
                <a:ea typeface="Calibri" panose="020F0502020204030204" pitchFamily="34" charset="0"/>
                <a:cs typeface="Arial" panose="020B0604020202020204" pitchFamily="34" charset="0"/>
              </a:rPr>
              <a:t>Att följa basala hygienrutiner och klädregler (BHK) är en av de viktigaste åtgärderna för att förebygga vårdrelaterade infektioner och minska risken för smittspridning inom vård och omsorg. </a:t>
            </a:r>
          </a:p>
          <a:p>
            <a:pPr marL="0" indent="0">
              <a:lnSpc>
                <a:spcPct val="100000"/>
              </a:lnSpc>
              <a:spcAft>
                <a:spcPts val="1067"/>
              </a:spcAft>
              <a:buNone/>
            </a:pPr>
            <a:r>
              <a:rPr lang="sv-SE" sz="1800" dirty="0">
                <a:ea typeface="Calibri" panose="020F0502020204030204" pitchFamily="34" charset="0"/>
                <a:cs typeface="Arial" panose="020B0604020202020204" pitchFamily="34" charset="0"/>
              </a:rPr>
              <a:t>All vårdpersonal inom vård-och omsorg ska tillämpa basala hygienrutiner för alla vårdtagare i alla vårdsituationer.</a:t>
            </a: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sv-SE" sz="14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2FFA70-EDC1-DB63-A577-6750337AD1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05288" y="1700762"/>
            <a:ext cx="5183188" cy="2267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>
                <a:cs typeface="Arial" panose="020B0604020202020204" pitchFamily="34" charset="0"/>
              </a:rPr>
              <a:t>Mål</a:t>
            </a:r>
          </a:p>
          <a:p>
            <a:pPr marL="0" indent="0">
              <a:buNone/>
            </a:pPr>
            <a:r>
              <a:rPr lang="sv-SE" sz="1800" dirty="0">
                <a:cs typeface="Arial" panose="020B0604020202020204" pitchFamily="34" charset="0"/>
              </a:rPr>
              <a:t>Ett systematiskt förbättringsarbete i följsamhet i basala hygienrutiner ska leda till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Antalet vårdtagare som drabbas av vårdrelaterad infektion och smittspridning minskar genom en högre följsamhet till BHK.</a:t>
            </a:r>
          </a:p>
          <a:p>
            <a:pPr marL="0" indent="0">
              <a:buNone/>
            </a:pPr>
            <a:endParaRPr lang="sv-SE" sz="1400" dirty="0"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C9DA8CB-C419-BE8F-A83A-F1F32E830B7E}"/>
              </a:ext>
            </a:extLst>
          </p:cNvPr>
          <p:cNvSpPr txBox="1"/>
          <p:nvPr/>
        </p:nvSpPr>
        <p:spPr>
          <a:xfrm>
            <a:off x="536022" y="4753155"/>
            <a:ext cx="98588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v-SE" sz="1400" b="1" dirty="0"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cs typeface="Arial" panose="020B0604020202020204" pitchFamily="34" charset="0"/>
                <a:hlinkClick r:id="rId3"/>
              </a:rPr>
              <a:t>Basala hygienrutiner, (vardhandboken.se)</a:t>
            </a:r>
            <a:endParaRPr lang="sv-SE" sz="1400" dirty="0"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cs typeface="Arial" panose="020B0604020202020204" pitchFamily="34" charset="0"/>
                <a:hlinkClick r:id="rId4"/>
              </a:rPr>
              <a:t>Fakta, (vri-smart.se)</a:t>
            </a:r>
            <a:r>
              <a:rPr lang="sv-SE" sz="1400" dirty="0">
                <a:cs typeface="Arial" panose="020B0604020202020204" pitchFamily="34" charset="0"/>
              </a:rPr>
              <a:t> Klicka på ”Hygienrutiner”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sz="1400" dirty="0">
                <a:cs typeface="Arial" panose="020B0604020202020204" pitchFamily="34" charset="0"/>
                <a:hlinkClick r:id="rId5"/>
              </a:rPr>
              <a:t>Senaste version av SOSFS 2015:10 Socialstyrelsens föreskrifter om basal hygien i vård och omsorg</a:t>
            </a:r>
            <a:endParaRPr lang="sv-SE" sz="1400" dirty="0">
              <a:cs typeface="Arial" panose="020B060402020202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1386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A3E71D05-C584-1199-ECC2-E47669B406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921" y="1215748"/>
            <a:ext cx="10515600" cy="1035050"/>
          </a:xfrm>
        </p:spPr>
        <p:txBody>
          <a:bodyPr>
            <a:noAutofit/>
          </a:bodyPr>
          <a:lstStyle/>
          <a:p>
            <a:r>
              <a:rPr lang="sv-SE" b="1" dirty="0">
                <a:cs typeface="Arial" panose="020B0604020202020204" pitchFamily="34" charset="0"/>
              </a:rPr>
              <a:t>Åtgärder för att minska risken för smittspridning och vårdrelaterade infektioner </a:t>
            </a:r>
            <a:br>
              <a:rPr lang="sv-SE" b="1" dirty="0"/>
            </a:br>
            <a:endParaRPr lang="sv-SE" b="1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042E2541-E4F2-A663-0981-73EEFA1C5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921" y="2250798"/>
            <a:ext cx="9065181" cy="3213100"/>
          </a:xfrm>
        </p:spPr>
        <p:txBody>
          <a:bodyPr>
            <a:normAutofit/>
          </a:bodyPr>
          <a:lstStyle/>
          <a:p>
            <a:r>
              <a:rPr lang="sv-SE" sz="1800" b="1" dirty="0">
                <a:latin typeface="+mj-lt"/>
                <a:cs typeface="Arial" panose="020B0604020202020204" pitchFamily="34" charset="0"/>
              </a:rPr>
              <a:t>VRI-verktyget innehåller tre effektiva åtgärder för att minska risken för smittspridning och vårdrelaterade infektioner:</a:t>
            </a:r>
            <a:endParaRPr lang="sv-SE" sz="1800" dirty="0">
              <a:latin typeface="+mj-lt"/>
              <a:cs typeface="Arial" panose="020B0604020202020204" pitchFamily="34" charset="0"/>
            </a:endParaRPr>
          </a:p>
          <a:p>
            <a:endParaRPr lang="sv-SE" sz="1800" dirty="0"/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Följsamhet till basala hygienrutiner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Följsamhet till klädregler</a:t>
            </a:r>
          </a:p>
          <a:p>
            <a:pPr marL="304792" indent="-304792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Rätt använd skyddsutrustning</a:t>
            </a:r>
          </a:p>
          <a:p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Font typeface="Arial" panose="020B0604020202020204" pitchFamily="34" charset="0"/>
              <a:buChar char="•"/>
            </a:pPr>
            <a:endParaRPr lang="sv-SE" dirty="0"/>
          </a:p>
          <a:p>
            <a:pPr marL="304792" indent="-304792">
              <a:buAutoNum type="arabicPeriod"/>
            </a:pPr>
            <a:endParaRPr lang="sv-SE" b="1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BD56E3-9648-117A-CD59-9C75D96AC2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751" y="2695560"/>
            <a:ext cx="1833308" cy="18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04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61CFA-347E-45B6-2B36-2081D7D64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9331" y="933293"/>
            <a:ext cx="11534775" cy="1314450"/>
          </a:xfrm>
        </p:spPr>
        <p:txBody>
          <a:bodyPr>
            <a:norm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Enligt Socialstyrelsens föreskrifter (SOSFS 2015:10) om basal hygien i vård och omsorg gäller följande</a:t>
            </a:r>
          </a:p>
        </p:txBody>
      </p:sp>
      <p:sp>
        <p:nvSpPr>
          <p:cNvPr id="5" name="Ellips 4" descr="Cirkel.">
            <a:extLst>
              <a:ext uri="{FF2B5EF4-FFF2-40B4-BE49-F238E27FC236}">
                <a16:creationId xmlns:a16="http://schemas.microsoft.com/office/drawing/2014/main" id="{0341603D-50AB-CE77-EEA2-C0209ABF47F9}"/>
              </a:ext>
            </a:extLst>
          </p:cNvPr>
          <p:cNvSpPr/>
          <p:nvPr/>
        </p:nvSpPr>
        <p:spPr>
          <a:xfrm>
            <a:off x="2431565" y="2281442"/>
            <a:ext cx="2240045" cy="22977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C727B38-39A4-9850-2EC9-F6E74C9BA547}"/>
              </a:ext>
            </a:extLst>
          </p:cNvPr>
          <p:cNvSpPr txBox="1"/>
          <p:nvPr/>
        </p:nvSpPr>
        <p:spPr>
          <a:xfrm>
            <a:off x="3059306" y="3232926"/>
            <a:ext cx="984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Alltid</a:t>
            </a:r>
          </a:p>
        </p:txBody>
      </p:sp>
      <p:pic>
        <p:nvPicPr>
          <p:cNvPr id="7" name="Bildobjekt 6" descr="Arbetskläder.">
            <a:extLst>
              <a:ext uri="{FF2B5EF4-FFF2-40B4-BE49-F238E27FC236}">
                <a16:creationId xmlns:a16="http://schemas.microsoft.com/office/drawing/2014/main" id="{CA5E70EC-97BF-D41B-C11F-70300575D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926" y="2080684"/>
            <a:ext cx="1087354" cy="1195190"/>
          </a:xfrm>
          <a:prstGeom prst="ellipse">
            <a:avLst/>
          </a:prstGeom>
        </p:spPr>
      </p:pic>
      <p:pic>
        <p:nvPicPr>
          <p:cNvPr id="8" name="Bildobjekt 7" descr="Handdesinfektion.">
            <a:extLst>
              <a:ext uri="{FF2B5EF4-FFF2-40B4-BE49-F238E27FC236}">
                <a16:creationId xmlns:a16="http://schemas.microsoft.com/office/drawing/2014/main" id="{C80F00CB-1967-5837-DA4B-6B48FEEB1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680" y="2181558"/>
            <a:ext cx="1153120" cy="1135102"/>
          </a:xfrm>
          <a:prstGeom prst="ellipse">
            <a:avLst/>
          </a:prstGeom>
        </p:spPr>
      </p:pic>
      <p:sp>
        <p:nvSpPr>
          <p:cNvPr id="9" name="Ellips 8" descr="Cirkel.">
            <a:extLst>
              <a:ext uri="{FF2B5EF4-FFF2-40B4-BE49-F238E27FC236}">
                <a16:creationId xmlns:a16="http://schemas.microsoft.com/office/drawing/2014/main" id="{DB6474B8-BAD7-63F2-9EDF-36C95929C487}"/>
              </a:ext>
            </a:extLst>
          </p:cNvPr>
          <p:cNvSpPr/>
          <p:nvPr/>
        </p:nvSpPr>
        <p:spPr>
          <a:xfrm>
            <a:off x="7451705" y="2224230"/>
            <a:ext cx="2214570" cy="229775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objekt 9" descr="Engångsplastförkläde.">
            <a:extLst>
              <a:ext uri="{FF2B5EF4-FFF2-40B4-BE49-F238E27FC236}">
                <a16:creationId xmlns:a16="http://schemas.microsoft.com/office/drawing/2014/main" id="{F579F075-D7EA-3450-8A7C-136B5A6A9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1591" y="1641927"/>
            <a:ext cx="1153120" cy="1157788"/>
          </a:xfrm>
          <a:prstGeom prst="ellipse">
            <a:avLst/>
          </a:prstGeom>
        </p:spPr>
      </p:pic>
      <p:pic>
        <p:nvPicPr>
          <p:cNvPr id="11" name="Bildobjekt 10" descr="Handtvätt.">
            <a:extLst>
              <a:ext uri="{FF2B5EF4-FFF2-40B4-BE49-F238E27FC236}">
                <a16:creationId xmlns:a16="http://schemas.microsoft.com/office/drawing/2014/main" id="{B500B5DF-9B85-DCEE-2CE0-E9559BAB63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5257" y="1709157"/>
            <a:ext cx="1153120" cy="1167356"/>
          </a:xfrm>
          <a:prstGeom prst="ellipse">
            <a:avLst/>
          </a:prstGeom>
        </p:spPr>
      </p:pic>
      <p:pic>
        <p:nvPicPr>
          <p:cNvPr id="12" name="Bildobjekt 11" descr="Andningsskydd.">
            <a:extLst>
              <a:ext uri="{FF2B5EF4-FFF2-40B4-BE49-F238E27FC236}">
                <a16:creationId xmlns:a16="http://schemas.microsoft.com/office/drawing/2014/main" id="{64B16602-F5B9-5526-C25E-28F59A229F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846" y="3458247"/>
            <a:ext cx="1162574" cy="1200076"/>
          </a:xfrm>
          <a:prstGeom prst="ellipse">
            <a:avLst/>
          </a:prstGeom>
        </p:spPr>
      </p:pic>
      <p:pic>
        <p:nvPicPr>
          <p:cNvPr id="13" name="Bildobjekt 12" descr="Stänkskydd.">
            <a:extLst>
              <a:ext uri="{FF2B5EF4-FFF2-40B4-BE49-F238E27FC236}">
                <a16:creationId xmlns:a16="http://schemas.microsoft.com/office/drawing/2014/main" id="{4C2432A3-2A49-FA41-9663-49F1EDED59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3492" y="4065562"/>
            <a:ext cx="1252741" cy="1182362"/>
          </a:xfrm>
          <a:prstGeom prst="ellipse">
            <a:avLst/>
          </a:prstGeom>
        </p:spPr>
      </p:pic>
      <p:pic>
        <p:nvPicPr>
          <p:cNvPr id="14" name="Bildobjekt 13" descr="Skyddshandskar.">
            <a:extLst>
              <a:ext uri="{FF2B5EF4-FFF2-40B4-BE49-F238E27FC236}">
                <a16:creationId xmlns:a16="http://schemas.microsoft.com/office/drawing/2014/main" id="{73EFF92E-91F1-4544-11FF-BE85A247B9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0259" y="3010220"/>
            <a:ext cx="1153119" cy="1166957"/>
          </a:xfrm>
          <a:prstGeom prst="ellipse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ED2390CA-A20F-1E6E-2077-BB3C363FF90B}"/>
              </a:ext>
            </a:extLst>
          </p:cNvPr>
          <p:cNvSpPr txBox="1"/>
          <p:nvPr/>
        </p:nvSpPr>
        <p:spPr>
          <a:xfrm>
            <a:off x="7716163" y="3167390"/>
            <a:ext cx="1685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Vid behov</a:t>
            </a:r>
          </a:p>
        </p:txBody>
      </p:sp>
      <p:sp>
        <p:nvSpPr>
          <p:cNvPr id="16" name="Platshållare för text 2">
            <a:extLst>
              <a:ext uri="{FF2B5EF4-FFF2-40B4-BE49-F238E27FC236}">
                <a16:creationId xmlns:a16="http://schemas.microsoft.com/office/drawing/2014/main" id="{0B89BF32-327B-2369-731B-6D053219D64E}"/>
              </a:ext>
            </a:extLst>
          </p:cNvPr>
          <p:cNvSpPr txBox="1">
            <a:spLocks/>
          </p:cNvSpPr>
          <p:nvPr/>
        </p:nvSpPr>
        <p:spPr>
          <a:xfrm>
            <a:off x="209550" y="5074366"/>
            <a:ext cx="10867553" cy="107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sv-SE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+mn-lt"/>
                <a:cs typeface="Arial" panose="020B0604020202020204" pitchFamily="34" charset="0"/>
                <a:hlinkClick r:id="rId9"/>
              </a:rPr>
              <a:t>Basala hygienrutiner, (vardhandboken.se)</a:t>
            </a:r>
            <a:endParaRPr lang="sv-SE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+mn-lt"/>
                <a:cs typeface="Arial" panose="020B0604020202020204" pitchFamily="34" charset="0"/>
                <a:hlinkClick r:id="rId10"/>
              </a:rPr>
              <a:t>Fakta, (vri-smart.se)</a:t>
            </a:r>
            <a:r>
              <a:rPr lang="sv-SE" dirty="0">
                <a:latin typeface="+mn-lt"/>
                <a:cs typeface="Arial" panose="020B0604020202020204" pitchFamily="34" charset="0"/>
              </a:rPr>
              <a:t> Klicka på ”Hygienrutiner”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sv-SE" dirty="0">
                <a:latin typeface="+mn-lt"/>
                <a:cs typeface="Arial" panose="020B0604020202020204" pitchFamily="34" charset="0"/>
                <a:hlinkClick r:id="rId11"/>
              </a:rPr>
              <a:t>Senaste version av SOSFS 2015:10 Socialstyrelsens föreskrifter om basal hygien i vård och omsorg</a:t>
            </a:r>
            <a:endParaRPr lang="sv-SE" dirty="0"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C961CFA-347E-45B6-2B36-2081D7D64B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549" y="965200"/>
            <a:ext cx="11534775" cy="1314450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j-lt"/>
              </a:rPr>
              <a:t>Systematisk förbättringsarbete för att minska risken för smittspridning och vårdrelaterade infektioner</a:t>
            </a:r>
            <a:endParaRPr lang="sv-SE" sz="28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E4C999D-7A94-9DB0-6CB1-263379B234D0}"/>
              </a:ext>
            </a:extLst>
          </p:cNvPr>
          <p:cNvSpPr txBox="1"/>
          <p:nvPr/>
        </p:nvSpPr>
        <p:spPr>
          <a:xfrm>
            <a:off x="209550" y="2279650"/>
            <a:ext cx="56244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cs typeface="Arial" panose="020B0604020202020204" pitchFamily="34" charset="0"/>
              </a:rPr>
              <a:t>För att införa åtgärderna för att minska risken för smittspridning och vårdrelaterade infektioner på ett effektivt sätt används ett systematiskt förbättringsarbete med fem steg:</a:t>
            </a:r>
          </a:p>
          <a:p>
            <a:pPr marL="304792" indent="-304792">
              <a:buAutoNum type="arabicPeriod"/>
            </a:pPr>
            <a:endParaRPr lang="sv-SE" dirty="0">
              <a:cs typeface="Arial" panose="020B0604020202020204" pitchFamily="34" charset="0"/>
            </a:endParaRPr>
          </a:p>
          <a:p>
            <a:pPr marL="304792" indent="-304792">
              <a:buAutoNum type="arabicPeriod"/>
            </a:pPr>
            <a:r>
              <a:rPr lang="sv-SE" dirty="0">
                <a:cs typeface="Arial" panose="020B0604020202020204" pitchFamily="34" charset="0"/>
              </a:rPr>
              <a:t>Skapa förutsättningar.</a:t>
            </a:r>
          </a:p>
          <a:p>
            <a:pPr marL="304792" indent="-304792">
              <a:buAutoNum type="arabicPeriod"/>
            </a:pPr>
            <a:r>
              <a:rPr lang="sv-SE" dirty="0">
                <a:cs typeface="Arial" panose="020B0604020202020204" pitchFamily="34" charset="0"/>
              </a:rPr>
              <a:t>Träning och utbildning.</a:t>
            </a:r>
          </a:p>
          <a:p>
            <a:pPr marL="304792" indent="-304792">
              <a:buAutoNum type="arabicPeriod"/>
            </a:pPr>
            <a:r>
              <a:rPr lang="sv-SE" dirty="0">
                <a:cs typeface="Arial" panose="020B0604020202020204" pitchFamily="34" charset="0"/>
              </a:rPr>
              <a:t>Mätning och återkoppling.</a:t>
            </a:r>
          </a:p>
          <a:p>
            <a:pPr marL="304792" indent="-304792">
              <a:buAutoNum type="arabicPeriod"/>
            </a:pPr>
            <a:r>
              <a:rPr lang="sv-SE" dirty="0">
                <a:cs typeface="Arial" panose="020B0604020202020204" pitchFamily="34" charset="0"/>
              </a:rPr>
              <a:t>Arbeta med att sprida budskapet.</a:t>
            </a:r>
          </a:p>
          <a:p>
            <a:pPr marL="304792" indent="-304792">
              <a:buAutoNum type="arabicPeriod"/>
            </a:pPr>
            <a:r>
              <a:rPr lang="sv-SE" dirty="0">
                <a:cs typeface="Arial" panose="020B0604020202020204" pitchFamily="34" charset="0"/>
              </a:rPr>
              <a:t>Patientsäkerhetskultur och ledningens engagemang.</a:t>
            </a:r>
          </a:p>
          <a:p>
            <a:endParaRPr lang="sv-SE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3FA4590D-3C69-7ACA-40C9-5A3D7FA6F228}"/>
              </a:ext>
            </a:extLst>
          </p:cNvPr>
          <p:cNvSpPr txBox="1"/>
          <p:nvPr/>
        </p:nvSpPr>
        <p:spPr>
          <a:xfrm>
            <a:off x="5943601" y="2279650"/>
            <a:ext cx="60388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följande sidor finns underlag för att arbeta med stegen i förbättringsarbetet.</a:t>
            </a:r>
            <a:r>
              <a:rPr lang="sv-SE" b="1" dirty="0"/>
              <a:t> </a:t>
            </a:r>
            <a:r>
              <a:rPr lang="sv-SE" dirty="0"/>
              <a:t>Kontakta vårdhygien för stöd med att skräddarsy arbetet för er enhet, se </a:t>
            </a:r>
          </a:p>
          <a:p>
            <a:r>
              <a:rPr lang="sv-SE" dirty="0">
                <a:hlinkClick r:id="rId2"/>
              </a:rPr>
              <a:t>Kontakt vårdhygien, (regionuppsala.se)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Att arbeta med förbättringar på det här sättet motsvarar ett multimodalt arbetssätt enligt </a:t>
            </a:r>
          </a:p>
          <a:p>
            <a:r>
              <a:rPr lang="sv-SE" dirty="0">
                <a:hlinkClick r:id="rId3"/>
              </a:rPr>
              <a:t>Vårdhygieniskt arbete, vägledning (kunskapsstyrningvard.se)</a:t>
            </a:r>
            <a:r>
              <a:rPr lang="sv-SE" dirty="0"/>
              <a:t>. </a:t>
            </a:r>
          </a:p>
          <a:p>
            <a:r>
              <a:rPr lang="sv-SE" dirty="0"/>
              <a:t>Se också figur under </a:t>
            </a:r>
            <a:r>
              <a:rPr lang="sv-SE" dirty="0">
                <a:hlinkClick r:id="rId4" action="ppaction://hlinksldjump"/>
              </a:rPr>
              <a:t>Stödmaterial</a:t>
            </a:r>
            <a:r>
              <a:rPr lang="sv-SE" dirty="0"/>
              <a:t>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E5CA5E-6BBA-0DC4-88B2-82A8D005FD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96" y="394281"/>
            <a:ext cx="1658806" cy="165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7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995AE5AE-CD62-9EA7-DA1B-FD79FBF873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607" y="996949"/>
            <a:ext cx="6878082" cy="857784"/>
          </a:xfrm>
        </p:spPr>
        <p:txBody>
          <a:bodyPr>
            <a:normAutofit/>
          </a:bodyPr>
          <a:lstStyle/>
          <a:p>
            <a:r>
              <a:rPr lang="sv-SE" sz="2400" b="1" dirty="0">
                <a:cs typeface="Arial" panose="020B0604020202020204" pitchFamily="34" charset="0"/>
              </a:rPr>
              <a:t>Steg 1: Skapa förutsättningar</a:t>
            </a:r>
          </a:p>
        </p:txBody>
      </p:sp>
      <p:sp>
        <p:nvSpPr>
          <p:cNvPr id="10" name="Platshållare för text 1">
            <a:extLst>
              <a:ext uri="{FF2B5EF4-FFF2-40B4-BE49-F238E27FC236}">
                <a16:creationId xmlns:a16="http://schemas.microsoft.com/office/drawing/2014/main" id="{6E2FF3FD-6F32-49AC-4427-0C346110C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1607" y="1732806"/>
            <a:ext cx="8685952" cy="2194448"/>
          </a:xfrm>
        </p:spPr>
        <p:txBody>
          <a:bodyPr>
            <a:noAutofit/>
          </a:bodyPr>
          <a:lstStyle/>
          <a:p>
            <a:r>
              <a:rPr lang="sv-SE" sz="1800" dirty="0">
                <a:cs typeface="Arial" panose="020B0604020202020204" pitchFamily="34" charset="0"/>
              </a:rPr>
              <a:t>Tillsätt resurser och utse vilka som ansvarar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Handdesinfektion finns strategisk placerade på enheten.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Handdesinfektion, handskar och plastförkläden finns tillgängligt och nära vårdtagaren Möjlighet till handtvätt finns i vårdrummet.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Brister åtgärdade efter hygienrond/vårdhygienisk egenkontroll.</a:t>
            </a:r>
          </a:p>
          <a:p>
            <a:pPr lvl="1">
              <a:lnSpc>
                <a:spcPct val="100000"/>
              </a:lnSpc>
            </a:pP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  <a:p>
            <a:pPr>
              <a:lnSpc>
                <a:spcPct val="107000"/>
              </a:lnSpc>
              <a:spcAft>
                <a:spcPts val="1067"/>
              </a:spcAft>
            </a:pPr>
            <a:r>
              <a:rPr lang="sv-SE" b="1" dirty="0"/>
              <a:t>  </a:t>
            </a:r>
          </a:p>
        </p:txBody>
      </p:sp>
      <p:graphicFrame>
        <p:nvGraphicFramePr>
          <p:cNvPr id="7" name="Diagram 6" descr="Bild på flöde.">
            <a:extLst>
              <a:ext uri="{FF2B5EF4-FFF2-40B4-BE49-F238E27FC236}">
                <a16:creationId xmlns:a16="http://schemas.microsoft.com/office/drawing/2014/main" id="{A976F408-BEA1-2EB0-B610-0FBEA7EF8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32275"/>
              </p:ext>
            </p:extLst>
          </p:nvPr>
        </p:nvGraphicFramePr>
        <p:xfrm>
          <a:off x="8956513" y="443931"/>
          <a:ext cx="2833880" cy="2194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DE2D288B-798E-1672-8869-222305720E18}"/>
              </a:ext>
            </a:extLst>
          </p:cNvPr>
          <p:cNvSpPr txBox="1">
            <a:spLocks/>
          </p:cNvSpPr>
          <p:nvPr/>
        </p:nvSpPr>
        <p:spPr>
          <a:xfrm>
            <a:off x="401607" y="4575895"/>
            <a:ext cx="10867553" cy="1275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kern="120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defRPr>
            </a:lvl1pPr>
            <a:lvl2pPr marL="60958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sv-SE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</a:p>
          <a:p>
            <a:pPr>
              <a:spcBef>
                <a:spcPts val="0"/>
              </a:spcBef>
            </a:pPr>
            <a:endParaRPr lang="sv-SE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sv-SE" dirty="0">
                <a:latin typeface="+mn-lt"/>
                <a:cs typeface="Arial" panose="020B0604020202020204" pitchFamily="34" charset="0"/>
              </a:rPr>
              <a:t>Som en del i arbetet med att skapa förutsättningar kan enhetens tillgång till resurser för hygienarbete behöva utökas</a:t>
            </a:r>
            <a:endParaRPr lang="sv-SE" dirty="0">
              <a:highlight>
                <a:srgbClr val="FFFF00"/>
              </a:highlight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dirty="0">
                <a:latin typeface="+mn-lt"/>
                <a:cs typeface="Arial" panose="020B0604020202020204" pitchFamily="34" charset="0"/>
                <a:hlinkClick r:id="rId7"/>
              </a:rPr>
              <a:t>Basala hygienrutiner, (vardhandboken.se)</a:t>
            </a:r>
            <a:endParaRPr lang="sv-SE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sv-SE" u="sng" dirty="0">
                <a:solidFill>
                  <a:srgbClr val="0000FF"/>
                </a:solidFill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Fakta, (vri-smart.se)</a:t>
            </a:r>
            <a:r>
              <a:rPr lang="sv-SE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+mn-lt"/>
                <a:cs typeface="Arial" panose="020B0604020202020204" pitchFamily="34" charset="0"/>
              </a:rPr>
              <a:t>Klicka på ”Hygienrutiner”.</a:t>
            </a:r>
          </a:p>
          <a:p>
            <a:pPr>
              <a:spcBef>
                <a:spcPts val="0"/>
              </a:spcBef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ildobjekt 1" descr="Bild på flöde.">
            <a:extLst>
              <a:ext uri="{FF2B5EF4-FFF2-40B4-BE49-F238E27FC236}">
                <a16:creationId xmlns:a16="http://schemas.microsoft.com/office/drawing/2014/main" id="{2E04A995-8C26-8C53-AD38-408AF9E566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4" y="567145"/>
            <a:ext cx="3679528" cy="286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72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A9766DD8-65E1-26D3-7B06-0148AC31F8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975" y="974725"/>
            <a:ext cx="6994525" cy="7064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Steg 2: Träning och utbildning</a:t>
            </a:r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8FD3CB0C-4AAA-5F03-FD90-BAC9CC3C0834}"/>
              </a:ext>
            </a:extLst>
          </p:cNvPr>
          <p:cNvSpPr txBox="1">
            <a:spLocks/>
          </p:cNvSpPr>
          <p:nvPr/>
        </p:nvSpPr>
        <p:spPr>
          <a:xfrm>
            <a:off x="407291" y="4900889"/>
            <a:ext cx="11280254" cy="982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 dirty="0">
              <a:latin typeface="+mn-lt"/>
              <a:cs typeface="Arial" panose="020B0604020202020204" pitchFamily="34" charset="0"/>
            </a:endParaRPr>
          </a:p>
          <a:p>
            <a:r>
              <a:rPr lang="sv-SE" sz="1600" dirty="0">
                <a:latin typeface="+mn-lt"/>
                <a:cs typeface="Arial" panose="020B0604020202020204" pitchFamily="34" charset="0"/>
                <a:hlinkClick r:id="rId2"/>
              </a:rPr>
              <a:t>Vårdhygien, (regionuppsala.se)</a:t>
            </a:r>
            <a:endParaRPr lang="sv-SE"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B6A46136-BA20-8451-66AB-C51A77E715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91" y="2063172"/>
            <a:ext cx="8490643" cy="31162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Inventera utbildningsbehov hos all personal.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All personal på enheten går utbildning/repetition i basala hygienrutiner och klädregler.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Personal får praktisk träning i handhygien. UV-lampa kan lånas från vårdhygien.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cs typeface="Arial" panose="020B0604020202020204" pitchFamily="34" charset="0"/>
              </a:rPr>
              <a:t>Personal som utför observationsmätningar går utbildning i mätmetod för att mäta och registrera på rätt sätt, se steg 3.</a:t>
            </a:r>
          </a:p>
          <a:p>
            <a:endParaRPr lang="sv-SE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dirty="0"/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881AD8B-4EB2-0521-203E-454F3DED5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0445" y="705037"/>
            <a:ext cx="3256064" cy="250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AD8F4742-7FC0-199F-B858-426640C902E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63" y="979488"/>
            <a:ext cx="8262937" cy="14890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Steg 3: Mätning och återkoppling</a:t>
            </a:r>
          </a:p>
        </p:txBody>
      </p:sp>
      <p:sp>
        <p:nvSpPr>
          <p:cNvPr id="7" name="Platshållare för text 1">
            <a:extLst>
              <a:ext uri="{FF2B5EF4-FFF2-40B4-BE49-F238E27FC236}">
                <a16:creationId xmlns:a16="http://schemas.microsoft.com/office/drawing/2014/main" id="{7F58EBF5-1876-7869-962A-FE4810FA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1535" y="1843072"/>
            <a:ext cx="7446254" cy="2710456"/>
          </a:xfrm>
        </p:spPr>
        <p:txBody>
          <a:bodyPr>
            <a:noAutofit/>
          </a:bodyPr>
          <a:lstStyle/>
          <a:p>
            <a:r>
              <a:rPr lang="sv-SE" sz="1800" dirty="0">
                <a:cs typeface="Arial" panose="020B0604020202020204" pitchFamily="34" charset="0"/>
              </a:rPr>
              <a:t>Välj metod för att mäta följsamhet till basal hygien och klädregler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Observationsmätning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>
                <a:cs typeface="Arial" panose="020B0604020202020204" pitchFamily="34" charset="0"/>
              </a:rPr>
              <a:t>Självskattning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sv-SE" sz="1800" dirty="0">
              <a:cs typeface="Arial" panose="020B0604020202020204" pitchFamily="34" charset="0"/>
            </a:endParaRPr>
          </a:p>
          <a:p>
            <a:r>
              <a:rPr lang="sv-SE" sz="1800" dirty="0">
                <a:cs typeface="Arial" panose="020B0604020202020204" pitchFamily="34" charset="0"/>
              </a:rPr>
              <a:t>Kvalitetssäkra data och säkerställ att registrerande personal följer fastslagna definitioner (se faktaruta under </a:t>
            </a:r>
            <a:r>
              <a:rPr lang="sv-SE" sz="1800" dirty="0">
                <a:cs typeface="Arial" panose="020B0604020202020204" pitchFamily="34" charset="0"/>
                <a:hlinkClick r:id="rId2" action="ppaction://hlinksldjump"/>
              </a:rPr>
              <a:t>Stödmaterial</a:t>
            </a:r>
            <a:r>
              <a:rPr lang="sv-SE" sz="1800" dirty="0">
                <a:cs typeface="Arial" panose="020B0604020202020204" pitchFamily="34" charset="0"/>
              </a:rPr>
              <a:t>).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2678E3B-0E0E-B5AE-5C13-11926034BD48}"/>
              </a:ext>
            </a:extLst>
          </p:cNvPr>
          <p:cNvSpPr txBox="1">
            <a:spLocks/>
          </p:cNvSpPr>
          <p:nvPr/>
        </p:nvSpPr>
        <p:spPr>
          <a:xfrm>
            <a:off x="551535" y="4878851"/>
            <a:ext cx="6081627" cy="115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b="1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Mer information</a:t>
            </a:r>
            <a:endParaRPr lang="sv-SE" sz="1600" dirty="0">
              <a:latin typeface="+mn-lt"/>
              <a:cs typeface="Arial" panose="020B0604020202020204" pitchFamily="34" charset="0"/>
            </a:endParaRPr>
          </a:p>
          <a:p>
            <a:r>
              <a:rPr lang="sv-SE" sz="1600" dirty="0">
                <a:latin typeface="+mn-lt"/>
                <a:cs typeface="Arial" panose="020B0604020202020204" pitchFamily="34" charset="0"/>
              </a:rPr>
              <a:t>Resultatet av de valda mätningarna ska följas upp och återkopplas till personal och verksamhetsledning.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B151B009-A781-223C-C62D-0778E5A4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5454" y="626217"/>
            <a:ext cx="3245011" cy="257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49224"/>
      </p:ext>
    </p:extLst>
  </p:cSld>
  <p:clrMapOvr>
    <a:masterClrMapping/>
  </p:clrMapOvr>
</p:sld>
</file>

<file path=ppt/theme/theme1.xml><?xml version="1.0" encoding="utf-8"?>
<a:theme xmlns:a="http://schemas.openxmlformats.org/drawingml/2006/main" name="RU-tema">
  <a:themeElements>
    <a:clrScheme name="Region Uppsala">
      <a:dk1>
        <a:srgbClr val="000000"/>
      </a:dk1>
      <a:lt1>
        <a:sysClr val="window" lastClr="FFFFFF"/>
      </a:lt1>
      <a:dk2>
        <a:srgbClr val="9E1863"/>
      </a:dk2>
      <a:lt2>
        <a:srgbClr val="FFFFFF"/>
      </a:lt2>
      <a:accent1>
        <a:srgbClr val="9E1863"/>
      </a:accent1>
      <a:accent2>
        <a:srgbClr val="D57667"/>
      </a:accent2>
      <a:accent3>
        <a:srgbClr val="E6AD00"/>
      </a:accent3>
      <a:accent4>
        <a:srgbClr val="3599D5"/>
      </a:accent4>
      <a:accent5>
        <a:srgbClr val="53A17F"/>
      </a:accent5>
      <a:accent6>
        <a:srgbClr val="9E1863"/>
      </a:accent6>
      <a:hlink>
        <a:srgbClr val="0070C0"/>
      </a:hlink>
      <a:folHlink>
        <a:srgbClr val="9E1863"/>
      </a:folHlink>
    </a:clrScheme>
    <a:fontScheme name="RU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U-Vit-PowerPoint-tga.potx" id="{3C11743D-CEC5-4CC5-9322-0DB751B4DCBF}" vid="{A036DA36-F39A-4442-8C0A-A44E9ADCC2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RU-Vit-PowerPoint-tga</Template>
  <TotalTime>724</TotalTime>
  <Words>947</Words>
  <Application>Microsoft Office PowerPoint</Application>
  <PresentationFormat>Bredbild</PresentationFormat>
  <Paragraphs>130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</vt:lpstr>
      <vt:lpstr>Source Sans Pro Black</vt:lpstr>
      <vt:lpstr>RU-tema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Steg 2: Träning och utbildning</vt:lpstr>
      <vt:lpstr>Steg 3: Mätning och återkoppling</vt:lpstr>
      <vt:lpstr>Steg 4: Sprid budskapet</vt:lpstr>
      <vt:lpstr>Steg 5: Patientsäkerhetskultur</vt:lpstr>
      <vt:lpstr>Stödmaterial</vt:lpstr>
      <vt:lpstr>Tillsätt resurser och utse vilka som ansvarar för: Handdesinfektion finns strategisk utplacerade på enheten. Handdesinfektion, handskar och plastförkläde finns tillgängligt och nära vårdtagaren. Brister åtgärdade efter hygienrond/vårdhygienisk egenkontroll.</vt:lpstr>
      <vt:lpstr>Stoppa smittspridning och  vårdrelaterade infektioner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Rubrikas</dc:title>
  <dc:subject>Mall</dc:subject>
  <dc:creator>Johanna Kangas</dc:creator>
  <cp:keywords>PPT mall</cp:keywords>
  <dc:description>Tillgänglighetsanpassad</dc:description>
  <cp:lastModifiedBy>Filippa Karlsson</cp:lastModifiedBy>
  <cp:revision>10</cp:revision>
  <dcterms:created xsi:type="dcterms:W3CDTF">2023-08-21T08:39:24Z</dcterms:created>
  <dcterms:modified xsi:type="dcterms:W3CDTF">2025-04-01T05:43:01Z</dcterms:modified>
  <cp:category>Mall för PowerPoint</cp:category>
  <cp:contentStatus>2023-05-23</cp:contentStatus>
</cp:coreProperties>
</file>