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62" r:id="rId3"/>
    <p:sldId id="259" r:id="rId4"/>
    <p:sldId id="257" r:id="rId5"/>
    <p:sldId id="260" r:id="rId6"/>
    <p:sldId id="261" r:id="rId7"/>
    <p:sldId id="265" r:id="rId8"/>
    <p:sldId id="266" r:id="rId9"/>
    <p:sldId id="267" r:id="rId10"/>
    <p:sldId id="268" r:id="rId11"/>
    <p:sldId id="269" r:id="rId12"/>
    <p:sldId id="270" r:id="rId13"/>
    <p:sldId id="271" r:id="rId14"/>
    <p:sldId id="272" r:id="rId15"/>
    <p:sldId id="273" r:id="rId16"/>
    <p:sldId id="274" r:id="rId17"/>
    <p:sldId id="275" r:id="rId18"/>
    <p:sldId id="278" r:id="rId19"/>
    <p:sldId id="276" r:id="rId20"/>
    <p:sldId id="277" r:id="rId2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151158-29BC-4845-8924-B08FA731C03D}" v="168" dt="2025-03-31T10:44:57.9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9" autoAdjust="0"/>
    <p:restoredTop sz="86441" autoAdjust="0"/>
  </p:normalViewPr>
  <p:slideViewPr>
    <p:cSldViewPr snapToGrid="0">
      <p:cViewPr varScale="1">
        <p:scale>
          <a:sx n="71" d="100"/>
          <a:sy n="71" d="100"/>
        </p:scale>
        <p:origin x="235" y="72"/>
      </p:cViewPr>
      <p:guideLst/>
    </p:cSldViewPr>
  </p:slideViewPr>
  <p:outlineViewPr>
    <p:cViewPr>
      <p:scale>
        <a:sx n="33" d="100"/>
        <a:sy n="33" d="100"/>
      </p:scale>
      <p:origin x="0" y="-1969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F4E52A26-2624-1C7D-B237-BC573F4BFF92}"/>
              </a:ext>
            </a:extLst>
          </p:cNvPr>
          <p:cNvSpPr>
            <a:spLocks noGrp="1"/>
          </p:cNvSpPr>
          <p:nvPr>
            <p:ph type="subTitle" idx="1"/>
          </p:nvPr>
        </p:nvSpPr>
        <p:spPr>
          <a:xfrm>
            <a:off x="1524000" y="3602037"/>
            <a:ext cx="9144000" cy="220534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pic>
        <p:nvPicPr>
          <p:cNvPr id="10" name="Bildobjekt 9" descr="En bild som visar Teckensnitt, Grafik, grafisk design, text&#10;&#10;Automatiskt genererad beskrivning">
            <a:extLst>
              <a:ext uri="{FF2B5EF4-FFF2-40B4-BE49-F238E27FC236}">
                <a16:creationId xmlns:a16="http://schemas.microsoft.com/office/drawing/2014/main" id="{44F8CF8D-A8A6-F9FC-81DA-2530C280BB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547" y="259879"/>
            <a:ext cx="2000654" cy="432000"/>
          </a:xfrm>
          <a:prstGeom prst="rect">
            <a:avLst/>
          </a:prstGeom>
        </p:spPr>
      </p:pic>
      <p:sp>
        <p:nvSpPr>
          <p:cNvPr id="5" name="Platshållare för text 4">
            <a:extLst>
              <a:ext uri="{FF2B5EF4-FFF2-40B4-BE49-F238E27FC236}">
                <a16:creationId xmlns:a16="http://schemas.microsoft.com/office/drawing/2014/main" id="{1CD5FEA1-0081-9F89-B369-6D7BE20BEA6D}"/>
              </a:ext>
            </a:extLst>
          </p:cNvPr>
          <p:cNvSpPr>
            <a:spLocks noGrp="1"/>
          </p:cNvSpPr>
          <p:nvPr>
            <p:ph type="body" sz="quarter" idx="10" hasCustomPrompt="1"/>
          </p:nvPr>
        </p:nvSpPr>
        <p:spPr>
          <a:xfrm>
            <a:off x="1524000" y="1223655"/>
            <a:ext cx="9144000" cy="2205345"/>
          </a:xfrm>
        </p:spPr>
        <p:txBody>
          <a:bodyPr anchor="ctr">
            <a:normAutofit/>
          </a:bodyPr>
          <a:lstStyle>
            <a:lvl1pPr marL="0" indent="0" algn="l">
              <a:buNone/>
              <a:defRPr sz="3600">
                <a:solidFill>
                  <a:schemeClr val="tx2"/>
                </a:solidFill>
                <a:latin typeface="+mj-lt"/>
              </a:defRPr>
            </a:lvl1pPr>
          </a:lstStyle>
          <a:p>
            <a:pPr lvl="0"/>
            <a:r>
              <a:rPr lang="sv-SE" dirty="0"/>
              <a:t>Klicka här för att ändra rubrikformat</a:t>
            </a:r>
          </a:p>
        </p:txBody>
      </p:sp>
      <p:sp>
        <p:nvSpPr>
          <p:cNvPr id="6" name="Rubrik 5">
            <a:extLst>
              <a:ext uri="{FF2B5EF4-FFF2-40B4-BE49-F238E27FC236}">
                <a16:creationId xmlns:a16="http://schemas.microsoft.com/office/drawing/2014/main" id="{DFE857FD-7891-51F8-7E58-7DA2C8DFDE2D}"/>
              </a:ext>
            </a:extLst>
          </p:cNvPr>
          <p:cNvSpPr>
            <a:spLocks noGrp="1"/>
          </p:cNvSpPr>
          <p:nvPr>
            <p:ph type="title" hasCustomPrompt="1"/>
          </p:nvPr>
        </p:nvSpPr>
        <p:spPr>
          <a:xfrm>
            <a:off x="0" y="-703897"/>
            <a:ext cx="9144000" cy="432000"/>
          </a:xfrm>
        </p:spPr>
        <p:txBody>
          <a:bodyPr>
            <a:normAutofit/>
          </a:bodyPr>
          <a:lstStyle>
            <a:lvl1pPr>
              <a:defRPr sz="1800">
                <a:solidFill>
                  <a:schemeClr val="tx2"/>
                </a:solidFill>
              </a:defRPr>
            </a:lvl1pPr>
          </a:lstStyle>
          <a:p>
            <a:r>
              <a:rPr lang="sv-SE" dirty="0"/>
              <a:t>Rubrikerna</a:t>
            </a:r>
          </a:p>
        </p:txBody>
      </p:sp>
    </p:spTree>
    <p:extLst>
      <p:ext uri="{BB962C8B-B14F-4D97-AF65-F5344CB8AC3E}">
        <p14:creationId xmlns:p14="http://schemas.microsoft.com/office/powerpoint/2010/main" val="4221625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67819955-7875-6D49-E8AF-E94E5E02AC7F}"/>
              </a:ext>
            </a:extLst>
          </p:cNvPr>
          <p:cNvSpPr>
            <a:spLocks noGrp="1"/>
          </p:cNvSpPr>
          <p:nvPr>
            <p:ph idx="1"/>
          </p:nvPr>
        </p:nvSpPr>
        <p:spPr>
          <a:xfrm>
            <a:off x="838200" y="2450969"/>
            <a:ext cx="10515600" cy="3725994"/>
          </a:xfrm>
        </p:spPr>
        <p:txBody>
          <a:bodyPr>
            <a:normAutofit/>
          </a:bodyPr>
          <a:lstStyle>
            <a:lvl1pPr>
              <a:defRPr sz="2400"/>
            </a:lvl1pPr>
            <a:lvl2pPr>
              <a:defRPr sz="2000"/>
            </a:lvl2pPr>
            <a:lvl3pPr>
              <a:defRPr sz="1800"/>
            </a:lvl3pPr>
            <a:lvl4pPr>
              <a:defRPr sz="1600"/>
            </a:lvl4pPr>
            <a:lvl5pPr>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9" name="Bildobjekt 8" descr="En bild som visar Teckensnitt, Grafik, grafisk design, text&#10;&#10;Automatiskt genererad beskrivning">
            <a:extLst>
              <a:ext uri="{FF2B5EF4-FFF2-40B4-BE49-F238E27FC236}">
                <a16:creationId xmlns:a16="http://schemas.microsoft.com/office/drawing/2014/main" id="{145AEC57-0367-8F3C-0100-B5D1D7A7CD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547" y="259879"/>
            <a:ext cx="2000654" cy="432000"/>
          </a:xfrm>
          <a:prstGeom prst="rect">
            <a:avLst/>
          </a:prstGeom>
        </p:spPr>
      </p:pic>
      <p:sp>
        <p:nvSpPr>
          <p:cNvPr id="5" name="Platshållare för text 4">
            <a:extLst>
              <a:ext uri="{FF2B5EF4-FFF2-40B4-BE49-F238E27FC236}">
                <a16:creationId xmlns:a16="http://schemas.microsoft.com/office/drawing/2014/main" id="{E6F3A465-9FB8-2E66-443A-E3D9ADE3CA06}"/>
              </a:ext>
            </a:extLst>
          </p:cNvPr>
          <p:cNvSpPr>
            <a:spLocks noGrp="1"/>
          </p:cNvSpPr>
          <p:nvPr>
            <p:ph type="body" sz="quarter" idx="10" hasCustomPrompt="1"/>
          </p:nvPr>
        </p:nvSpPr>
        <p:spPr>
          <a:xfrm>
            <a:off x="838200" y="1371600"/>
            <a:ext cx="10515600" cy="736800"/>
          </a:xfrm>
        </p:spPr>
        <p:txBody>
          <a:bodyPr anchor="ctr">
            <a:noAutofit/>
          </a:bodyPr>
          <a:lstStyle>
            <a:lvl1pPr marL="0" indent="0">
              <a:buNone/>
              <a:defRPr sz="3600">
                <a:latin typeface="+mj-lt"/>
              </a:defRPr>
            </a:lvl1pPr>
          </a:lstStyle>
          <a:p>
            <a:pPr lvl="0"/>
            <a:r>
              <a:rPr lang="sv-SE" dirty="0"/>
              <a:t>Klicka här för att ändra rubrikformat</a:t>
            </a:r>
          </a:p>
        </p:txBody>
      </p:sp>
      <p:sp>
        <p:nvSpPr>
          <p:cNvPr id="6" name="Rubrik 5">
            <a:extLst>
              <a:ext uri="{FF2B5EF4-FFF2-40B4-BE49-F238E27FC236}">
                <a16:creationId xmlns:a16="http://schemas.microsoft.com/office/drawing/2014/main" id="{E304C650-859B-B745-9898-BA3B55C43955}"/>
              </a:ext>
            </a:extLst>
          </p:cNvPr>
          <p:cNvSpPr>
            <a:spLocks noGrp="1"/>
          </p:cNvSpPr>
          <p:nvPr>
            <p:ph type="title" hasCustomPrompt="1"/>
          </p:nvPr>
        </p:nvSpPr>
        <p:spPr>
          <a:xfrm>
            <a:off x="0" y="-545265"/>
            <a:ext cx="10515600" cy="432001"/>
          </a:xfrm>
        </p:spPr>
        <p:txBody>
          <a:bodyPr>
            <a:normAutofit/>
          </a:bodyPr>
          <a:lstStyle>
            <a:lvl1pPr>
              <a:defRPr sz="1600"/>
            </a:lvl1pPr>
          </a:lstStyle>
          <a:p>
            <a:r>
              <a:rPr lang="sv-SE" dirty="0"/>
              <a:t>Rubriktext</a:t>
            </a:r>
          </a:p>
        </p:txBody>
      </p:sp>
    </p:spTree>
    <p:extLst>
      <p:ext uri="{BB962C8B-B14F-4D97-AF65-F5344CB8AC3E}">
        <p14:creationId xmlns:p14="http://schemas.microsoft.com/office/powerpoint/2010/main" val="3691645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8290C6BF-98C4-6FEB-C547-46E075B1A7D1}"/>
              </a:ext>
            </a:extLst>
          </p:cNvPr>
          <p:cNvSpPr>
            <a:spLocks noGrp="1"/>
          </p:cNvSpPr>
          <p:nvPr>
            <p:ph type="body" idx="1"/>
          </p:nvPr>
        </p:nvSpPr>
        <p:spPr>
          <a:xfrm>
            <a:off x="831850" y="2876550"/>
            <a:ext cx="10515600" cy="3213101"/>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pic>
        <p:nvPicPr>
          <p:cNvPr id="9" name="Bildobjekt 8" descr="En bild som visar Teckensnitt, Grafik, grafisk design, text&#10;&#10;Automatiskt genererad beskrivning">
            <a:extLst>
              <a:ext uri="{FF2B5EF4-FFF2-40B4-BE49-F238E27FC236}">
                <a16:creationId xmlns:a16="http://schemas.microsoft.com/office/drawing/2014/main" id="{E4769E14-6BEC-2E86-D63D-C5F74466F7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547" y="259879"/>
            <a:ext cx="2000654" cy="432000"/>
          </a:xfrm>
          <a:prstGeom prst="rect">
            <a:avLst/>
          </a:prstGeom>
        </p:spPr>
      </p:pic>
      <p:sp>
        <p:nvSpPr>
          <p:cNvPr id="5" name="Platshållare för text 4">
            <a:extLst>
              <a:ext uri="{FF2B5EF4-FFF2-40B4-BE49-F238E27FC236}">
                <a16:creationId xmlns:a16="http://schemas.microsoft.com/office/drawing/2014/main" id="{C3C0F5FA-4A03-5D95-BC24-098FFBA4C06A}"/>
              </a:ext>
            </a:extLst>
          </p:cNvPr>
          <p:cNvSpPr>
            <a:spLocks noGrp="1"/>
          </p:cNvSpPr>
          <p:nvPr>
            <p:ph type="body" sz="quarter" idx="10" hasCustomPrompt="1"/>
          </p:nvPr>
        </p:nvSpPr>
        <p:spPr>
          <a:xfrm>
            <a:off x="831850" y="1219200"/>
            <a:ext cx="10515600" cy="1318012"/>
          </a:xfrm>
        </p:spPr>
        <p:txBody>
          <a:bodyPr anchor="ctr">
            <a:normAutofit/>
          </a:bodyPr>
          <a:lstStyle>
            <a:lvl1pPr marL="0" indent="0">
              <a:buNone/>
              <a:defRPr sz="3600">
                <a:solidFill>
                  <a:schemeClr val="tx2"/>
                </a:solidFill>
                <a:latin typeface="+mj-lt"/>
              </a:defRPr>
            </a:lvl1pPr>
          </a:lstStyle>
          <a:p>
            <a:pPr lvl="0"/>
            <a:r>
              <a:rPr lang="sv-SE" dirty="0"/>
              <a:t>Klicka här för att ändra rubrikformat</a:t>
            </a:r>
          </a:p>
        </p:txBody>
      </p:sp>
      <p:sp>
        <p:nvSpPr>
          <p:cNvPr id="6" name="Rubrik 5">
            <a:extLst>
              <a:ext uri="{FF2B5EF4-FFF2-40B4-BE49-F238E27FC236}">
                <a16:creationId xmlns:a16="http://schemas.microsoft.com/office/drawing/2014/main" id="{48CFC9AE-C53B-E003-0761-8837F0296D47}"/>
              </a:ext>
            </a:extLst>
          </p:cNvPr>
          <p:cNvSpPr>
            <a:spLocks noGrp="1"/>
          </p:cNvSpPr>
          <p:nvPr>
            <p:ph type="title" hasCustomPrompt="1"/>
          </p:nvPr>
        </p:nvSpPr>
        <p:spPr>
          <a:xfrm>
            <a:off x="0" y="-511459"/>
            <a:ext cx="10515600" cy="432000"/>
          </a:xfrm>
        </p:spPr>
        <p:txBody>
          <a:bodyPr>
            <a:normAutofit/>
          </a:bodyPr>
          <a:lstStyle>
            <a:lvl1pPr>
              <a:defRPr sz="1400"/>
            </a:lvl1pPr>
          </a:lstStyle>
          <a:p>
            <a:r>
              <a:rPr lang="sv-SE" dirty="0" err="1"/>
              <a:t>Rubrika</a:t>
            </a:r>
            <a:endParaRPr lang="sv-SE" dirty="0"/>
          </a:p>
        </p:txBody>
      </p:sp>
    </p:spTree>
    <p:extLst>
      <p:ext uri="{BB962C8B-B14F-4D97-AF65-F5344CB8AC3E}">
        <p14:creationId xmlns:p14="http://schemas.microsoft.com/office/powerpoint/2010/main" val="4002762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45F22049-CC93-A54D-B719-65A68C315710}"/>
              </a:ext>
            </a:extLst>
          </p:cNvPr>
          <p:cNvSpPr>
            <a:spLocks noGrp="1"/>
          </p:cNvSpPr>
          <p:nvPr>
            <p:ph sz="half" idx="1"/>
          </p:nvPr>
        </p:nvSpPr>
        <p:spPr>
          <a:xfrm>
            <a:off x="838200" y="2356701"/>
            <a:ext cx="5181600" cy="3820262"/>
          </a:xfrm>
        </p:spPr>
        <p:txBody>
          <a:bodyPr>
            <a:normAutofit/>
          </a:bodyPr>
          <a:lstStyle>
            <a:lvl1pPr>
              <a:defRPr sz="2400"/>
            </a:lvl1pPr>
            <a:lvl2pPr>
              <a:defRPr sz="2000"/>
            </a:lvl2pPr>
            <a:lvl3pPr>
              <a:defRPr sz="1800"/>
            </a:lvl3pPr>
            <a:lvl4pPr>
              <a:defRPr sz="1600"/>
            </a:lvl4pPr>
            <a:lvl5pPr>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0411740C-C541-E322-A2B5-DBCD69574FA0}"/>
              </a:ext>
            </a:extLst>
          </p:cNvPr>
          <p:cNvSpPr>
            <a:spLocks noGrp="1"/>
          </p:cNvSpPr>
          <p:nvPr>
            <p:ph sz="half" idx="2"/>
          </p:nvPr>
        </p:nvSpPr>
        <p:spPr>
          <a:xfrm>
            <a:off x="6172200" y="2356701"/>
            <a:ext cx="5181600" cy="3820262"/>
          </a:xfrm>
        </p:spPr>
        <p:txBody>
          <a:bodyPr>
            <a:normAutofit/>
          </a:bodyPr>
          <a:lstStyle>
            <a:lvl1pPr>
              <a:defRPr sz="2400"/>
            </a:lvl1pPr>
            <a:lvl2pPr>
              <a:defRPr sz="2000"/>
            </a:lvl2pPr>
            <a:lvl3pPr>
              <a:defRPr sz="1800"/>
            </a:lvl3pPr>
            <a:lvl4pPr>
              <a:defRPr sz="1600"/>
            </a:lvl4pPr>
            <a:lvl5pPr>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10" name="Bildobjekt 9" descr="En bild som visar Teckensnitt, Grafik, grafisk design, text&#10;&#10;Automatiskt genererad beskrivning">
            <a:extLst>
              <a:ext uri="{FF2B5EF4-FFF2-40B4-BE49-F238E27FC236}">
                <a16:creationId xmlns:a16="http://schemas.microsoft.com/office/drawing/2014/main" id="{E0F42794-5634-063E-D571-EB54A99F6C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547" y="259879"/>
            <a:ext cx="2000654" cy="432000"/>
          </a:xfrm>
          <a:prstGeom prst="rect">
            <a:avLst/>
          </a:prstGeom>
        </p:spPr>
      </p:pic>
      <p:sp>
        <p:nvSpPr>
          <p:cNvPr id="6" name="Platshållare för text 5">
            <a:extLst>
              <a:ext uri="{FF2B5EF4-FFF2-40B4-BE49-F238E27FC236}">
                <a16:creationId xmlns:a16="http://schemas.microsoft.com/office/drawing/2014/main" id="{2657CDF9-A759-5AB9-6A4A-6918A3BBB870}"/>
              </a:ext>
            </a:extLst>
          </p:cNvPr>
          <p:cNvSpPr>
            <a:spLocks noGrp="1"/>
          </p:cNvSpPr>
          <p:nvPr>
            <p:ph type="body" sz="quarter" idx="10" hasCustomPrompt="1"/>
          </p:nvPr>
        </p:nvSpPr>
        <p:spPr>
          <a:xfrm>
            <a:off x="838200" y="1129808"/>
            <a:ext cx="10515600" cy="826482"/>
          </a:xfrm>
        </p:spPr>
        <p:txBody>
          <a:bodyPr>
            <a:normAutofit/>
          </a:bodyPr>
          <a:lstStyle>
            <a:lvl1pPr marL="0" indent="0">
              <a:buNone/>
              <a:defRPr sz="3200">
                <a:solidFill>
                  <a:schemeClr val="tx2"/>
                </a:solidFill>
                <a:latin typeface="+mj-lt"/>
              </a:defRPr>
            </a:lvl1pPr>
          </a:lstStyle>
          <a:p>
            <a:pPr lvl="0"/>
            <a:r>
              <a:rPr lang="sv-SE" dirty="0"/>
              <a:t>Klicka här för att ändra rubrikformat</a:t>
            </a:r>
          </a:p>
        </p:txBody>
      </p:sp>
      <p:sp>
        <p:nvSpPr>
          <p:cNvPr id="7" name="Rubrik 6">
            <a:extLst>
              <a:ext uri="{FF2B5EF4-FFF2-40B4-BE49-F238E27FC236}">
                <a16:creationId xmlns:a16="http://schemas.microsoft.com/office/drawing/2014/main" id="{F0DEA729-9E26-16F1-1820-E71E8B79A263}"/>
              </a:ext>
            </a:extLst>
          </p:cNvPr>
          <p:cNvSpPr>
            <a:spLocks noGrp="1"/>
          </p:cNvSpPr>
          <p:nvPr>
            <p:ph type="title" hasCustomPrompt="1"/>
          </p:nvPr>
        </p:nvSpPr>
        <p:spPr>
          <a:xfrm>
            <a:off x="0" y="-591292"/>
            <a:ext cx="10515600" cy="432001"/>
          </a:xfrm>
        </p:spPr>
        <p:txBody>
          <a:bodyPr>
            <a:normAutofit/>
          </a:bodyPr>
          <a:lstStyle>
            <a:lvl1pPr>
              <a:defRPr sz="1400">
                <a:solidFill>
                  <a:schemeClr val="tx2"/>
                </a:solidFill>
              </a:defRPr>
            </a:lvl1pPr>
          </a:lstStyle>
          <a:p>
            <a:r>
              <a:rPr lang="sv-SE" dirty="0"/>
              <a:t>Rubrikändringsformat</a:t>
            </a:r>
          </a:p>
        </p:txBody>
      </p:sp>
    </p:spTree>
    <p:extLst>
      <p:ext uri="{BB962C8B-B14F-4D97-AF65-F5344CB8AC3E}">
        <p14:creationId xmlns:p14="http://schemas.microsoft.com/office/powerpoint/2010/main" val="1745882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0DA74467-C099-77C3-EC37-2083015064A4}"/>
              </a:ext>
            </a:extLst>
          </p:cNvPr>
          <p:cNvSpPr>
            <a:spLocks noGrp="1"/>
          </p:cNvSpPr>
          <p:nvPr>
            <p:ph type="body" idx="1"/>
          </p:nvPr>
        </p:nvSpPr>
        <p:spPr>
          <a:xfrm>
            <a:off x="839788" y="2171364"/>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F0DF0C05-0A5E-A1C9-3015-8562390D7DC1}"/>
              </a:ext>
            </a:extLst>
          </p:cNvPr>
          <p:cNvSpPr>
            <a:spLocks noGrp="1"/>
          </p:cNvSpPr>
          <p:nvPr>
            <p:ph sz="half" idx="2"/>
          </p:nvPr>
        </p:nvSpPr>
        <p:spPr>
          <a:xfrm>
            <a:off x="839788" y="3120272"/>
            <a:ext cx="5157787" cy="3069391"/>
          </a:xfrm>
        </p:spPr>
        <p:txBody>
          <a:bodyPr>
            <a:normAutofit/>
          </a:bodyPr>
          <a:lstStyle>
            <a:lvl1pPr>
              <a:defRPr sz="2400"/>
            </a:lvl1pPr>
            <a:lvl2pPr>
              <a:defRPr sz="2000"/>
            </a:lvl2pPr>
            <a:lvl3pPr>
              <a:defRPr sz="1800"/>
            </a:lvl3pPr>
            <a:lvl4pPr>
              <a:defRPr sz="1600"/>
            </a:lvl4pPr>
            <a:lvl5pPr>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67EDA6-8991-2C80-8388-32C554F8BD51}"/>
              </a:ext>
            </a:extLst>
          </p:cNvPr>
          <p:cNvSpPr>
            <a:spLocks noGrp="1"/>
          </p:cNvSpPr>
          <p:nvPr>
            <p:ph type="body" sz="quarter" idx="3"/>
          </p:nvPr>
        </p:nvSpPr>
        <p:spPr>
          <a:xfrm>
            <a:off x="6172200" y="2180786"/>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B9A47EAD-4CE6-AD64-EF48-8D3A89DC0E0B}"/>
              </a:ext>
            </a:extLst>
          </p:cNvPr>
          <p:cNvSpPr>
            <a:spLocks noGrp="1"/>
          </p:cNvSpPr>
          <p:nvPr>
            <p:ph sz="quarter" idx="4"/>
          </p:nvPr>
        </p:nvSpPr>
        <p:spPr>
          <a:xfrm>
            <a:off x="6172200" y="3120271"/>
            <a:ext cx="5183188" cy="3069392"/>
          </a:xfrm>
        </p:spPr>
        <p:txBody>
          <a:bodyPr>
            <a:normAutofit/>
          </a:bodyPr>
          <a:lstStyle>
            <a:lvl1pPr>
              <a:defRPr sz="2400"/>
            </a:lvl1pPr>
            <a:lvl2pPr>
              <a:defRPr sz="2000"/>
            </a:lvl2pPr>
            <a:lvl3pPr>
              <a:defRPr sz="1800"/>
            </a:lvl3pPr>
            <a:lvl4pPr>
              <a:defRPr sz="1600"/>
            </a:lvl4pPr>
            <a:lvl5pPr>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text 7">
            <a:extLst>
              <a:ext uri="{FF2B5EF4-FFF2-40B4-BE49-F238E27FC236}">
                <a16:creationId xmlns:a16="http://schemas.microsoft.com/office/drawing/2014/main" id="{C6626CEF-3E49-D2E6-2C98-FDCE0DA07989}"/>
              </a:ext>
            </a:extLst>
          </p:cNvPr>
          <p:cNvSpPr>
            <a:spLocks noGrp="1"/>
          </p:cNvSpPr>
          <p:nvPr>
            <p:ph type="body" sz="quarter" idx="10" hasCustomPrompt="1"/>
          </p:nvPr>
        </p:nvSpPr>
        <p:spPr>
          <a:xfrm>
            <a:off x="839788" y="971550"/>
            <a:ext cx="10515600" cy="994338"/>
          </a:xfrm>
        </p:spPr>
        <p:txBody>
          <a:bodyPr>
            <a:normAutofit/>
          </a:bodyPr>
          <a:lstStyle>
            <a:lvl1pPr marL="0" indent="0">
              <a:buNone/>
              <a:defRPr sz="3600">
                <a:latin typeface="+mj-lt"/>
              </a:defRPr>
            </a:lvl1pPr>
          </a:lstStyle>
          <a:p>
            <a:pPr lvl="0"/>
            <a:r>
              <a:rPr lang="sv-SE" dirty="0"/>
              <a:t>Klicka här för att ändra rubrikformat</a:t>
            </a:r>
          </a:p>
        </p:txBody>
      </p:sp>
      <p:sp>
        <p:nvSpPr>
          <p:cNvPr id="9" name="Rubrik 8">
            <a:extLst>
              <a:ext uri="{FF2B5EF4-FFF2-40B4-BE49-F238E27FC236}">
                <a16:creationId xmlns:a16="http://schemas.microsoft.com/office/drawing/2014/main" id="{28F692FE-4102-2E74-A4DB-D90B8E4D060D}"/>
              </a:ext>
            </a:extLst>
          </p:cNvPr>
          <p:cNvSpPr>
            <a:spLocks noGrp="1"/>
          </p:cNvSpPr>
          <p:nvPr>
            <p:ph type="title" hasCustomPrompt="1"/>
          </p:nvPr>
        </p:nvSpPr>
        <p:spPr>
          <a:xfrm>
            <a:off x="0" y="-688575"/>
            <a:ext cx="10515600" cy="505741"/>
          </a:xfrm>
        </p:spPr>
        <p:txBody>
          <a:bodyPr>
            <a:normAutofit/>
          </a:bodyPr>
          <a:lstStyle>
            <a:lvl1pPr>
              <a:defRPr sz="1400"/>
            </a:lvl1pPr>
          </a:lstStyle>
          <a:p>
            <a:r>
              <a:rPr lang="sv-SE" dirty="0"/>
              <a:t>Ändringsrubrik</a:t>
            </a:r>
          </a:p>
        </p:txBody>
      </p:sp>
    </p:spTree>
    <p:extLst>
      <p:ext uri="{BB962C8B-B14F-4D97-AF65-F5344CB8AC3E}">
        <p14:creationId xmlns:p14="http://schemas.microsoft.com/office/powerpoint/2010/main" val="1192420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10" name="Bildobjekt 9" descr="En bild som visar Teckensnitt, Grafik, grafisk design, text&#10;&#10;Automatiskt genererad beskrivning">
            <a:extLst>
              <a:ext uri="{FF2B5EF4-FFF2-40B4-BE49-F238E27FC236}">
                <a16:creationId xmlns:a16="http://schemas.microsoft.com/office/drawing/2014/main" id="{B1C978B6-059D-32FE-0161-7E2D320129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547" y="259879"/>
            <a:ext cx="2000654" cy="432000"/>
          </a:xfrm>
          <a:prstGeom prst="rect">
            <a:avLst/>
          </a:prstGeom>
        </p:spPr>
      </p:pic>
      <p:sp>
        <p:nvSpPr>
          <p:cNvPr id="4" name="Platshållare för text 3">
            <a:extLst>
              <a:ext uri="{FF2B5EF4-FFF2-40B4-BE49-F238E27FC236}">
                <a16:creationId xmlns:a16="http://schemas.microsoft.com/office/drawing/2014/main" id="{048755FF-D2B5-9577-91C2-0C79A50BFAE3}"/>
              </a:ext>
            </a:extLst>
          </p:cNvPr>
          <p:cNvSpPr>
            <a:spLocks noGrp="1"/>
          </p:cNvSpPr>
          <p:nvPr>
            <p:ph type="body" sz="quarter" idx="10" hasCustomPrompt="1"/>
          </p:nvPr>
        </p:nvSpPr>
        <p:spPr>
          <a:xfrm>
            <a:off x="695324" y="1527375"/>
            <a:ext cx="11153775" cy="1314450"/>
          </a:xfrm>
        </p:spPr>
        <p:txBody>
          <a:bodyPr>
            <a:noAutofit/>
          </a:bodyPr>
          <a:lstStyle>
            <a:lvl1pPr marL="0" indent="0">
              <a:buNone/>
              <a:defRPr sz="4000">
                <a:solidFill>
                  <a:schemeClr val="tx2"/>
                </a:solidFill>
                <a:latin typeface="+mj-lt"/>
              </a:defRPr>
            </a:lvl1pPr>
          </a:lstStyle>
          <a:p>
            <a:pPr lvl="0"/>
            <a:r>
              <a:rPr lang="sv-SE" dirty="0"/>
              <a:t>Klicka här för att ändra rubrikformat</a:t>
            </a:r>
          </a:p>
        </p:txBody>
      </p:sp>
      <p:sp>
        <p:nvSpPr>
          <p:cNvPr id="6" name="Rubrik 5">
            <a:extLst>
              <a:ext uri="{FF2B5EF4-FFF2-40B4-BE49-F238E27FC236}">
                <a16:creationId xmlns:a16="http://schemas.microsoft.com/office/drawing/2014/main" id="{90C9EC81-A838-2C64-EDC1-033DB37C90E2}"/>
              </a:ext>
            </a:extLst>
          </p:cNvPr>
          <p:cNvSpPr>
            <a:spLocks noGrp="1"/>
          </p:cNvSpPr>
          <p:nvPr>
            <p:ph type="title" hasCustomPrompt="1"/>
          </p:nvPr>
        </p:nvSpPr>
        <p:spPr>
          <a:xfrm>
            <a:off x="0" y="-597358"/>
            <a:ext cx="10515600" cy="432000"/>
          </a:xfrm>
        </p:spPr>
        <p:txBody>
          <a:bodyPr/>
          <a:lstStyle>
            <a:lvl1pPr>
              <a:defRPr sz="1400"/>
            </a:lvl1pPr>
          </a:lstStyle>
          <a:p>
            <a:r>
              <a:rPr lang="sv-SE" dirty="0"/>
              <a:t>Rubrikändrings</a:t>
            </a:r>
          </a:p>
        </p:txBody>
      </p:sp>
    </p:spTree>
    <p:extLst>
      <p:ext uri="{BB962C8B-B14F-4D97-AF65-F5344CB8AC3E}">
        <p14:creationId xmlns:p14="http://schemas.microsoft.com/office/powerpoint/2010/main" val="866092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med bildtext">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2E1A60D5-0434-948C-6D1D-9CCFB56DD173}"/>
              </a:ext>
            </a:extLst>
          </p:cNvPr>
          <p:cNvSpPr>
            <a:spLocks noGrp="1"/>
          </p:cNvSpPr>
          <p:nvPr>
            <p:ph idx="1"/>
          </p:nvPr>
        </p:nvSpPr>
        <p:spPr>
          <a:xfrm>
            <a:off x="5183188" y="987425"/>
            <a:ext cx="6172200" cy="4873625"/>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text 3">
            <a:extLst>
              <a:ext uri="{FF2B5EF4-FFF2-40B4-BE49-F238E27FC236}">
                <a16:creationId xmlns:a16="http://schemas.microsoft.com/office/drawing/2014/main" id="{AAFF9D19-99F0-A85F-FF46-55CE5FCC13BB}"/>
              </a:ext>
            </a:extLst>
          </p:cNvPr>
          <p:cNvSpPr>
            <a:spLocks noGrp="1"/>
          </p:cNvSpPr>
          <p:nvPr>
            <p:ph type="body" sz="half" idx="2"/>
          </p:nvPr>
        </p:nvSpPr>
        <p:spPr>
          <a:xfrm>
            <a:off x="839788" y="2344318"/>
            <a:ext cx="3932237" cy="352467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pic>
        <p:nvPicPr>
          <p:cNvPr id="8" name="Bildobjekt 7" descr="En bild som visar Teckensnitt, Grafik, grafisk design, text&#10;&#10;Automatiskt genererad beskrivning">
            <a:extLst>
              <a:ext uri="{FF2B5EF4-FFF2-40B4-BE49-F238E27FC236}">
                <a16:creationId xmlns:a16="http://schemas.microsoft.com/office/drawing/2014/main" id="{2089B310-84E6-8912-4CCB-9038A716C3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547" y="259879"/>
            <a:ext cx="2000654" cy="432000"/>
          </a:xfrm>
          <a:prstGeom prst="rect">
            <a:avLst/>
          </a:prstGeom>
        </p:spPr>
      </p:pic>
      <p:sp>
        <p:nvSpPr>
          <p:cNvPr id="6" name="Platshållare för text 5">
            <a:extLst>
              <a:ext uri="{FF2B5EF4-FFF2-40B4-BE49-F238E27FC236}">
                <a16:creationId xmlns:a16="http://schemas.microsoft.com/office/drawing/2014/main" id="{11A4E46A-B007-E925-C276-44BEEE3626CF}"/>
              </a:ext>
            </a:extLst>
          </p:cNvPr>
          <p:cNvSpPr>
            <a:spLocks noGrp="1"/>
          </p:cNvSpPr>
          <p:nvPr>
            <p:ph type="body" sz="quarter" idx="10" hasCustomPrompt="1"/>
          </p:nvPr>
        </p:nvSpPr>
        <p:spPr>
          <a:xfrm>
            <a:off x="839788" y="987425"/>
            <a:ext cx="3932237" cy="1222375"/>
          </a:xfrm>
        </p:spPr>
        <p:txBody>
          <a:bodyPr>
            <a:noAutofit/>
          </a:bodyPr>
          <a:lstStyle>
            <a:lvl1pPr marL="0" indent="0">
              <a:buNone/>
              <a:defRPr sz="2800">
                <a:latin typeface="+mj-lt"/>
              </a:defRPr>
            </a:lvl1pPr>
            <a:lvl5pPr>
              <a:defRPr/>
            </a:lvl5pPr>
          </a:lstStyle>
          <a:p>
            <a:pPr lvl="0"/>
            <a:r>
              <a:rPr lang="sv-SE" dirty="0"/>
              <a:t>Klicka här för att ändra  rubrikformat</a:t>
            </a:r>
          </a:p>
        </p:txBody>
      </p:sp>
      <p:sp>
        <p:nvSpPr>
          <p:cNvPr id="9" name="Rubrik 8">
            <a:extLst>
              <a:ext uri="{FF2B5EF4-FFF2-40B4-BE49-F238E27FC236}">
                <a16:creationId xmlns:a16="http://schemas.microsoft.com/office/drawing/2014/main" id="{32F9AD75-597B-A947-191E-F5CEB75F813A}"/>
              </a:ext>
            </a:extLst>
          </p:cNvPr>
          <p:cNvSpPr>
            <a:spLocks noGrp="1"/>
          </p:cNvSpPr>
          <p:nvPr>
            <p:ph type="title" hasCustomPrompt="1"/>
          </p:nvPr>
        </p:nvSpPr>
        <p:spPr>
          <a:xfrm>
            <a:off x="0" y="-618510"/>
            <a:ext cx="10515600" cy="432000"/>
          </a:xfrm>
        </p:spPr>
        <p:txBody>
          <a:bodyPr>
            <a:normAutofit/>
          </a:bodyPr>
          <a:lstStyle>
            <a:lvl1pPr>
              <a:defRPr sz="1400"/>
            </a:lvl1pPr>
          </a:lstStyle>
          <a:p>
            <a:r>
              <a:rPr lang="sv-SE" dirty="0"/>
              <a:t>Ändra rubrik</a:t>
            </a:r>
          </a:p>
        </p:txBody>
      </p:sp>
    </p:spTree>
    <p:extLst>
      <p:ext uri="{BB962C8B-B14F-4D97-AF65-F5344CB8AC3E}">
        <p14:creationId xmlns:p14="http://schemas.microsoft.com/office/powerpoint/2010/main" val="2309174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CEEA758E-CE30-363F-5FBD-12A89BDBF6C8}"/>
              </a:ext>
            </a:extLst>
          </p:cNvPr>
          <p:cNvSpPr>
            <a:spLocks noGrp="1"/>
          </p:cNvSpPr>
          <p:nvPr>
            <p:ph type="pic" idx="1"/>
          </p:nvPr>
        </p:nvSpPr>
        <p:spPr>
          <a:xfrm>
            <a:off x="5183188" y="987425"/>
            <a:ext cx="6172200" cy="4873625"/>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795E95E9-076E-98A2-FD57-F71D694C4B9A}"/>
              </a:ext>
            </a:extLst>
          </p:cNvPr>
          <p:cNvSpPr>
            <a:spLocks noGrp="1"/>
          </p:cNvSpPr>
          <p:nvPr>
            <p:ph type="body" sz="half" idx="2"/>
          </p:nvPr>
        </p:nvSpPr>
        <p:spPr>
          <a:xfrm>
            <a:off x="839788" y="2752627"/>
            <a:ext cx="3932237" cy="311636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6" name="Platshållare för text 5">
            <a:extLst>
              <a:ext uri="{FF2B5EF4-FFF2-40B4-BE49-F238E27FC236}">
                <a16:creationId xmlns:a16="http://schemas.microsoft.com/office/drawing/2014/main" id="{19320343-9D17-4594-7EB1-7CE43A2B210D}"/>
              </a:ext>
            </a:extLst>
          </p:cNvPr>
          <p:cNvSpPr>
            <a:spLocks noGrp="1"/>
          </p:cNvSpPr>
          <p:nvPr>
            <p:ph type="body" sz="quarter" idx="10" hasCustomPrompt="1"/>
          </p:nvPr>
        </p:nvSpPr>
        <p:spPr>
          <a:xfrm>
            <a:off x="836612" y="987425"/>
            <a:ext cx="3932237" cy="1489075"/>
          </a:xfrm>
        </p:spPr>
        <p:txBody>
          <a:bodyPr>
            <a:normAutofit/>
          </a:bodyPr>
          <a:lstStyle>
            <a:lvl1pPr marL="0" indent="0">
              <a:buNone/>
              <a:defRPr sz="2800">
                <a:latin typeface="+mj-lt"/>
              </a:defRPr>
            </a:lvl1pPr>
          </a:lstStyle>
          <a:p>
            <a:pPr lvl="0"/>
            <a:r>
              <a:rPr lang="sv-SE" dirty="0"/>
              <a:t>Klicka här för att ändra rubrikformat</a:t>
            </a:r>
          </a:p>
        </p:txBody>
      </p:sp>
      <p:sp>
        <p:nvSpPr>
          <p:cNvPr id="7" name="Rubrik 6">
            <a:extLst>
              <a:ext uri="{FF2B5EF4-FFF2-40B4-BE49-F238E27FC236}">
                <a16:creationId xmlns:a16="http://schemas.microsoft.com/office/drawing/2014/main" id="{0291A819-E353-8C4B-8A8C-8BAE072985A7}"/>
              </a:ext>
            </a:extLst>
          </p:cNvPr>
          <p:cNvSpPr>
            <a:spLocks noGrp="1"/>
          </p:cNvSpPr>
          <p:nvPr>
            <p:ph type="title" hasCustomPrompt="1"/>
          </p:nvPr>
        </p:nvSpPr>
        <p:spPr>
          <a:xfrm>
            <a:off x="0" y="-593725"/>
            <a:ext cx="3932237" cy="365717"/>
          </a:xfrm>
        </p:spPr>
        <p:txBody>
          <a:bodyPr>
            <a:noAutofit/>
          </a:bodyPr>
          <a:lstStyle>
            <a:lvl1pPr>
              <a:defRPr sz="1400"/>
            </a:lvl1pPr>
          </a:lstStyle>
          <a:p>
            <a:r>
              <a:rPr lang="sv-SE" dirty="0"/>
              <a:t>Skriv rubriken här</a:t>
            </a:r>
          </a:p>
        </p:txBody>
      </p:sp>
    </p:spTree>
    <p:extLst>
      <p:ext uri="{BB962C8B-B14F-4D97-AF65-F5344CB8AC3E}">
        <p14:creationId xmlns:p14="http://schemas.microsoft.com/office/powerpoint/2010/main" val="2085713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E06CCF7-130F-A97C-3BB5-13A97D9E94B9}"/>
              </a:ext>
            </a:extLst>
          </p:cNvPr>
          <p:cNvSpPr>
            <a:spLocks noGrp="1"/>
          </p:cNvSpPr>
          <p:nvPr>
            <p:ph type="title"/>
          </p:nvPr>
        </p:nvSpPr>
        <p:spPr>
          <a:xfrm>
            <a:off x="838200" y="855317"/>
            <a:ext cx="10515600" cy="1325563"/>
          </a:xfrm>
          <a:prstGeom prst="rect">
            <a:avLst/>
          </a:prstGeom>
        </p:spPr>
        <p:txBody>
          <a:bodyPr vert="horz" lIns="91440" tIns="45720" rIns="91440" bIns="45720" rtlCol="0" anchor="ctr">
            <a:normAutofit/>
          </a:bodyPr>
          <a:lstStyle/>
          <a:p>
            <a:r>
              <a:rPr lang="sv-SE" dirty="0"/>
              <a:t>Klicka här för att ändra rubrikformat</a:t>
            </a:r>
          </a:p>
        </p:txBody>
      </p:sp>
      <p:sp>
        <p:nvSpPr>
          <p:cNvPr id="3" name="Platshållare för text 2">
            <a:extLst>
              <a:ext uri="{FF2B5EF4-FFF2-40B4-BE49-F238E27FC236}">
                <a16:creationId xmlns:a16="http://schemas.microsoft.com/office/drawing/2014/main" id="{362467E8-C771-C21B-EE75-A7A9142C4F68}"/>
              </a:ext>
            </a:extLst>
          </p:cNvPr>
          <p:cNvSpPr>
            <a:spLocks noGrp="1"/>
          </p:cNvSpPr>
          <p:nvPr>
            <p:ph type="body" idx="1"/>
          </p:nvPr>
        </p:nvSpPr>
        <p:spPr>
          <a:xfrm>
            <a:off x="838200" y="2281287"/>
            <a:ext cx="10515600" cy="3895676"/>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7" name="Bildobjekt 6">
            <a:extLst>
              <a:ext uri="{FF2B5EF4-FFF2-40B4-BE49-F238E27FC236}">
                <a16:creationId xmlns:a16="http://schemas.microsoft.com/office/drawing/2014/main" id="{8AF68AE9-1F3D-C121-FC1E-8AA9E87B9B2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6303828"/>
            <a:ext cx="12192000" cy="554172"/>
          </a:xfrm>
          <a:prstGeom prst="rect">
            <a:avLst/>
          </a:prstGeom>
        </p:spPr>
      </p:pic>
      <p:sp>
        <p:nvSpPr>
          <p:cNvPr id="8" name="textruta 7">
            <a:extLst>
              <a:ext uri="{FF2B5EF4-FFF2-40B4-BE49-F238E27FC236}">
                <a16:creationId xmlns:a16="http://schemas.microsoft.com/office/drawing/2014/main" id="{5B110F79-0EB2-6C89-29EC-2342A195EC49}"/>
              </a:ext>
            </a:extLst>
          </p:cNvPr>
          <p:cNvSpPr txBox="1"/>
          <p:nvPr/>
        </p:nvSpPr>
        <p:spPr>
          <a:xfrm>
            <a:off x="10001838" y="6411637"/>
            <a:ext cx="1875936" cy="338554"/>
          </a:xfrm>
          <a:prstGeom prst="rect">
            <a:avLst/>
          </a:prstGeom>
          <a:noFill/>
        </p:spPr>
        <p:txBody>
          <a:bodyPr wrap="square" rtlCol="0">
            <a:spAutoFit/>
          </a:bodyPr>
          <a:lstStyle/>
          <a:p>
            <a:r>
              <a:rPr lang="sv-SE" sz="1600" dirty="0">
                <a:solidFill>
                  <a:schemeClr val="bg1"/>
                </a:solidFill>
              </a:rPr>
              <a:t>regionuppsala.se</a:t>
            </a:r>
          </a:p>
        </p:txBody>
      </p:sp>
      <p:pic>
        <p:nvPicPr>
          <p:cNvPr id="9" name="Bildobjekt 8" descr="En bild som visar Teckensnitt, Grafik, grafisk design, text&#10;&#10;Automatiskt genererad beskrivning">
            <a:extLst>
              <a:ext uri="{FF2B5EF4-FFF2-40B4-BE49-F238E27FC236}">
                <a16:creationId xmlns:a16="http://schemas.microsoft.com/office/drawing/2014/main" id="{42E836F7-2075-1898-593A-8867C21A62D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67547" y="259879"/>
            <a:ext cx="2000654" cy="432000"/>
          </a:xfrm>
          <a:prstGeom prst="rect">
            <a:avLst/>
          </a:prstGeom>
        </p:spPr>
      </p:pic>
    </p:spTree>
    <p:extLst>
      <p:ext uri="{BB962C8B-B14F-4D97-AF65-F5344CB8AC3E}">
        <p14:creationId xmlns:p14="http://schemas.microsoft.com/office/powerpoint/2010/main" val="28365851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https://kunskapsstyrningvard.se/kunskapsstyrningvard/kunskapsstod/publiceradekunskapsstod/vardhygien/vardhygienisktarbetevagledning.82674.html" TargetMode="External"/><Relationship Id="rId2" Type="http://schemas.openxmlformats.org/officeDocument/2006/relationships/hyperlink" Target="https://regionuppsala.se/samverkanswebben/for-vardgivare/kunskapsstod/vardhygien/kontakt-vardhygien/" TargetMode="External"/><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slide" Target="slide1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17.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vardhandboken.se/katetrar-sonder-och-dran/central-venkateter/" TargetMode="External"/><Relationship Id="rId2" Type="http://schemas.openxmlformats.org/officeDocument/2006/relationships/hyperlink" Target="https://www.vri-smart.se/fakta.html" TargetMode="External"/><Relationship Id="rId1" Type="http://schemas.openxmlformats.org/officeDocument/2006/relationships/slideLayout" Target="../slideLayouts/slideLayout6.xml"/><Relationship Id="rId4" Type="http://schemas.openxmlformats.org/officeDocument/2006/relationships/hyperlink" Target="https://publikdocplus.regionuppsala.se/Home/GetDocument?containerName=e0c73411-be4b-4fee-ac09-640f9e2c5d83&amp;reference=DocPlusSTYR-23335&amp;docId=DocPlusSTYR-23335&amp;filename=Centrala%20infarter%20-%20%C3%B6versikt.vsdx.pdf"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vardhandboken.se/katetrar-sonder-och-dran/central-venkateter/" TargetMode="External"/><Relationship Id="rId2" Type="http://schemas.openxmlformats.org/officeDocument/2006/relationships/hyperlink" Target="https://www.vri-smart.se/fakta.html" TargetMode="External"/><Relationship Id="rId1" Type="http://schemas.openxmlformats.org/officeDocument/2006/relationships/slideLayout" Target="../slideLayouts/slideLayout8.xml"/><Relationship Id="rId5" Type="http://schemas.openxmlformats.org/officeDocument/2006/relationships/hyperlink" Target="https://publikdocplus.regionuppsala.se/Home/GetDocument?containerName=e0c73411-be4b-4fee-ac09-640f9e2c5d83&amp;reference=DocPlusSTYR-22483&amp;docId=DocPlusSTYR-22483&amp;filename=Central%20venkateter%2C%20CVK%20-%20Inl%C3%A4ggning.pdf" TargetMode="External"/><Relationship Id="rId4" Type="http://schemas.openxmlformats.org/officeDocument/2006/relationships/hyperlink" Target="https://publikdocplus.regionuppsala.se/Home/GetDocument?containerName=e0c73411-be4b-4fee-ac09-640f9e2c5d83&amp;reference=DocPlusSTYR-23335&amp;docId=DocPlusSTYR-23335&amp;filename=Centrala%20infarter%20-%20%C3%B6versikt.vsdx.pdf"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vardhandboken.se/katetrar-sonder-och-dran/central-venkateter/" TargetMode="External"/><Relationship Id="rId2" Type="http://schemas.openxmlformats.org/officeDocument/2006/relationships/hyperlink" Target="https://www.vri-smart.se/fakta.html" TargetMode="External"/><Relationship Id="rId1" Type="http://schemas.openxmlformats.org/officeDocument/2006/relationships/slideLayout" Target="../slideLayouts/slideLayout8.xml"/><Relationship Id="rId5" Type="http://schemas.openxmlformats.org/officeDocument/2006/relationships/hyperlink" Target="https://publikdocplus.regionuppsala.se/Home/GetDocument?containerName=e0c73411-be4b-4fee-ac09-640f9e2c5d83&amp;reference=DocPlusSTYR-236&amp;docId=DocPlusSTYR-236&amp;filename=Central%20venkateter%2C%20CVK%20-%20Oml%C3%A4ggning%2C%20byte%20av%20tillbeh%C3%B6r%20-%20vuxna%2C%20regionalt%20till%C3%A4gg.pdf" TargetMode="External"/><Relationship Id="rId4" Type="http://schemas.openxmlformats.org/officeDocument/2006/relationships/hyperlink" Target="https://publikdocplus.regionuppsala.se/Home/GetDocument?containerName=e0c73411-be4b-4fee-ac09-640f9e2c5d83&amp;reference=DocPlusSTYR-23335&amp;docId=DocPlusSTYR-23335&amp;filename=Centrala%20infarter%20-%20%C3%B6versikt.vsdx.pdf"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vardhandboken.se/katetrar-sonder-och-dran/central-venkateter/" TargetMode="External"/><Relationship Id="rId2" Type="http://schemas.openxmlformats.org/officeDocument/2006/relationships/hyperlink" Target="https://www.vri-smart.se/fakta.html" TargetMode="External"/><Relationship Id="rId1" Type="http://schemas.openxmlformats.org/officeDocument/2006/relationships/slideLayout" Target="../slideLayouts/slideLayout8.xml"/><Relationship Id="rId4" Type="http://schemas.openxmlformats.org/officeDocument/2006/relationships/hyperlink" Target="https://publikdocplus.regionuppsala.se/Home/GetDocument?containerName=e0c73411-be4b-4fee-ac09-640f9e2c5d83&amp;reference=DocPlusSTYR-23335&amp;docId=DocPlusSTYR-23335&amp;filename=Centrala%20infarter%20-%20%C3%B6versikt.vsdx.pdf"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vardhandboken.se/katetrar-sonder-och-dran/central-venkateter/" TargetMode="External"/><Relationship Id="rId2" Type="http://schemas.openxmlformats.org/officeDocument/2006/relationships/hyperlink" Target="https://www.vri-smart.se/fakta.html" TargetMode="External"/><Relationship Id="rId1" Type="http://schemas.openxmlformats.org/officeDocument/2006/relationships/slideLayout" Target="../slideLayouts/slideLayout8.xml"/><Relationship Id="rId4" Type="http://schemas.openxmlformats.org/officeDocument/2006/relationships/hyperlink" Target="https://publikdocplus.regionuppsala.se/Home/GetDocument?containerName=e0c73411-be4b-4fee-ac09-640f9e2c5d83&amp;reference=DocPlusSTYR-9487&amp;docId=DocPlusSTYR-9487&amp;filename=K%C3%A4rlkateterassocierade%20infektioner.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4AD7E4FB-0F58-F45E-56C6-0863C5BDA147}"/>
              </a:ext>
            </a:extLst>
          </p:cNvPr>
          <p:cNvSpPr>
            <a:spLocks noGrp="1"/>
          </p:cNvSpPr>
          <p:nvPr>
            <p:ph type="title"/>
          </p:nvPr>
        </p:nvSpPr>
        <p:spPr/>
        <p:txBody>
          <a:bodyPr/>
          <a:lstStyle/>
          <a:p>
            <a:r>
              <a:rPr lang="sv-SE" dirty="0"/>
              <a:t>Rubrikändringsformat</a:t>
            </a:r>
          </a:p>
        </p:txBody>
      </p:sp>
      <p:sp>
        <p:nvSpPr>
          <p:cNvPr id="4" name="Platshållare för text 3">
            <a:extLst>
              <a:ext uri="{FF2B5EF4-FFF2-40B4-BE49-F238E27FC236}">
                <a16:creationId xmlns:a16="http://schemas.microsoft.com/office/drawing/2014/main" id="{DC31F4A3-F94D-65BC-6F74-86023E81BA75}"/>
              </a:ext>
            </a:extLst>
          </p:cNvPr>
          <p:cNvSpPr>
            <a:spLocks noGrp="1"/>
          </p:cNvSpPr>
          <p:nvPr>
            <p:ph type="body" sz="quarter" idx="10"/>
          </p:nvPr>
        </p:nvSpPr>
        <p:spPr>
          <a:xfrm>
            <a:off x="838200" y="1707777"/>
            <a:ext cx="10515600" cy="3045377"/>
          </a:xfrm>
        </p:spPr>
        <p:txBody>
          <a:bodyPr>
            <a:noAutofit/>
          </a:bodyPr>
          <a:lstStyle/>
          <a:p>
            <a:pPr algn="ctr"/>
            <a:r>
              <a:rPr lang="sv-SE" sz="3600" dirty="0"/>
              <a:t>VRI-verktyg</a:t>
            </a:r>
          </a:p>
          <a:p>
            <a:pPr algn="ctr"/>
            <a:r>
              <a:rPr lang="sv-SE" sz="3600" dirty="0"/>
              <a:t>Infektioner i centrala infarter</a:t>
            </a:r>
          </a:p>
          <a:p>
            <a:pPr algn="ctr"/>
            <a:r>
              <a:rPr lang="sv-SE" sz="2400" dirty="0">
                <a:latin typeface="+mn-lt"/>
              </a:rPr>
              <a:t>Vårdhygien</a:t>
            </a:r>
          </a:p>
          <a:p>
            <a:pPr algn="ctr"/>
            <a:r>
              <a:rPr lang="sv-SE" sz="2000" dirty="0">
                <a:latin typeface="+mn-lt"/>
              </a:rPr>
              <a:t>2024-07-11</a:t>
            </a:r>
          </a:p>
        </p:txBody>
      </p:sp>
    </p:spTree>
    <p:extLst>
      <p:ext uri="{BB962C8B-B14F-4D97-AF65-F5344CB8AC3E}">
        <p14:creationId xmlns:p14="http://schemas.microsoft.com/office/powerpoint/2010/main" val="2810627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BE062B7C-6C00-FDA7-3C84-9E86C65F7193}"/>
              </a:ext>
            </a:extLst>
          </p:cNvPr>
          <p:cNvSpPr>
            <a:spLocks noGrp="1"/>
          </p:cNvSpPr>
          <p:nvPr>
            <p:ph type="title" idx="4294967295"/>
          </p:nvPr>
        </p:nvSpPr>
        <p:spPr>
          <a:xfrm>
            <a:off x="836613" y="987425"/>
            <a:ext cx="10645775" cy="8064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3600" b="0" i="0" u="none" strike="noStrike" kern="1200" cap="none" spc="0" normalizeH="0" baseline="0" noProof="0" dirty="0">
                <a:ln>
                  <a:noFill/>
                </a:ln>
                <a:solidFill>
                  <a:schemeClr val="tx2"/>
                </a:solidFill>
                <a:effectLst/>
                <a:uLnTx/>
                <a:uFillTx/>
                <a:latin typeface="+mj-lt"/>
                <a:ea typeface="+mn-ea"/>
                <a:cs typeface="+mn-cs"/>
              </a:rPr>
              <a:t>Systematisk förbättringsarbete </a:t>
            </a:r>
            <a:br>
              <a:rPr kumimoji="0" lang="sv-SE" sz="3600" b="0" i="0" u="none" strike="noStrike" kern="1200" cap="none" spc="0" normalizeH="0" baseline="0" noProof="0" dirty="0">
                <a:ln>
                  <a:noFill/>
                </a:ln>
                <a:solidFill>
                  <a:schemeClr val="tx2"/>
                </a:solidFill>
                <a:effectLst/>
                <a:uLnTx/>
                <a:uFillTx/>
                <a:latin typeface="+mj-lt"/>
                <a:ea typeface="+mn-ea"/>
                <a:cs typeface="+mn-cs"/>
              </a:rPr>
            </a:br>
            <a:r>
              <a:rPr kumimoji="0" lang="sv-SE" sz="3600" b="0" i="0" u="none" strike="noStrike" kern="1200" cap="none" spc="0" normalizeH="0" baseline="0" noProof="0" dirty="0">
                <a:ln>
                  <a:noFill/>
                </a:ln>
                <a:solidFill>
                  <a:schemeClr val="tx2"/>
                </a:solidFill>
                <a:effectLst/>
                <a:uLnTx/>
                <a:uFillTx/>
                <a:latin typeface="+mj-lt"/>
                <a:ea typeface="+mn-ea"/>
                <a:cs typeface="+mn-cs"/>
              </a:rPr>
              <a:t>mot infektioner i centrala infarter</a:t>
            </a:r>
          </a:p>
        </p:txBody>
      </p:sp>
      <p:sp>
        <p:nvSpPr>
          <p:cNvPr id="3" name="Platshållare för text 2">
            <a:extLst>
              <a:ext uri="{FF2B5EF4-FFF2-40B4-BE49-F238E27FC236}">
                <a16:creationId xmlns:a16="http://schemas.microsoft.com/office/drawing/2014/main" id="{C4BF0804-3637-17EF-11C5-DA84B4B06993}"/>
              </a:ext>
            </a:extLst>
          </p:cNvPr>
          <p:cNvSpPr>
            <a:spLocks noGrp="1"/>
          </p:cNvSpPr>
          <p:nvPr>
            <p:ph type="body" sz="half" idx="2"/>
          </p:nvPr>
        </p:nvSpPr>
        <p:spPr>
          <a:xfrm>
            <a:off x="836612" y="2515407"/>
            <a:ext cx="5150120" cy="3644232"/>
          </a:xfrm>
        </p:spPr>
        <p:txBody>
          <a:bodyPr>
            <a:normAutofit/>
          </a:bodyPr>
          <a:lstStyle/>
          <a:p>
            <a:r>
              <a:rPr lang="sv-SE" sz="1800" dirty="0"/>
              <a:t>För att införa åtgärderna mot infektioner i centrala infarter på ett effektivt sätt används ett systematiskt förbättringsarbete med fem steg: </a:t>
            </a:r>
          </a:p>
          <a:p>
            <a:pPr marL="342900" indent="-342900">
              <a:buAutoNum type="arabicPeriod"/>
            </a:pPr>
            <a:r>
              <a:rPr lang="sv-SE" sz="1800" dirty="0"/>
              <a:t>Skapa förutsättningar. </a:t>
            </a:r>
          </a:p>
          <a:p>
            <a:pPr marL="342900" indent="-342900">
              <a:buAutoNum type="arabicPeriod"/>
            </a:pPr>
            <a:r>
              <a:rPr lang="sv-SE" sz="1800" dirty="0"/>
              <a:t>Träning och utbildning. </a:t>
            </a:r>
          </a:p>
          <a:p>
            <a:pPr marL="342900" indent="-342900">
              <a:buAutoNum type="arabicPeriod"/>
            </a:pPr>
            <a:r>
              <a:rPr lang="sv-SE" sz="1800" dirty="0"/>
              <a:t>Mätning och återkoppling. </a:t>
            </a:r>
          </a:p>
          <a:p>
            <a:pPr marL="342900" indent="-342900">
              <a:buAutoNum type="arabicPeriod"/>
            </a:pPr>
            <a:r>
              <a:rPr lang="sv-SE" sz="1800" dirty="0"/>
              <a:t>Sprid budskapet. </a:t>
            </a:r>
          </a:p>
          <a:p>
            <a:pPr marL="342900" indent="-342900">
              <a:buAutoNum type="arabicPeriod"/>
            </a:pPr>
            <a:r>
              <a:rPr lang="sv-SE" sz="1800" dirty="0"/>
              <a:t>Patientsäkerhetskultur och ledningens engagemang.</a:t>
            </a:r>
          </a:p>
        </p:txBody>
      </p:sp>
      <p:sp>
        <p:nvSpPr>
          <p:cNvPr id="2" name="textruta 1">
            <a:extLst>
              <a:ext uri="{FF2B5EF4-FFF2-40B4-BE49-F238E27FC236}">
                <a16:creationId xmlns:a16="http://schemas.microsoft.com/office/drawing/2014/main" id="{6A8FDF49-C957-FAA4-4BBA-65558816E60A}"/>
              </a:ext>
            </a:extLst>
          </p:cNvPr>
          <p:cNvSpPr txBox="1"/>
          <p:nvPr/>
        </p:nvSpPr>
        <p:spPr>
          <a:xfrm>
            <a:off x="6205270" y="2515407"/>
            <a:ext cx="5581447" cy="3139321"/>
          </a:xfrm>
          <a:prstGeom prst="rect">
            <a:avLst/>
          </a:prstGeom>
          <a:noFill/>
        </p:spPr>
        <p:txBody>
          <a:bodyPr wrap="square" rtlCol="0">
            <a:spAutoFit/>
          </a:bodyPr>
          <a:lstStyle/>
          <a:p>
            <a:r>
              <a:rPr lang="sv-SE" dirty="0"/>
              <a:t>På följande sidor finns ett underlag för att arbeta med stegen i förbättringsarbetet. Kontakta Vårdhygien för stöd med att skräddarsy arbetet för er enhet, se </a:t>
            </a:r>
          </a:p>
          <a:p>
            <a:r>
              <a:rPr lang="sv-SE" dirty="0">
                <a:hlinkClick r:id="rId2"/>
              </a:rPr>
              <a:t>Vårdhygien, (regionuppsala.se)</a:t>
            </a:r>
            <a:endParaRPr lang="sv-SE" dirty="0"/>
          </a:p>
          <a:p>
            <a:endParaRPr lang="sv-SE" dirty="0"/>
          </a:p>
          <a:p>
            <a:r>
              <a:rPr lang="sv-SE" dirty="0"/>
              <a:t>Att arbeta med förbättringar på det här sättet motsvarar ett multimodalt arbetssätt enligt </a:t>
            </a:r>
          </a:p>
          <a:p>
            <a:r>
              <a:rPr lang="sv-SE" dirty="0">
                <a:hlinkClick r:id="rId3"/>
              </a:rPr>
              <a:t>Vårdhygieniskt arbete, vägledning (kunskapsstyrningvard.se). </a:t>
            </a:r>
            <a:endParaRPr lang="sv-SE" dirty="0"/>
          </a:p>
          <a:p>
            <a:endParaRPr lang="sv-SE" dirty="0"/>
          </a:p>
          <a:p>
            <a:r>
              <a:rPr lang="sv-SE" dirty="0"/>
              <a:t>Se också figur under </a:t>
            </a:r>
            <a:r>
              <a:rPr lang="sv-SE" dirty="0">
                <a:hlinkClick r:id="rId4" action="ppaction://hlinksldjump"/>
              </a:rPr>
              <a:t>Stödmaterial</a:t>
            </a:r>
            <a:r>
              <a:rPr lang="sv-SE" dirty="0"/>
              <a:t>.</a:t>
            </a:r>
          </a:p>
        </p:txBody>
      </p:sp>
      <p:pic>
        <p:nvPicPr>
          <p:cNvPr id="6" name="Bildobjekt 5">
            <a:extLst>
              <a:ext uri="{FF2B5EF4-FFF2-40B4-BE49-F238E27FC236}">
                <a16:creationId xmlns:a16="http://schemas.microsoft.com/office/drawing/2014/main" id="{233BA973-F3BA-9AB8-CEA1-75D9067F9A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93710" y="660485"/>
            <a:ext cx="1460330" cy="1460330"/>
          </a:xfrm>
          <a:prstGeom prst="rect">
            <a:avLst/>
          </a:prstGeom>
        </p:spPr>
      </p:pic>
    </p:spTree>
    <p:extLst>
      <p:ext uri="{BB962C8B-B14F-4D97-AF65-F5344CB8AC3E}">
        <p14:creationId xmlns:p14="http://schemas.microsoft.com/office/powerpoint/2010/main" val="1503473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BE062B7C-6C00-FDA7-3C84-9E86C65F7193}"/>
              </a:ext>
            </a:extLst>
          </p:cNvPr>
          <p:cNvSpPr>
            <a:spLocks noGrp="1"/>
          </p:cNvSpPr>
          <p:nvPr>
            <p:ph type="title" idx="4294967295"/>
          </p:nvPr>
        </p:nvSpPr>
        <p:spPr>
          <a:xfrm>
            <a:off x="836613" y="987425"/>
            <a:ext cx="10645775" cy="8064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2400" b="0" i="0" u="none" strike="noStrike" kern="1200" cap="none" spc="0" normalizeH="0" baseline="0" noProof="0" dirty="0">
                <a:ln>
                  <a:noFill/>
                </a:ln>
                <a:solidFill>
                  <a:schemeClr val="tx1"/>
                </a:solidFill>
                <a:effectLst/>
                <a:uLnTx/>
                <a:uFillTx/>
                <a:latin typeface="+mj-lt"/>
                <a:ea typeface="+mn-ea"/>
                <a:cs typeface="+mn-cs"/>
              </a:rPr>
              <a:t>Steg 1: Skapa förutsättningar</a:t>
            </a:r>
          </a:p>
        </p:txBody>
      </p:sp>
      <p:sp>
        <p:nvSpPr>
          <p:cNvPr id="3" name="Platshållare för text 2">
            <a:extLst>
              <a:ext uri="{FF2B5EF4-FFF2-40B4-BE49-F238E27FC236}">
                <a16:creationId xmlns:a16="http://schemas.microsoft.com/office/drawing/2014/main" id="{C4BF0804-3637-17EF-11C5-DA84B4B06993}"/>
              </a:ext>
            </a:extLst>
          </p:cNvPr>
          <p:cNvSpPr>
            <a:spLocks noGrp="1"/>
          </p:cNvSpPr>
          <p:nvPr>
            <p:ph type="body" sz="half" idx="2"/>
          </p:nvPr>
        </p:nvSpPr>
        <p:spPr>
          <a:xfrm>
            <a:off x="836612" y="2113473"/>
            <a:ext cx="9144149" cy="4123426"/>
          </a:xfrm>
        </p:spPr>
        <p:txBody>
          <a:bodyPr>
            <a:normAutofit/>
          </a:bodyPr>
          <a:lstStyle/>
          <a:p>
            <a:r>
              <a:rPr lang="sv-SE" sz="2000" dirty="0"/>
              <a:t>Tillsätt resurser och utse vilka som ansvarar för: </a:t>
            </a:r>
          </a:p>
          <a:p>
            <a:pPr marL="342900" indent="-342900">
              <a:buFont typeface="Arial" panose="020B0604020202020204" pitchFamily="34" charset="0"/>
              <a:buChar char="•"/>
            </a:pPr>
            <a:r>
              <a:rPr lang="sv-SE" sz="2000" dirty="0"/>
              <a:t>Korrekt inläggning och hantering. </a:t>
            </a:r>
          </a:p>
          <a:p>
            <a:pPr marL="342900" indent="-342900">
              <a:buFont typeface="Arial" panose="020B0604020202020204" pitchFamily="34" charset="0"/>
              <a:buChar char="•"/>
            </a:pPr>
            <a:r>
              <a:rPr lang="sv-SE" sz="2000" dirty="0"/>
              <a:t>Daglig omprövning av behovet av central infart och dokumentation. </a:t>
            </a:r>
          </a:p>
          <a:p>
            <a:pPr marL="342900" indent="-342900">
              <a:buFont typeface="Arial" panose="020B0604020202020204" pitchFamily="34" charset="0"/>
              <a:buChar char="•"/>
            </a:pPr>
            <a:r>
              <a:rPr lang="sv-SE" sz="2000" dirty="0"/>
              <a:t>Att diagnosticera infektion. </a:t>
            </a:r>
          </a:p>
          <a:p>
            <a:pPr marL="342900" indent="-342900">
              <a:buFont typeface="Arial" panose="020B0604020202020204" pitchFamily="34" charset="0"/>
              <a:buChar char="•"/>
            </a:pPr>
            <a:r>
              <a:rPr lang="sv-SE" sz="2000" dirty="0"/>
              <a:t>Säkerställ att rätt hjälpmedel och utrustning finns på enheten för att underlätta hantering och skötsel av centrala infarter. </a:t>
            </a:r>
          </a:p>
          <a:p>
            <a:pPr marL="342900" indent="-342900">
              <a:buFont typeface="Arial" panose="020B0604020202020204" pitchFamily="34" charset="0"/>
              <a:buChar char="•"/>
            </a:pPr>
            <a:r>
              <a:rPr lang="sv-SE" sz="2000" dirty="0"/>
              <a:t>Säkerställ att dokumenterade rutiner finns för arbetet som ska göras, att dessa är kända och används.</a:t>
            </a:r>
          </a:p>
          <a:p>
            <a:pPr marL="342900" indent="-342900">
              <a:buFont typeface="Arial" panose="020B0604020202020204" pitchFamily="34" charset="0"/>
              <a:buChar char="•"/>
            </a:pPr>
            <a:endParaRPr lang="sv-SE" sz="2000" dirty="0"/>
          </a:p>
          <a:p>
            <a:r>
              <a:rPr lang="sv-SE" sz="1400" b="1" dirty="0"/>
              <a:t>Mer information </a:t>
            </a:r>
          </a:p>
          <a:p>
            <a:r>
              <a:rPr lang="sv-SE" sz="1400" dirty="0"/>
              <a:t>Som en del i arbetet med att skapa förutsättningar kan enhetens tillgång till resurser för omvårdnad behöva ökas.</a:t>
            </a:r>
          </a:p>
        </p:txBody>
      </p:sp>
      <p:pic>
        <p:nvPicPr>
          <p:cNvPr id="2" name="Bildobjekt 1">
            <a:extLst>
              <a:ext uri="{FF2B5EF4-FFF2-40B4-BE49-F238E27FC236}">
                <a16:creationId xmlns:a16="http://schemas.microsoft.com/office/drawing/2014/main" id="{2B1D7C31-55FC-3450-81D2-BEE9D12E0E42}"/>
              </a:ext>
            </a:extLst>
          </p:cNvPr>
          <p:cNvPicPr>
            <a:picLocks noChangeAspect="1"/>
          </p:cNvPicPr>
          <p:nvPr/>
        </p:nvPicPr>
        <p:blipFill>
          <a:blip r:embed="rId2"/>
          <a:stretch>
            <a:fillRect/>
          </a:stretch>
        </p:blipFill>
        <p:spPr>
          <a:xfrm>
            <a:off x="8741700" y="621101"/>
            <a:ext cx="2962913" cy="2304488"/>
          </a:xfrm>
          <a:prstGeom prst="rect">
            <a:avLst/>
          </a:prstGeom>
        </p:spPr>
      </p:pic>
    </p:spTree>
    <p:extLst>
      <p:ext uri="{BB962C8B-B14F-4D97-AF65-F5344CB8AC3E}">
        <p14:creationId xmlns:p14="http://schemas.microsoft.com/office/powerpoint/2010/main" val="596120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BE062B7C-6C00-FDA7-3C84-9E86C65F7193}"/>
              </a:ext>
            </a:extLst>
          </p:cNvPr>
          <p:cNvSpPr>
            <a:spLocks noGrp="1"/>
          </p:cNvSpPr>
          <p:nvPr>
            <p:ph type="title" idx="4294967295"/>
          </p:nvPr>
        </p:nvSpPr>
        <p:spPr>
          <a:xfrm>
            <a:off x="836613" y="987425"/>
            <a:ext cx="10645775" cy="8064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2400" b="0" i="0" u="none" strike="noStrike" kern="1200" cap="none" spc="0" normalizeH="0" baseline="0" noProof="0" dirty="0">
                <a:ln>
                  <a:noFill/>
                </a:ln>
                <a:solidFill>
                  <a:schemeClr val="tx1"/>
                </a:solidFill>
                <a:effectLst/>
                <a:uLnTx/>
                <a:uFillTx/>
                <a:latin typeface="+mj-lt"/>
                <a:ea typeface="+mn-ea"/>
                <a:cs typeface="+mn-cs"/>
              </a:rPr>
              <a:t>Steg 2: Träning och utbildning</a:t>
            </a:r>
          </a:p>
        </p:txBody>
      </p:sp>
      <p:sp>
        <p:nvSpPr>
          <p:cNvPr id="3" name="Platshållare för text 2">
            <a:extLst>
              <a:ext uri="{FF2B5EF4-FFF2-40B4-BE49-F238E27FC236}">
                <a16:creationId xmlns:a16="http://schemas.microsoft.com/office/drawing/2014/main" id="{C4BF0804-3637-17EF-11C5-DA84B4B06993}"/>
              </a:ext>
            </a:extLst>
          </p:cNvPr>
          <p:cNvSpPr>
            <a:spLocks noGrp="1"/>
          </p:cNvSpPr>
          <p:nvPr>
            <p:ph type="body" sz="half" idx="2"/>
          </p:nvPr>
        </p:nvSpPr>
        <p:spPr>
          <a:xfrm>
            <a:off x="836612" y="1931623"/>
            <a:ext cx="8057222" cy="4123426"/>
          </a:xfrm>
        </p:spPr>
        <p:txBody>
          <a:bodyPr>
            <a:normAutofit/>
          </a:bodyPr>
          <a:lstStyle/>
          <a:p>
            <a:r>
              <a:rPr lang="sv-SE" sz="1800" dirty="0"/>
              <a:t>All personal på enheten går e-utbildningen VRI-Smart® i syfte att få kunskap om hur kärlkateter associerade infektioner förebyggs. </a:t>
            </a:r>
          </a:p>
          <a:p>
            <a:r>
              <a:rPr lang="sv-SE" sz="1800" dirty="0"/>
              <a:t>Relevant personal får praktisk träning i hur åtgärderna mot infektioner i centrala infarter utförs och när de ska göras. </a:t>
            </a:r>
          </a:p>
          <a:p>
            <a:r>
              <a:rPr lang="sv-SE" sz="1800" dirty="0"/>
              <a:t>Läkare eller annan personal som utför infektionsregistrering tränas i definitioner och i att registrera på rätt sätt (se steg 3).</a:t>
            </a:r>
          </a:p>
          <a:p>
            <a:endParaRPr lang="sv-SE" sz="1400" b="1" dirty="0"/>
          </a:p>
          <a:p>
            <a:endParaRPr lang="sv-SE" sz="1400" b="1" dirty="0"/>
          </a:p>
          <a:p>
            <a:r>
              <a:rPr lang="sv-SE" sz="1400" b="1" dirty="0"/>
              <a:t>Mer information </a:t>
            </a:r>
          </a:p>
          <a:p>
            <a:r>
              <a:rPr lang="sv-SE" sz="1400" dirty="0"/>
              <a:t>Som en del i arbetet med att skapa förutsättningar kan enhetens tillgång till resurser för omvårdnad behöva ökas.</a:t>
            </a:r>
          </a:p>
        </p:txBody>
      </p:sp>
      <p:pic>
        <p:nvPicPr>
          <p:cNvPr id="2" name="Bildobjekt 1">
            <a:extLst>
              <a:ext uri="{FF2B5EF4-FFF2-40B4-BE49-F238E27FC236}">
                <a16:creationId xmlns:a16="http://schemas.microsoft.com/office/drawing/2014/main" id="{84D15572-015A-9D7C-D96D-4E33C2E74354}"/>
              </a:ext>
            </a:extLst>
          </p:cNvPr>
          <p:cNvPicPr>
            <a:picLocks noChangeAspect="1"/>
          </p:cNvPicPr>
          <p:nvPr/>
        </p:nvPicPr>
        <p:blipFill>
          <a:blip r:embed="rId2"/>
          <a:stretch>
            <a:fillRect/>
          </a:stretch>
        </p:blipFill>
        <p:spPr>
          <a:xfrm>
            <a:off x="8893834" y="656872"/>
            <a:ext cx="2956816" cy="2274005"/>
          </a:xfrm>
          <a:prstGeom prst="rect">
            <a:avLst/>
          </a:prstGeom>
        </p:spPr>
      </p:pic>
    </p:spTree>
    <p:extLst>
      <p:ext uri="{BB962C8B-B14F-4D97-AF65-F5344CB8AC3E}">
        <p14:creationId xmlns:p14="http://schemas.microsoft.com/office/powerpoint/2010/main" val="1352724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BE062B7C-6C00-FDA7-3C84-9E86C65F7193}"/>
              </a:ext>
            </a:extLst>
          </p:cNvPr>
          <p:cNvSpPr>
            <a:spLocks noGrp="1"/>
          </p:cNvSpPr>
          <p:nvPr>
            <p:ph type="title" idx="4294967295"/>
          </p:nvPr>
        </p:nvSpPr>
        <p:spPr>
          <a:xfrm>
            <a:off x="836613" y="987425"/>
            <a:ext cx="10645775" cy="8064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2400" b="0" i="0" u="none" strike="noStrike" kern="1200" cap="none" spc="0" normalizeH="0" baseline="0" noProof="0" dirty="0">
                <a:ln>
                  <a:noFill/>
                </a:ln>
                <a:solidFill>
                  <a:schemeClr val="tx1"/>
                </a:solidFill>
                <a:effectLst/>
                <a:uLnTx/>
                <a:uFillTx/>
                <a:latin typeface="+mj-lt"/>
                <a:ea typeface="+mn-ea"/>
                <a:cs typeface="+mn-cs"/>
              </a:rPr>
              <a:t>Steg 3: Mätning och återkoppling, sida 1 av 2</a:t>
            </a:r>
          </a:p>
        </p:txBody>
      </p:sp>
      <p:sp>
        <p:nvSpPr>
          <p:cNvPr id="3" name="Platshållare för text 2">
            <a:extLst>
              <a:ext uri="{FF2B5EF4-FFF2-40B4-BE49-F238E27FC236}">
                <a16:creationId xmlns:a16="http://schemas.microsoft.com/office/drawing/2014/main" id="{C4BF0804-3637-17EF-11C5-DA84B4B06993}"/>
              </a:ext>
            </a:extLst>
          </p:cNvPr>
          <p:cNvSpPr>
            <a:spLocks noGrp="1"/>
          </p:cNvSpPr>
          <p:nvPr>
            <p:ph type="body" sz="half" idx="2"/>
          </p:nvPr>
        </p:nvSpPr>
        <p:spPr>
          <a:xfrm>
            <a:off x="836612" y="1931623"/>
            <a:ext cx="8057222" cy="4123426"/>
          </a:xfrm>
        </p:spPr>
        <p:txBody>
          <a:bodyPr>
            <a:normAutofit/>
          </a:bodyPr>
          <a:lstStyle/>
          <a:p>
            <a:r>
              <a:rPr lang="sv-SE" sz="1600" dirty="0"/>
              <a:t>Välj metod för att mäta förekomst av vårdrelaterade infektioner i centrala infarter:</a:t>
            </a:r>
          </a:p>
          <a:p>
            <a:pPr marL="285750" indent="-285750">
              <a:buFont typeface="Arial" panose="020B0604020202020204" pitchFamily="34" charset="0"/>
              <a:buChar char="•"/>
            </a:pPr>
            <a:r>
              <a:rPr lang="sv-SE" sz="1600" dirty="0"/>
              <a:t>Infektionsverktyget. </a:t>
            </a:r>
            <a:endParaRPr lang="sv-SE" dirty="0"/>
          </a:p>
          <a:p>
            <a:pPr marL="285750" indent="-285750">
              <a:buFont typeface="Arial" panose="020B0604020202020204" pitchFamily="34" charset="0"/>
              <a:buChar char="•"/>
            </a:pPr>
            <a:r>
              <a:rPr lang="sv-SE" sz="1600" dirty="0"/>
              <a:t>VRI i Slutanteckning. </a:t>
            </a:r>
            <a:endParaRPr lang="sv-SE" dirty="0"/>
          </a:p>
          <a:p>
            <a:pPr marL="285750" indent="-285750">
              <a:buFont typeface="Arial" panose="020B0604020202020204" pitchFamily="34" charset="0"/>
              <a:buChar char="•"/>
            </a:pPr>
            <a:r>
              <a:rPr lang="sv-SE" sz="1600" dirty="0"/>
              <a:t>Journalgranskning. </a:t>
            </a:r>
            <a:endParaRPr lang="sv-SE" dirty="0"/>
          </a:p>
          <a:p>
            <a:r>
              <a:rPr lang="sv-SE" sz="1600" dirty="0"/>
              <a:t>Kvalitetssäkra data och säkerställ att registrerande personal följer fastslagna definitioner (se faktaruta under </a:t>
            </a:r>
            <a:r>
              <a:rPr lang="sv-SE" sz="1600" dirty="0">
                <a:hlinkClick r:id="rId2" action="ppaction://hlinksldjump"/>
              </a:rPr>
              <a:t>stödmaterial</a:t>
            </a:r>
            <a:r>
              <a:rPr lang="sv-SE" sz="1600" dirty="0"/>
              <a:t>).</a:t>
            </a:r>
            <a:endParaRPr lang="sv-SE" sz="1400" b="1" dirty="0"/>
          </a:p>
          <a:p>
            <a:endParaRPr lang="sv-SE" sz="1400" b="1" dirty="0"/>
          </a:p>
          <a:p>
            <a:endParaRPr lang="sv-SE" sz="1400" b="1" dirty="0"/>
          </a:p>
          <a:p>
            <a:r>
              <a:rPr lang="sv-SE" sz="1400" b="1" dirty="0"/>
              <a:t>Mer information </a:t>
            </a:r>
          </a:p>
          <a:p>
            <a:r>
              <a:rPr lang="sv-SE" sz="1400" dirty="0"/>
              <a:t>Resultatet av de valda mätningarna ska följas upp och återkopplas till personal och verksamhetsledning. Som en del i kvalitetssäkringen av Infektionsverktyget ska validering göras årligen, se information på Intranätet.</a:t>
            </a:r>
            <a:endParaRPr lang="sv-SE" sz="1400" b="1" dirty="0"/>
          </a:p>
        </p:txBody>
      </p:sp>
      <p:pic>
        <p:nvPicPr>
          <p:cNvPr id="5" name="Bildobjekt 4">
            <a:extLst>
              <a:ext uri="{FF2B5EF4-FFF2-40B4-BE49-F238E27FC236}">
                <a16:creationId xmlns:a16="http://schemas.microsoft.com/office/drawing/2014/main" id="{45F207A1-89B9-6EA0-74F3-57AF93F60CC6}"/>
              </a:ext>
            </a:extLst>
          </p:cNvPr>
          <p:cNvPicPr>
            <a:picLocks noChangeAspect="1"/>
          </p:cNvPicPr>
          <p:nvPr/>
        </p:nvPicPr>
        <p:blipFill>
          <a:blip r:embed="rId3"/>
          <a:stretch>
            <a:fillRect/>
          </a:stretch>
        </p:blipFill>
        <p:spPr>
          <a:xfrm>
            <a:off x="8497453" y="522749"/>
            <a:ext cx="3206774" cy="2542252"/>
          </a:xfrm>
          <a:prstGeom prst="rect">
            <a:avLst/>
          </a:prstGeom>
        </p:spPr>
      </p:pic>
    </p:spTree>
    <p:extLst>
      <p:ext uri="{BB962C8B-B14F-4D97-AF65-F5344CB8AC3E}">
        <p14:creationId xmlns:p14="http://schemas.microsoft.com/office/powerpoint/2010/main" val="5741676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BE062B7C-6C00-FDA7-3C84-9E86C65F7193}"/>
              </a:ext>
            </a:extLst>
          </p:cNvPr>
          <p:cNvSpPr>
            <a:spLocks noGrp="1"/>
          </p:cNvSpPr>
          <p:nvPr>
            <p:ph type="title" idx="4294967295"/>
          </p:nvPr>
        </p:nvSpPr>
        <p:spPr>
          <a:xfrm>
            <a:off x="836613" y="987425"/>
            <a:ext cx="10645775" cy="8064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2400" b="0" i="0" u="none" strike="noStrike" kern="1200" cap="none" spc="0" normalizeH="0" baseline="0" noProof="0" dirty="0">
                <a:ln>
                  <a:noFill/>
                </a:ln>
                <a:solidFill>
                  <a:schemeClr val="tx1"/>
                </a:solidFill>
                <a:effectLst/>
                <a:uLnTx/>
                <a:uFillTx/>
                <a:latin typeface="+mj-lt"/>
                <a:ea typeface="+mn-ea"/>
                <a:cs typeface="+mn-cs"/>
              </a:rPr>
              <a:t>Steg 3: Mätning och återkoppling, sida 2 av 2</a:t>
            </a:r>
          </a:p>
        </p:txBody>
      </p:sp>
      <p:sp>
        <p:nvSpPr>
          <p:cNvPr id="3" name="Platshållare för text 2">
            <a:extLst>
              <a:ext uri="{FF2B5EF4-FFF2-40B4-BE49-F238E27FC236}">
                <a16:creationId xmlns:a16="http://schemas.microsoft.com/office/drawing/2014/main" id="{C4BF0804-3637-17EF-11C5-DA84B4B06993}"/>
              </a:ext>
            </a:extLst>
          </p:cNvPr>
          <p:cNvSpPr>
            <a:spLocks noGrp="1"/>
          </p:cNvSpPr>
          <p:nvPr>
            <p:ph type="body" sz="half" idx="2"/>
          </p:nvPr>
        </p:nvSpPr>
        <p:spPr>
          <a:xfrm>
            <a:off x="836612" y="1931623"/>
            <a:ext cx="8057222" cy="4123426"/>
          </a:xfrm>
        </p:spPr>
        <p:txBody>
          <a:bodyPr>
            <a:normAutofit/>
          </a:bodyPr>
          <a:lstStyle/>
          <a:p>
            <a:r>
              <a:rPr lang="sv-SE" sz="1600" dirty="0"/>
              <a:t>Välj metod för att mäta följsamhet till att utföra åtgärderna mot infektioner i centrala infarter: </a:t>
            </a:r>
          </a:p>
          <a:p>
            <a:pPr marL="285750" indent="-285750">
              <a:buFont typeface="Arial" panose="020B0604020202020204" pitchFamily="34" charset="0"/>
              <a:buChar char="•"/>
            </a:pPr>
            <a:r>
              <a:rPr lang="sv-SE" sz="1600" dirty="0"/>
              <a:t>Basala hygienrutiner och klädregler. </a:t>
            </a:r>
          </a:p>
          <a:p>
            <a:pPr marL="285750" indent="-285750">
              <a:buFont typeface="Arial" panose="020B0604020202020204" pitchFamily="34" charset="0"/>
              <a:buChar char="•"/>
            </a:pPr>
            <a:r>
              <a:rPr lang="sv-SE" sz="1600" dirty="0"/>
              <a:t>Andel patienter med daglig omprövning av behovet av central infart. </a:t>
            </a:r>
            <a:endParaRPr lang="sv-SE" dirty="0"/>
          </a:p>
          <a:p>
            <a:pPr marL="285750" indent="-285750">
              <a:buFont typeface="Arial" panose="020B0604020202020204" pitchFamily="34" charset="0"/>
              <a:buChar char="•"/>
            </a:pPr>
            <a:r>
              <a:rPr lang="sv-SE" sz="1600" dirty="0"/>
              <a:t>Andel inläggningar, manipulationer av injektionsmembran eller annan åtgärd som utförs enligt rutin.</a:t>
            </a:r>
            <a:endParaRPr lang="sv-SE" sz="1400" b="1" dirty="0"/>
          </a:p>
          <a:p>
            <a:endParaRPr lang="sv-SE" sz="1400" b="1" dirty="0"/>
          </a:p>
          <a:p>
            <a:endParaRPr lang="sv-SE" sz="1400" b="1" dirty="0"/>
          </a:p>
          <a:p>
            <a:endParaRPr lang="sv-SE" sz="1400" b="1" dirty="0"/>
          </a:p>
          <a:p>
            <a:r>
              <a:rPr lang="sv-SE" sz="1400" b="1" dirty="0"/>
              <a:t>Mer information </a:t>
            </a:r>
          </a:p>
          <a:p>
            <a:r>
              <a:rPr lang="sv-SE" sz="1400" dirty="0"/>
              <a:t>Resultatet av de valda mätningarna ska följas upp och återkopplas till personal och verksamhetsledning.</a:t>
            </a:r>
            <a:endParaRPr lang="sv-SE" sz="1400" b="1" dirty="0"/>
          </a:p>
        </p:txBody>
      </p:sp>
      <p:pic>
        <p:nvPicPr>
          <p:cNvPr id="5" name="Bildobjekt 4">
            <a:extLst>
              <a:ext uri="{FF2B5EF4-FFF2-40B4-BE49-F238E27FC236}">
                <a16:creationId xmlns:a16="http://schemas.microsoft.com/office/drawing/2014/main" id="{BA7E4A56-9474-7A27-9198-DC93915B5C21}"/>
              </a:ext>
            </a:extLst>
          </p:cNvPr>
          <p:cNvPicPr>
            <a:picLocks noChangeAspect="1"/>
          </p:cNvPicPr>
          <p:nvPr/>
        </p:nvPicPr>
        <p:blipFill>
          <a:blip r:embed="rId2"/>
          <a:stretch>
            <a:fillRect/>
          </a:stretch>
        </p:blipFill>
        <p:spPr>
          <a:xfrm>
            <a:off x="8682648" y="522749"/>
            <a:ext cx="3206774" cy="2542252"/>
          </a:xfrm>
          <a:prstGeom prst="rect">
            <a:avLst/>
          </a:prstGeom>
        </p:spPr>
      </p:pic>
    </p:spTree>
    <p:extLst>
      <p:ext uri="{BB962C8B-B14F-4D97-AF65-F5344CB8AC3E}">
        <p14:creationId xmlns:p14="http://schemas.microsoft.com/office/powerpoint/2010/main" val="30309686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BE062B7C-6C00-FDA7-3C84-9E86C65F7193}"/>
              </a:ext>
            </a:extLst>
          </p:cNvPr>
          <p:cNvSpPr>
            <a:spLocks noGrp="1"/>
          </p:cNvSpPr>
          <p:nvPr>
            <p:ph type="title" idx="4294967295"/>
          </p:nvPr>
        </p:nvSpPr>
        <p:spPr>
          <a:xfrm>
            <a:off x="836613" y="987425"/>
            <a:ext cx="10645775" cy="8064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2400" b="0" i="0" u="none" strike="noStrike" kern="1200" cap="none" spc="0" normalizeH="0" baseline="0" noProof="0" dirty="0">
                <a:ln>
                  <a:noFill/>
                </a:ln>
                <a:solidFill>
                  <a:schemeClr val="tx1"/>
                </a:solidFill>
                <a:effectLst/>
                <a:uLnTx/>
                <a:uFillTx/>
                <a:latin typeface="+mj-lt"/>
                <a:ea typeface="+mn-ea"/>
                <a:cs typeface="+mn-cs"/>
              </a:rPr>
              <a:t>Steg 4: Sprid budskapet</a:t>
            </a:r>
          </a:p>
        </p:txBody>
      </p:sp>
      <p:sp>
        <p:nvSpPr>
          <p:cNvPr id="3" name="Platshållare för text 2">
            <a:extLst>
              <a:ext uri="{FF2B5EF4-FFF2-40B4-BE49-F238E27FC236}">
                <a16:creationId xmlns:a16="http://schemas.microsoft.com/office/drawing/2014/main" id="{C4BF0804-3637-17EF-11C5-DA84B4B06993}"/>
              </a:ext>
            </a:extLst>
          </p:cNvPr>
          <p:cNvSpPr>
            <a:spLocks noGrp="1"/>
          </p:cNvSpPr>
          <p:nvPr>
            <p:ph type="body" sz="half" idx="2"/>
          </p:nvPr>
        </p:nvSpPr>
        <p:spPr>
          <a:xfrm>
            <a:off x="836612" y="1931623"/>
            <a:ext cx="8057222" cy="4123426"/>
          </a:xfrm>
        </p:spPr>
        <p:txBody>
          <a:bodyPr>
            <a:normAutofit/>
          </a:bodyPr>
          <a:lstStyle/>
          <a:p>
            <a:r>
              <a:rPr lang="sv-SE" dirty="0"/>
              <a:t>Se till att all personal vet vad som behöver göras. </a:t>
            </a:r>
          </a:p>
          <a:p>
            <a:r>
              <a:rPr lang="sv-SE" dirty="0"/>
              <a:t>Ta upp arbetet på arbetsplatsträffar, läkarmöten med mera. </a:t>
            </a:r>
          </a:p>
          <a:p>
            <a:r>
              <a:rPr lang="sv-SE" dirty="0"/>
              <a:t>Ta fram anslag och andra påminnelser för att stötta arbetet. </a:t>
            </a:r>
          </a:p>
          <a:p>
            <a:r>
              <a:rPr lang="sv-SE" dirty="0"/>
              <a:t>Patienter får information muntligt och skriftligt om vilka åtgärder som är betydelsefulla för att infektioner i centrala infarter.</a:t>
            </a:r>
            <a:endParaRPr lang="sv-SE" sz="1400" b="1" dirty="0"/>
          </a:p>
          <a:p>
            <a:endParaRPr lang="sv-SE" sz="1400" b="1" dirty="0"/>
          </a:p>
          <a:p>
            <a:endParaRPr lang="sv-SE" sz="1400" b="1" dirty="0"/>
          </a:p>
        </p:txBody>
      </p:sp>
      <p:pic>
        <p:nvPicPr>
          <p:cNvPr id="5" name="Bildobjekt 4">
            <a:extLst>
              <a:ext uri="{FF2B5EF4-FFF2-40B4-BE49-F238E27FC236}">
                <a16:creationId xmlns:a16="http://schemas.microsoft.com/office/drawing/2014/main" id="{18835437-4266-B109-B2F0-DB35D0CDA55E}"/>
              </a:ext>
            </a:extLst>
          </p:cNvPr>
          <p:cNvPicPr>
            <a:picLocks noChangeAspect="1"/>
          </p:cNvPicPr>
          <p:nvPr/>
        </p:nvPicPr>
        <p:blipFill>
          <a:blip r:embed="rId2"/>
          <a:stretch>
            <a:fillRect/>
          </a:stretch>
        </p:blipFill>
        <p:spPr>
          <a:xfrm>
            <a:off x="8673015" y="644679"/>
            <a:ext cx="2901948" cy="2298391"/>
          </a:xfrm>
          <a:prstGeom prst="rect">
            <a:avLst/>
          </a:prstGeom>
        </p:spPr>
      </p:pic>
    </p:spTree>
    <p:extLst>
      <p:ext uri="{BB962C8B-B14F-4D97-AF65-F5344CB8AC3E}">
        <p14:creationId xmlns:p14="http://schemas.microsoft.com/office/powerpoint/2010/main" val="3285782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BE062B7C-6C00-FDA7-3C84-9E86C65F7193}"/>
              </a:ext>
            </a:extLst>
          </p:cNvPr>
          <p:cNvSpPr>
            <a:spLocks noGrp="1"/>
          </p:cNvSpPr>
          <p:nvPr>
            <p:ph type="title" idx="4294967295"/>
          </p:nvPr>
        </p:nvSpPr>
        <p:spPr>
          <a:xfrm>
            <a:off x="836613" y="987425"/>
            <a:ext cx="10645775" cy="8064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2400" b="0" i="0" u="none" strike="noStrike" kern="1200" cap="none" spc="0" normalizeH="0" baseline="0" noProof="0" dirty="0">
                <a:ln>
                  <a:noFill/>
                </a:ln>
                <a:solidFill>
                  <a:schemeClr val="tx1"/>
                </a:solidFill>
                <a:effectLst/>
                <a:uLnTx/>
                <a:uFillTx/>
                <a:latin typeface="+mj-lt"/>
                <a:ea typeface="+mn-ea"/>
                <a:cs typeface="+mn-cs"/>
              </a:rPr>
              <a:t>Steg 5: Patientsäkerhetskultur</a:t>
            </a:r>
          </a:p>
        </p:txBody>
      </p:sp>
      <p:sp>
        <p:nvSpPr>
          <p:cNvPr id="3" name="Platshållare för text 2">
            <a:extLst>
              <a:ext uri="{FF2B5EF4-FFF2-40B4-BE49-F238E27FC236}">
                <a16:creationId xmlns:a16="http://schemas.microsoft.com/office/drawing/2014/main" id="{C4BF0804-3637-17EF-11C5-DA84B4B06993}"/>
              </a:ext>
            </a:extLst>
          </p:cNvPr>
          <p:cNvSpPr>
            <a:spLocks noGrp="1"/>
          </p:cNvSpPr>
          <p:nvPr>
            <p:ph type="body" sz="half" idx="2"/>
          </p:nvPr>
        </p:nvSpPr>
        <p:spPr>
          <a:xfrm>
            <a:off x="836612" y="1931623"/>
            <a:ext cx="8057222" cy="4123426"/>
          </a:xfrm>
        </p:spPr>
        <p:txBody>
          <a:bodyPr>
            <a:normAutofit/>
          </a:bodyPr>
          <a:lstStyle/>
          <a:p>
            <a:r>
              <a:rPr lang="sv-SE" sz="1600" dirty="0"/>
              <a:t>Verksamhetsledningen visar att arbetet är viktigt genom att tilldela resurser, följa upp hur det går och efterfråga rapporter från arbetet.</a:t>
            </a:r>
            <a:endParaRPr lang="sv-SE" sz="1400" b="1" dirty="0"/>
          </a:p>
          <a:p>
            <a:endParaRPr lang="sv-SE" sz="1400" b="1" dirty="0"/>
          </a:p>
        </p:txBody>
      </p:sp>
      <p:pic>
        <p:nvPicPr>
          <p:cNvPr id="5" name="Bildobjekt 4">
            <a:extLst>
              <a:ext uri="{FF2B5EF4-FFF2-40B4-BE49-F238E27FC236}">
                <a16:creationId xmlns:a16="http://schemas.microsoft.com/office/drawing/2014/main" id="{E573611A-3421-5F7D-8F6A-1C4C89D92F7A}"/>
              </a:ext>
            </a:extLst>
          </p:cNvPr>
          <p:cNvPicPr>
            <a:picLocks noChangeAspect="1"/>
          </p:cNvPicPr>
          <p:nvPr/>
        </p:nvPicPr>
        <p:blipFill>
          <a:blip r:embed="rId2"/>
          <a:stretch>
            <a:fillRect/>
          </a:stretch>
        </p:blipFill>
        <p:spPr>
          <a:xfrm>
            <a:off x="8782004" y="527743"/>
            <a:ext cx="3054361" cy="2353260"/>
          </a:xfrm>
          <a:prstGeom prst="rect">
            <a:avLst/>
          </a:prstGeom>
        </p:spPr>
      </p:pic>
    </p:spTree>
    <p:extLst>
      <p:ext uri="{BB962C8B-B14F-4D97-AF65-F5344CB8AC3E}">
        <p14:creationId xmlns:p14="http://schemas.microsoft.com/office/powerpoint/2010/main" val="3578397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BE062B7C-6C00-FDA7-3C84-9E86C65F7193}"/>
              </a:ext>
            </a:extLst>
          </p:cNvPr>
          <p:cNvSpPr>
            <a:spLocks noGrp="1"/>
          </p:cNvSpPr>
          <p:nvPr>
            <p:ph type="title" idx="4294967295"/>
          </p:nvPr>
        </p:nvSpPr>
        <p:spPr>
          <a:xfrm>
            <a:off x="836613" y="987425"/>
            <a:ext cx="10645775" cy="8064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3600" b="0" i="0" u="none" strike="noStrike" kern="1200" cap="none" spc="0" normalizeH="0" baseline="0" noProof="0" dirty="0">
                <a:ln>
                  <a:noFill/>
                </a:ln>
                <a:solidFill>
                  <a:schemeClr val="tx2"/>
                </a:solidFill>
                <a:effectLst/>
                <a:uLnTx/>
                <a:uFillTx/>
                <a:latin typeface="+mj-lt"/>
                <a:ea typeface="+mn-ea"/>
                <a:cs typeface="+mn-cs"/>
              </a:rPr>
              <a:t>Stödmaterial</a:t>
            </a:r>
          </a:p>
        </p:txBody>
      </p:sp>
      <p:sp>
        <p:nvSpPr>
          <p:cNvPr id="3" name="Platshållare för text 2">
            <a:extLst>
              <a:ext uri="{FF2B5EF4-FFF2-40B4-BE49-F238E27FC236}">
                <a16:creationId xmlns:a16="http://schemas.microsoft.com/office/drawing/2014/main" id="{C4BF0804-3637-17EF-11C5-DA84B4B06993}"/>
              </a:ext>
            </a:extLst>
          </p:cNvPr>
          <p:cNvSpPr>
            <a:spLocks noGrp="1"/>
          </p:cNvSpPr>
          <p:nvPr>
            <p:ph type="body" sz="half" idx="2"/>
          </p:nvPr>
        </p:nvSpPr>
        <p:spPr>
          <a:xfrm>
            <a:off x="836612" y="1931623"/>
            <a:ext cx="8057222" cy="4123426"/>
          </a:xfrm>
        </p:spPr>
        <p:txBody>
          <a:bodyPr>
            <a:normAutofit/>
          </a:bodyPr>
          <a:lstStyle/>
          <a:p>
            <a:r>
              <a:rPr lang="sv-SE" sz="1600" dirty="0"/>
              <a:t>På följande sidor finns stödmaterial som kan användas i arbetet: </a:t>
            </a:r>
          </a:p>
          <a:p>
            <a:pPr marL="285750" indent="-285750">
              <a:buFont typeface="Arial" panose="020B0604020202020204" pitchFamily="34" charset="0"/>
              <a:buChar char="•"/>
            </a:pPr>
            <a:r>
              <a:rPr lang="sv-SE" sz="1600" dirty="0"/>
              <a:t>Faktaruta om definition av infektion i centrala infarter. </a:t>
            </a:r>
            <a:endParaRPr lang="sv-SE" dirty="0"/>
          </a:p>
          <a:p>
            <a:pPr marL="285750" indent="-285750">
              <a:buFont typeface="Arial" panose="020B0604020202020204" pitchFamily="34" charset="0"/>
              <a:buChar char="•"/>
            </a:pPr>
            <a:r>
              <a:rPr lang="sv-SE" sz="1600" dirty="0"/>
              <a:t>Figur med multimodalt arbetssätt för att minska infektioner i central infarter. </a:t>
            </a:r>
            <a:endParaRPr lang="sv-SE" dirty="0"/>
          </a:p>
          <a:p>
            <a:pPr marL="285750" indent="-285750">
              <a:buFont typeface="Arial" panose="020B0604020202020204" pitchFamily="34" charset="0"/>
              <a:buChar char="•"/>
            </a:pPr>
            <a:r>
              <a:rPr lang="sv-SE" sz="1600" dirty="0"/>
              <a:t>Checklista: Stoppa infektioner i centrala infarter.</a:t>
            </a:r>
            <a:endParaRPr lang="sv-SE" sz="1400" b="1" dirty="0"/>
          </a:p>
        </p:txBody>
      </p:sp>
      <p:pic>
        <p:nvPicPr>
          <p:cNvPr id="2" name="Bildobjekt 1" descr="Faktaruta.">
            <a:extLst>
              <a:ext uri="{FF2B5EF4-FFF2-40B4-BE49-F238E27FC236}">
                <a16:creationId xmlns:a16="http://schemas.microsoft.com/office/drawing/2014/main" id="{BB69DA1F-1898-E2D8-6AD5-588E0AD43FC6}"/>
              </a:ext>
            </a:extLst>
          </p:cNvPr>
          <p:cNvPicPr>
            <a:picLocks noChangeAspect="1"/>
          </p:cNvPicPr>
          <p:nvPr/>
        </p:nvPicPr>
        <p:blipFill>
          <a:blip r:embed="rId2"/>
          <a:stretch>
            <a:fillRect/>
          </a:stretch>
        </p:blipFill>
        <p:spPr>
          <a:xfrm>
            <a:off x="8144948" y="219630"/>
            <a:ext cx="3829539" cy="2154116"/>
          </a:xfrm>
          <a:prstGeom prst="rect">
            <a:avLst/>
          </a:prstGeom>
        </p:spPr>
      </p:pic>
      <p:pic>
        <p:nvPicPr>
          <p:cNvPr id="5" name="Bildobjekt 4">
            <a:extLst>
              <a:ext uri="{FF2B5EF4-FFF2-40B4-BE49-F238E27FC236}">
                <a16:creationId xmlns:a16="http://schemas.microsoft.com/office/drawing/2014/main" id="{2FA7F190-3426-BC4B-2891-AF6FA9AFA58C}"/>
              </a:ext>
            </a:extLst>
          </p:cNvPr>
          <p:cNvPicPr>
            <a:picLocks noChangeAspect="1"/>
          </p:cNvPicPr>
          <p:nvPr/>
        </p:nvPicPr>
        <p:blipFill>
          <a:blip r:embed="rId3"/>
          <a:stretch>
            <a:fillRect/>
          </a:stretch>
        </p:blipFill>
        <p:spPr>
          <a:xfrm>
            <a:off x="7963062" y="1732680"/>
            <a:ext cx="3519326" cy="1979621"/>
          </a:xfrm>
          <a:prstGeom prst="rect">
            <a:avLst/>
          </a:prstGeom>
        </p:spPr>
      </p:pic>
      <p:pic>
        <p:nvPicPr>
          <p:cNvPr id="6" name="Bildobjekt 5">
            <a:extLst>
              <a:ext uri="{FF2B5EF4-FFF2-40B4-BE49-F238E27FC236}">
                <a16:creationId xmlns:a16="http://schemas.microsoft.com/office/drawing/2014/main" id="{A23FC1F6-2DB8-93E7-7E5E-8222255CAE9F}"/>
              </a:ext>
            </a:extLst>
          </p:cNvPr>
          <p:cNvPicPr>
            <a:picLocks noChangeAspect="1"/>
          </p:cNvPicPr>
          <p:nvPr/>
        </p:nvPicPr>
        <p:blipFill>
          <a:blip r:embed="rId4"/>
          <a:stretch>
            <a:fillRect/>
          </a:stretch>
        </p:blipFill>
        <p:spPr>
          <a:xfrm>
            <a:off x="7001884" y="3033865"/>
            <a:ext cx="3783900" cy="2128444"/>
          </a:xfrm>
          <a:prstGeom prst="rect">
            <a:avLst/>
          </a:prstGeom>
        </p:spPr>
      </p:pic>
    </p:spTree>
    <p:extLst>
      <p:ext uri="{BB962C8B-B14F-4D97-AF65-F5344CB8AC3E}">
        <p14:creationId xmlns:p14="http://schemas.microsoft.com/office/powerpoint/2010/main" val="15927504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BE062B7C-6C00-FDA7-3C84-9E86C65F7193}"/>
              </a:ext>
            </a:extLst>
          </p:cNvPr>
          <p:cNvSpPr>
            <a:spLocks noGrp="1"/>
          </p:cNvSpPr>
          <p:nvPr>
            <p:ph type="body" sz="quarter" idx="10"/>
          </p:nvPr>
        </p:nvSpPr>
        <p:spPr>
          <a:xfrm>
            <a:off x="836612" y="987425"/>
            <a:ext cx="10645146" cy="806869"/>
          </a:xfrm>
        </p:spPr>
        <p:txBody>
          <a:bodyPr>
            <a:noAutofit/>
          </a:bodyPr>
          <a:lstStyle/>
          <a:p>
            <a:r>
              <a:rPr lang="sv-SE" sz="2400" dirty="0"/>
              <a:t>Faktaruta om definition av infektion relaterad till central venkateter vid mätning av förekomst</a:t>
            </a:r>
          </a:p>
          <a:p>
            <a:endParaRPr lang="sv-SE" sz="3600" dirty="0">
              <a:solidFill>
                <a:schemeClr val="tx2"/>
              </a:solidFill>
            </a:endParaRPr>
          </a:p>
        </p:txBody>
      </p:sp>
      <p:sp>
        <p:nvSpPr>
          <p:cNvPr id="2" name="textruta 1">
            <a:extLst>
              <a:ext uri="{FF2B5EF4-FFF2-40B4-BE49-F238E27FC236}">
                <a16:creationId xmlns:a16="http://schemas.microsoft.com/office/drawing/2014/main" id="{5168EFBD-75A5-8381-D83A-A246B948F15F}"/>
              </a:ext>
            </a:extLst>
          </p:cNvPr>
          <p:cNvSpPr txBox="1"/>
          <p:nvPr/>
        </p:nvSpPr>
        <p:spPr>
          <a:xfrm>
            <a:off x="836612" y="1744615"/>
            <a:ext cx="8419381" cy="307777"/>
          </a:xfrm>
          <a:prstGeom prst="rect">
            <a:avLst/>
          </a:prstGeom>
          <a:noFill/>
        </p:spPr>
        <p:txBody>
          <a:bodyPr wrap="square" rtlCol="0">
            <a:spAutoFit/>
          </a:bodyPr>
          <a:lstStyle/>
          <a:p>
            <a:r>
              <a:rPr lang="sv-SE" sz="1400" dirty="0"/>
              <a:t>Infektioner i centrala venkateter delas in i lokal, generaliserad samt odlingsbekräftad bakteriemi.</a:t>
            </a:r>
          </a:p>
        </p:txBody>
      </p:sp>
      <p:sp>
        <p:nvSpPr>
          <p:cNvPr id="3" name="Platshållare för text 2">
            <a:extLst>
              <a:ext uri="{FF2B5EF4-FFF2-40B4-BE49-F238E27FC236}">
                <a16:creationId xmlns:a16="http://schemas.microsoft.com/office/drawing/2014/main" id="{C4BF0804-3637-17EF-11C5-DA84B4B06993}"/>
              </a:ext>
            </a:extLst>
          </p:cNvPr>
          <p:cNvSpPr>
            <a:spLocks noGrp="1"/>
          </p:cNvSpPr>
          <p:nvPr>
            <p:ph type="body" sz="half" idx="2"/>
          </p:nvPr>
        </p:nvSpPr>
        <p:spPr>
          <a:xfrm>
            <a:off x="836612" y="2086898"/>
            <a:ext cx="10394980" cy="4132747"/>
          </a:xfrm>
          <a:ln>
            <a:solidFill>
              <a:schemeClr val="tx1"/>
            </a:solidFill>
            <a:prstDash val="solid"/>
          </a:ln>
        </p:spPr>
        <p:txBody>
          <a:bodyPr>
            <a:normAutofit lnSpcReduction="10000"/>
          </a:bodyPr>
          <a:lstStyle/>
          <a:p>
            <a:r>
              <a:rPr lang="sv-SE" b="1" dirty="0"/>
              <a:t>Lokal infektion, båda kriterierna uppfyllda: </a:t>
            </a:r>
          </a:p>
          <a:p>
            <a:pPr marL="285750" indent="-285750">
              <a:buFont typeface="Arial" panose="020B0604020202020204" pitchFamily="34" charset="0"/>
              <a:buChar char="•"/>
            </a:pPr>
            <a:r>
              <a:rPr lang="sv-SE" dirty="0"/>
              <a:t>Kvantitativ odling från CVK ≥ 103 CFU/ml eller bedömd som positiv odling. </a:t>
            </a:r>
          </a:p>
          <a:p>
            <a:pPr marL="285750" indent="-285750">
              <a:buFont typeface="Arial" panose="020B0604020202020204" pitchFamily="34" charset="0"/>
              <a:buChar char="•"/>
            </a:pPr>
            <a:r>
              <a:rPr lang="sv-SE" dirty="0"/>
              <a:t>Pus/inflammation vid instickstället. </a:t>
            </a:r>
          </a:p>
          <a:p>
            <a:r>
              <a:rPr lang="sv-SE" b="1" dirty="0"/>
              <a:t>Generaliserad infektion utan positiv blododling, båda kriterierna uppfyllda: </a:t>
            </a:r>
          </a:p>
          <a:p>
            <a:pPr marL="285750" indent="-285750">
              <a:buFont typeface="Arial" panose="020B0604020202020204" pitchFamily="34" charset="0"/>
              <a:buChar char="•"/>
            </a:pPr>
            <a:r>
              <a:rPr lang="sv-SE" dirty="0"/>
              <a:t>Kvantitativ odling från CVK 103 CFU/ml eller bedömd som positiv odling. </a:t>
            </a:r>
          </a:p>
          <a:p>
            <a:pPr marL="285750" indent="-285750">
              <a:buFont typeface="Arial" panose="020B0604020202020204" pitchFamily="34" charset="0"/>
              <a:buChar char="•"/>
            </a:pPr>
            <a:r>
              <a:rPr lang="sv-SE" dirty="0"/>
              <a:t>Klinisk förbättring inom 48 timmar efter kateteravlägsnande. </a:t>
            </a:r>
          </a:p>
          <a:p>
            <a:r>
              <a:rPr lang="sv-SE" b="1" dirty="0"/>
              <a:t>Bakteriemi relaterad till central venkateter, en av nedanstående: </a:t>
            </a:r>
          </a:p>
          <a:p>
            <a:pPr marL="285750" indent="-285750">
              <a:buFont typeface="Arial" panose="020B0604020202020204" pitchFamily="34" charset="0"/>
              <a:buChar char="•"/>
            </a:pPr>
            <a:r>
              <a:rPr lang="sv-SE" dirty="0"/>
              <a:t>Bakteriemi som inträffar inom 48 timmar från avlägsnande OCH positiv odling med samma mikroorganism från CVK-spets med kvantitativ odling ≥ 103 CFU/ml. </a:t>
            </a:r>
          </a:p>
          <a:p>
            <a:r>
              <a:rPr lang="sv-SE" dirty="0"/>
              <a:t>Bakteriemi förekommer med eller utan kateteravlägsnande och minst ett av följande: </a:t>
            </a:r>
          </a:p>
          <a:p>
            <a:pPr marL="285750" indent="-285750">
              <a:buFont typeface="Arial" panose="020B0604020202020204" pitchFamily="34" charset="0"/>
              <a:buChar char="•"/>
            </a:pPr>
            <a:r>
              <a:rPr lang="sv-SE" dirty="0"/>
              <a:t>Blododling tagen ur CVK ger positiv odling minst två timmar före blododling från perifer ven. </a:t>
            </a:r>
          </a:p>
          <a:p>
            <a:pPr marL="285750" indent="-285750">
              <a:buFont typeface="Arial" panose="020B0604020202020204" pitchFamily="34" charset="0"/>
              <a:buChar char="•"/>
            </a:pPr>
            <a:r>
              <a:rPr lang="sv-SE" dirty="0"/>
              <a:t>Odling från pus från instickstället visar växt av samma mikroorganism. </a:t>
            </a:r>
          </a:p>
          <a:p>
            <a:r>
              <a:rPr lang="sv-SE" sz="1300" i="1" dirty="0"/>
              <a:t>Anpassat från: Protokoll för ECDC:s punktprevalensmätning för vårdrelaterade infektioner och antibiotikaanvändning på akutsjukhus; version 1.2.</a:t>
            </a:r>
          </a:p>
        </p:txBody>
      </p:sp>
      <p:sp>
        <p:nvSpPr>
          <p:cNvPr id="11" name="Rubrik 10">
            <a:extLst>
              <a:ext uri="{FF2B5EF4-FFF2-40B4-BE49-F238E27FC236}">
                <a16:creationId xmlns:a16="http://schemas.microsoft.com/office/drawing/2014/main" id="{BB6CAEC8-1567-3127-5D5D-79353F5816D4}"/>
              </a:ext>
            </a:extLst>
          </p:cNvPr>
          <p:cNvSpPr>
            <a:spLocks noGrp="1"/>
          </p:cNvSpPr>
          <p:nvPr>
            <p:ph type="title"/>
          </p:nvPr>
        </p:nvSpPr>
        <p:spPr>
          <a:xfrm>
            <a:off x="0" y="-365717"/>
            <a:ext cx="3932237" cy="365717"/>
          </a:xfrm>
        </p:spPr>
        <p:txBody>
          <a:bodyPr vert="horz" lIns="91440" tIns="45720" rIns="91440" bIns="45720" rtlCol="0" anchor="b">
            <a:noAutofit/>
          </a:bodyPr>
          <a:lstStyle/>
          <a:p>
            <a:r>
              <a:rPr lang="sv-SE" dirty="0"/>
              <a:t>Faktaruta om definition av infektion relaterad till central venkateter vid mätning av förekomst</a:t>
            </a:r>
            <a:br>
              <a:rPr lang="sv-SE" dirty="0"/>
            </a:br>
            <a:endParaRPr lang="sv-SE" dirty="0"/>
          </a:p>
        </p:txBody>
      </p:sp>
    </p:spTree>
    <p:extLst>
      <p:ext uri="{BB962C8B-B14F-4D97-AF65-F5344CB8AC3E}">
        <p14:creationId xmlns:p14="http://schemas.microsoft.com/office/powerpoint/2010/main" val="19189880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ubrik 10">
            <a:extLst>
              <a:ext uri="{FF2B5EF4-FFF2-40B4-BE49-F238E27FC236}">
                <a16:creationId xmlns:a16="http://schemas.microsoft.com/office/drawing/2014/main" id="{A4C01313-5907-7F4F-57FB-299E14A128AD}"/>
              </a:ext>
            </a:extLst>
          </p:cNvPr>
          <p:cNvSpPr txBox="1">
            <a:spLocks noGrp="1"/>
          </p:cNvSpPr>
          <p:nvPr>
            <p:ph type="title" idx="4294967295"/>
          </p:nvPr>
        </p:nvSpPr>
        <p:spPr>
          <a:xfrm>
            <a:off x="6530196" y="126436"/>
            <a:ext cx="4623759" cy="1818447"/>
          </a:xfrm>
          <a:prstGeom prst="rect">
            <a:avLst/>
          </a:prstGeom>
          <a:noFill/>
          <a:ln>
            <a:solidFill>
              <a:schemeClr val="tx1"/>
            </a:solidFill>
            <a:prstDash val="sys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kumimoji="0" lang="sv-SE" sz="1200" b="0" i="0" u="none" strike="noStrike" kern="1200" cap="none" spc="0" normalizeH="0" baseline="0" noProof="0" dirty="0">
                <a:ln>
                  <a:noFill/>
                </a:ln>
                <a:solidFill>
                  <a:schemeClr val="tx1"/>
                </a:solidFill>
                <a:effectLst/>
                <a:uLnTx/>
                <a:uFillTx/>
                <a:latin typeface="+mn-lt"/>
                <a:ea typeface="+mn-ea"/>
                <a:cs typeface="+mn-cs"/>
              </a:rPr>
              <a:t>Tillsätt resurser och utse vilka som ansvarar för: </a:t>
            </a:r>
          </a:p>
          <a:p>
            <a:pPr marL="171450" marR="0" lvl="0" indent="-17145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schemeClr val="tx1"/>
                </a:solidFill>
                <a:effectLst/>
                <a:uLnTx/>
                <a:uFillTx/>
                <a:latin typeface="+mn-lt"/>
                <a:ea typeface="+mn-ea"/>
                <a:cs typeface="+mn-cs"/>
              </a:rPr>
              <a:t>Korrekt inläggning och hantering. </a:t>
            </a:r>
          </a:p>
          <a:p>
            <a:pPr marL="171450" marR="0" lvl="0" indent="-17145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schemeClr val="tx1"/>
                </a:solidFill>
                <a:effectLst/>
                <a:uLnTx/>
                <a:uFillTx/>
                <a:latin typeface="+mn-lt"/>
                <a:ea typeface="+mn-ea"/>
                <a:cs typeface="+mn-cs"/>
              </a:rPr>
              <a:t>Daglig omprövning av behovet av central infart och dokumentation. </a:t>
            </a:r>
          </a:p>
          <a:p>
            <a:pPr marL="171450" marR="0" lvl="0" indent="-17145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schemeClr val="tx1"/>
                </a:solidFill>
                <a:effectLst/>
                <a:uLnTx/>
                <a:uFillTx/>
                <a:latin typeface="+mn-lt"/>
                <a:ea typeface="+mn-ea"/>
                <a:cs typeface="+mn-cs"/>
              </a:rPr>
              <a:t>Att diagnosticera infektion. </a:t>
            </a:r>
          </a:p>
          <a:p>
            <a:pPr marL="0" marR="0" lvl="0" indent="0" algn="l" defTabSz="914400" rtl="0" eaLnBrk="1" fontAlgn="auto" latinLnBrk="0" hangingPunct="1">
              <a:lnSpc>
                <a:spcPct val="100000"/>
              </a:lnSpc>
              <a:spcBef>
                <a:spcPts val="0"/>
              </a:spcBef>
              <a:spcAft>
                <a:spcPts val="100"/>
              </a:spcAft>
              <a:buClrTx/>
              <a:buSzTx/>
              <a:buFontTx/>
              <a:buNone/>
              <a:tabLst/>
              <a:defRPr/>
            </a:pPr>
            <a:r>
              <a:rPr kumimoji="0" lang="sv-SE" sz="1200" b="0" i="0" u="none" strike="noStrike" kern="1200" cap="none" spc="0" normalizeH="0" baseline="0" noProof="0" dirty="0">
                <a:ln>
                  <a:noFill/>
                </a:ln>
                <a:solidFill>
                  <a:schemeClr val="tx1"/>
                </a:solidFill>
                <a:effectLst/>
                <a:uLnTx/>
                <a:uFillTx/>
                <a:latin typeface="+mn-lt"/>
                <a:ea typeface="+mn-ea"/>
                <a:cs typeface="+mn-cs"/>
              </a:rPr>
              <a:t>Säkerställ att rätt hjälpmedel finns på enheten för att underlätta inläggning och hantering. </a:t>
            </a:r>
          </a:p>
          <a:p>
            <a:pPr marL="0" marR="0" lvl="0" indent="0" algn="l" defTabSz="914400" rtl="0" eaLnBrk="1" fontAlgn="auto" latinLnBrk="0" hangingPunct="1">
              <a:lnSpc>
                <a:spcPct val="100000"/>
              </a:lnSpc>
              <a:spcBef>
                <a:spcPts val="0"/>
              </a:spcBef>
              <a:spcAft>
                <a:spcPts val="100"/>
              </a:spcAft>
              <a:buClrTx/>
              <a:buSzTx/>
              <a:buFontTx/>
              <a:buNone/>
              <a:tabLst/>
              <a:defRPr/>
            </a:pPr>
            <a:r>
              <a:rPr kumimoji="0" lang="sv-SE" sz="1200" b="0" i="0" u="none" strike="noStrike" kern="1200" cap="none" spc="0" normalizeH="0" baseline="0" noProof="0" dirty="0">
                <a:ln>
                  <a:noFill/>
                </a:ln>
                <a:solidFill>
                  <a:schemeClr val="tx1"/>
                </a:solidFill>
                <a:effectLst/>
                <a:uLnTx/>
                <a:uFillTx/>
                <a:latin typeface="+mn-lt"/>
                <a:ea typeface="+mn-ea"/>
                <a:cs typeface="+mn-cs"/>
              </a:rPr>
              <a:t>Säkerställ att dokumenterade rutiner finns för arbetet som ska göras, att dessa är kända och används.</a:t>
            </a:r>
          </a:p>
        </p:txBody>
      </p:sp>
      <p:sp>
        <p:nvSpPr>
          <p:cNvPr id="12" name="textruta 11">
            <a:extLst>
              <a:ext uri="{FF2B5EF4-FFF2-40B4-BE49-F238E27FC236}">
                <a16:creationId xmlns:a16="http://schemas.microsoft.com/office/drawing/2014/main" id="{00F36F70-2F0A-F1AF-752F-40969BF8921F}"/>
              </a:ext>
            </a:extLst>
          </p:cNvPr>
          <p:cNvSpPr txBox="1"/>
          <p:nvPr/>
        </p:nvSpPr>
        <p:spPr>
          <a:xfrm>
            <a:off x="7662703" y="2062594"/>
            <a:ext cx="4183413" cy="1410643"/>
          </a:xfrm>
          <a:prstGeom prst="rect">
            <a:avLst/>
          </a:prstGeom>
          <a:noFill/>
          <a:ln>
            <a:solidFill>
              <a:schemeClr val="tx1"/>
            </a:solidFill>
            <a:prstDash val="sysDash"/>
          </a:ln>
        </p:spPr>
        <p:txBody>
          <a:bodyPr wrap="square" rtlCol="0">
            <a:spAutoFit/>
          </a:bodyPr>
          <a:lstStyle/>
          <a:p>
            <a:pPr>
              <a:spcAft>
                <a:spcPts val="100"/>
              </a:spcAft>
            </a:pPr>
            <a:r>
              <a:rPr lang="sv-SE" sz="1200" dirty="0"/>
              <a:t>All personal på enheten går e-utbildningen </a:t>
            </a:r>
            <a:r>
              <a:rPr lang="sv-SE" sz="1200" dirty="0" err="1"/>
              <a:t>VRISmart</a:t>
            </a:r>
            <a:r>
              <a:rPr lang="sv-SE" sz="1200" dirty="0"/>
              <a:t>® i syfte att få kunskap om hur infektioner i centrala infarter förebyggs. </a:t>
            </a:r>
          </a:p>
          <a:p>
            <a:pPr>
              <a:spcAft>
                <a:spcPts val="100"/>
              </a:spcAft>
            </a:pPr>
            <a:r>
              <a:rPr lang="sv-SE" sz="1200" dirty="0"/>
              <a:t>Relevant personal får praktisk träning i hur åtgärderna mot infektioner i centrala infarter utförs och när de ska göras. </a:t>
            </a:r>
          </a:p>
          <a:p>
            <a:pPr>
              <a:spcAft>
                <a:spcPts val="100"/>
              </a:spcAft>
            </a:pPr>
            <a:r>
              <a:rPr lang="sv-SE" sz="1200" dirty="0"/>
              <a:t>Läkare eller annan personal som utför registrering av infektioner i centrala infarter tränas i definitioner och i att registrera på rätt sätt.</a:t>
            </a:r>
          </a:p>
        </p:txBody>
      </p:sp>
      <p:sp>
        <p:nvSpPr>
          <p:cNvPr id="13" name="textruta 12">
            <a:extLst>
              <a:ext uri="{FF2B5EF4-FFF2-40B4-BE49-F238E27FC236}">
                <a16:creationId xmlns:a16="http://schemas.microsoft.com/office/drawing/2014/main" id="{1B39C6A6-5676-FE6F-2E41-B52AD76EF3B5}"/>
              </a:ext>
            </a:extLst>
          </p:cNvPr>
          <p:cNvSpPr txBox="1"/>
          <p:nvPr/>
        </p:nvSpPr>
        <p:spPr>
          <a:xfrm>
            <a:off x="6961517" y="3635340"/>
            <a:ext cx="5113310" cy="2595582"/>
          </a:xfrm>
          <a:prstGeom prst="rect">
            <a:avLst/>
          </a:prstGeom>
          <a:noFill/>
          <a:ln>
            <a:solidFill>
              <a:schemeClr val="tx1"/>
            </a:solidFill>
            <a:prstDash val="sysDash"/>
          </a:ln>
        </p:spPr>
        <p:txBody>
          <a:bodyPr wrap="square" rtlCol="0">
            <a:spAutoFit/>
          </a:bodyPr>
          <a:lstStyle/>
          <a:p>
            <a:pPr>
              <a:spcAft>
                <a:spcPts val="100"/>
              </a:spcAft>
            </a:pPr>
            <a:r>
              <a:rPr lang="sv-SE" sz="1200" dirty="0"/>
              <a:t>Välj metod för att mäta förekomst av infektioner i centrala infarter: </a:t>
            </a:r>
          </a:p>
          <a:p>
            <a:pPr marL="171450" indent="-171450">
              <a:spcAft>
                <a:spcPts val="100"/>
              </a:spcAft>
              <a:buFont typeface="Arial" panose="020B0604020202020204" pitchFamily="34" charset="0"/>
              <a:buChar char="•"/>
            </a:pPr>
            <a:r>
              <a:rPr lang="sv-SE" sz="1200" dirty="0"/>
              <a:t>Infektionsverktyget. </a:t>
            </a:r>
          </a:p>
          <a:p>
            <a:pPr marL="171450" indent="-171450">
              <a:spcAft>
                <a:spcPts val="100"/>
              </a:spcAft>
              <a:buFont typeface="Arial" panose="020B0604020202020204" pitchFamily="34" charset="0"/>
              <a:buChar char="•"/>
            </a:pPr>
            <a:r>
              <a:rPr lang="sv-SE" sz="1200" dirty="0"/>
              <a:t>VRI i Slutanteckning. </a:t>
            </a:r>
          </a:p>
          <a:p>
            <a:pPr marL="171450" indent="-171450">
              <a:spcAft>
                <a:spcPts val="100"/>
              </a:spcAft>
              <a:buFont typeface="Arial" panose="020B0604020202020204" pitchFamily="34" charset="0"/>
              <a:buChar char="•"/>
            </a:pPr>
            <a:r>
              <a:rPr lang="sv-SE" sz="1200" dirty="0"/>
              <a:t>Journalgranskning. </a:t>
            </a:r>
          </a:p>
          <a:p>
            <a:pPr>
              <a:spcAft>
                <a:spcPts val="100"/>
              </a:spcAft>
            </a:pPr>
            <a:r>
              <a:rPr lang="sv-SE" sz="1200" dirty="0"/>
              <a:t>Kvalitetssäkra data och säkerställ att registrerande personal följer fastslagna definitioner. </a:t>
            </a:r>
          </a:p>
          <a:p>
            <a:pPr marL="171450" indent="-171450">
              <a:spcAft>
                <a:spcPts val="100"/>
              </a:spcAft>
              <a:buFont typeface="Arial" panose="020B0604020202020204" pitchFamily="34" charset="0"/>
              <a:buChar char="•"/>
            </a:pPr>
            <a:r>
              <a:rPr lang="sv-SE" sz="1200" dirty="0"/>
              <a:t>Välj metod för att mäta följsamhet till att utföra åtgärderna mot infektioner i centrala infarter:</a:t>
            </a:r>
          </a:p>
          <a:p>
            <a:pPr marL="171450" indent="-171450">
              <a:spcAft>
                <a:spcPts val="100"/>
              </a:spcAft>
              <a:buFont typeface="Arial" panose="020B0604020202020204" pitchFamily="34" charset="0"/>
              <a:buChar char="•"/>
            </a:pPr>
            <a:r>
              <a:rPr lang="sv-SE" sz="1200" dirty="0"/>
              <a:t>Basala hygienrutiner och klädregler. </a:t>
            </a:r>
          </a:p>
          <a:p>
            <a:pPr marL="171450" indent="-171450">
              <a:spcAft>
                <a:spcPts val="100"/>
              </a:spcAft>
              <a:buFont typeface="Arial" panose="020B0604020202020204" pitchFamily="34" charset="0"/>
              <a:buChar char="•"/>
            </a:pPr>
            <a:r>
              <a:rPr lang="sv-SE" sz="1200" dirty="0"/>
              <a:t>Andel vårdtagare med daglig ställningstagande av behovet av central infart. </a:t>
            </a:r>
          </a:p>
          <a:p>
            <a:pPr marL="171450" indent="-171450">
              <a:spcAft>
                <a:spcPts val="100"/>
              </a:spcAft>
              <a:buFont typeface="Arial" panose="020B0604020202020204" pitchFamily="34" charset="0"/>
              <a:buChar char="•"/>
            </a:pPr>
            <a:r>
              <a:rPr lang="sv-SE" sz="1200" dirty="0"/>
              <a:t>Andel inläggningar, manipulationer av injektionsmembran eller annan åtgärd som utförs enligt rutin.</a:t>
            </a:r>
          </a:p>
        </p:txBody>
      </p:sp>
      <p:sp>
        <p:nvSpPr>
          <p:cNvPr id="14" name="textruta 13">
            <a:extLst>
              <a:ext uri="{FF2B5EF4-FFF2-40B4-BE49-F238E27FC236}">
                <a16:creationId xmlns:a16="http://schemas.microsoft.com/office/drawing/2014/main" id="{EDF0E893-93BF-6110-4263-C46D4F82C7A7}"/>
              </a:ext>
            </a:extLst>
          </p:cNvPr>
          <p:cNvSpPr txBox="1"/>
          <p:nvPr/>
        </p:nvSpPr>
        <p:spPr>
          <a:xfrm>
            <a:off x="284672" y="3875819"/>
            <a:ext cx="3647565" cy="1608133"/>
          </a:xfrm>
          <a:prstGeom prst="rect">
            <a:avLst/>
          </a:prstGeom>
          <a:noFill/>
          <a:ln>
            <a:solidFill>
              <a:schemeClr val="tx1"/>
            </a:solidFill>
            <a:prstDash val="sysDash"/>
          </a:ln>
        </p:spPr>
        <p:txBody>
          <a:bodyPr wrap="square" rtlCol="0">
            <a:spAutoFit/>
          </a:bodyPr>
          <a:lstStyle/>
          <a:p>
            <a:pPr>
              <a:spcAft>
                <a:spcPts val="100"/>
              </a:spcAft>
            </a:pPr>
            <a:r>
              <a:rPr lang="sv-SE" sz="1200" dirty="0"/>
              <a:t>Se till att all personal vet vad som behöver göras .</a:t>
            </a:r>
          </a:p>
          <a:p>
            <a:pPr>
              <a:spcAft>
                <a:spcPts val="100"/>
              </a:spcAft>
            </a:pPr>
            <a:r>
              <a:rPr lang="sv-SE" sz="1200" dirty="0"/>
              <a:t>Ta upp arbetet på arbetsplatsträffar, läkarmöten med mera.</a:t>
            </a:r>
          </a:p>
          <a:p>
            <a:pPr>
              <a:spcAft>
                <a:spcPts val="100"/>
              </a:spcAft>
            </a:pPr>
            <a:r>
              <a:rPr lang="sv-SE" sz="1200" dirty="0"/>
              <a:t>Ta fram anslag och andra påminnelser för att stötta arbetet. </a:t>
            </a:r>
          </a:p>
          <a:p>
            <a:pPr>
              <a:spcAft>
                <a:spcPts val="100"/>
              </a:spcAft>
            </a:pPr>
            <a:r>
              <a:rPr lang="sv-SE" sz="1200" dirty="0"/>
              <a:t>Vårdtagare får information muntligt och skriftligt om vilka åtgärder som är betydelsefulla för att infektioner i centrala infarter.</a:t>
            </a:r>
          </a:p>
        </p:txBody>
      </p:sp>
      <p:sp>
        <p:nvSpPr>
          <p:cNvPr id="15" name="textruta 14">
            <a:extLst>
              <a:ext uri="{FF2B5EF4-FFF2-40B4-BE49-F238E27FC236}">
                <a16:creationId xmlns:a16="http://schemas.microsoft.com/office/drawing/2014/main" id="{4FB4BF7E-F56D-C3EF-ADBD-09D8F7DF397B}"/>
              </a:ext>
            </a:extLst>
          </p:cNvPr>
          <p:cNvSpPr txBox="1"/>
          <p:nvPr/>
        </p:nvSpPr>
        <p:spPr>
          <a:xfrm>
            <a:off x="491882" y="1384994"/>
            <a:ext cx="3647565" cy="646331"/>
          </a:xfrm>
          <a:prstGeom prst="rect">
            <a:avLst/>
          </a:prstGeom>
          <a:noFill/>
          <a:ln>
            <a:solidFill>
              <a:schemeClr val="tx1"/>
            </a:solidFill>
            <a:prstDash val="sysDash"/>
          </a:ln>
        </p:spPr>
        <p:txBody>
          <a:bodyPr wrap="square" rtlCol="0">
            <a:spAutoFit/>
          </a:bodyPr>
          <a:lstStyle/>
          <a:p>
            <a:pPr>
              <a:spcAft>
                <a:spcPts val="100"/>
              </a:spcAft>
            </a:pPr>
            <a:r>
              <a:rPr lang="sv-SE" sz="1200" dirty="0"/>
              <a:t>Verksamhetsledningen visar att arbetet är viktigt genom att tilldela resurser, följa upp hur det går och efterfråga rapporter från arbetet.</a:t>
            </a:r>
          </a:p>
        </p:txBody>
      </p:sp>
      <p:pic>
        <p:nvPicPr>
          <p:cNvPr id="2" name="Bildobjekt 1">
            <a:extLst>
              <a:ext uri="{FF2B5EF4-FFF2-40B4-BE49-F238E27FC236}">
                <a16:creationId xmlns:a16="http://schemas.microsoft.com/office/drawing/2014/main" id="{2A36DA0A-6335-43BF-4880-2CDFE9A75B27}"/>
              </a:ext>
            </a:extLst>
          </p:cNvPr>
          <p:cNvPicPr>
            <a:picLocks noChangeAspect="1"/>
          </p:cNvPicPr>
          <p:nvPr/>
        </p:nvPicPr>
        <p:blipFill>
          <a:blip r:embed="rId2"/>
          <a:stretch>
            <a:fillRect/>
          </a:stretch>
        </p:blipFill>
        <p:spPr>
          <a:xfrm>
            <a:off x="3828249" y="1620390"/>
            <a:ext cx="3237257" cy="2493480"/>
          </a:xfrm>
          <a:prstGeom prst="rect">
            <a:avLst/>
          </a:prstGeom>
        </p:spPr>
      </p:pic>
    </p:spTree>
    <p:extLst>
      <p:ext uri="{BB962C8B-B14F-4D97-AF65-F5344CB8AC3E}">
        <p14:creationId xmlns:p14="http://schemas.microsoft.com/office/powerpoint/2010/main" val="384580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5F18292A-C508-AC00-F912-1A5F60BC3E84}"/>
              </a:ext>
            </a:extLst>
          </p:cNvPr>
          <p:cNvSpPr>
            <a:spLocks noGrp="1"/>
          </p:cNvSpPr>
          <p:nvPr>
            <p:ph type="title"/>
          </p:nvPr>
        </p:nvSpPr>
        <p:spPr/>
        <p:txBody>
          <a:bodyPr/>
          <a:lstStyle/>
          <a:p>
            <a:r>
              <a:rPr lang="sv-SE" dirty="0" err="1"/>
              <a:t>Rubrikas</a:t>
            </a:r>
            <a:endParaRPr lang="sv-SE" dirty="0"/>
          </a:p>
        </p:txBody>
      </p:sp>
      <p:sp>
        <p:nvSpPr>
          <p:cNvPr id="3" name="Platshållare för text 2">
            <a:extLst>
              <a:ext uri="{FF2B5EF4-FFF2-40B4-BE49-F238E27FC236}">
                <a16:creationId xmlns:a16="http://schemas.microsoft.com/office/drawing/2014/main" id="{AA5EE233-5749-AF95-6CA9-1FFDFEA1A106}"/>
              </a:ext>
            </a:extLst>
          </p:cNvPr>
          <p:cNvSpPr>
            <a:spLocks noGrp="1"/>
          </p:cNvSpPr>
          <p:nvPr>
            <p:ph type="body" sz="quarter" idx="10"/>
          </p:nvPr>
        </p:nvSpPr>
        <p:spPr/>
        <p:txBody>
          <a:bodyPr/>
          <a:lstStyle/>
          <a:p>
            <a:r>
              <a:rPr lang="sv-SE" dirty="0"/>
              <a:t>VRI-verktyg</a:t>
            </a:r>
          </a:p>
          <a:p>
            <a:r>
              <a:rPr lang="sv-SE" dirty="0"/>
              <a:t>Infektioner i centrala infarter</a:t>
            </a:r>
          </a:p>
        </p:txBody>
      </p:sp>
      <p:sp>
        <p:nvSpPr>
          <p:cNvPr id="2" name="Platshållare för text 1">
            <a:extLst>
              <a:ext uri="{FF2B5EF4-FFF2-40B4-BE49-F238E27FC236}">
                <a16:creationId xmlns:a16="http://schemas.microsoft.com/office/drawing/2014/main" id="{5765BA45-5D3A-D149-8B4B-AC20FE4EFB8E}"/>
              </a:ext>
            </a:extLst>
          </p:cNvPr>
          <p:cNvSpPr>
            <a:spLocks noGrp="1"/>
          </p:cNvSpPr>
          <p:nvPr>
            <p:ph type="body" idx="1"/>
          </p:nvPr>
        </p:nvSpPr>
        <p:spPr>
          <a:xfrm>
            <a:off x="831850" y="2876550"/>
            <a:ext cx="6694365" cy="3213101"/>
          </a:xfrm>
        </p:spPr>
        <p:txBody>
          <a:bodyPr/>
          <a:lstStyle/>
          <a:p>
            <a:pPr marL="342900" indent="-342900">
              <a:buFont typeface="Arial" panose="020B0604020202020204" pitchFamily="34" charset="0"/>
              <a:buChar char="•"/>
            </a:pPr>
            <a:r>
              <a:rPr lang="sv-SE" dirty="0">
                <a:latin typeface="+mj-lt"/>
              </a:rPr>
              <a:t>Bakgrund och mål </a:t>
            </a:r>
          </a:p>
          <a:p>
            <a:pPr marL="342900" indent="-342900">
              <a:buFont typeface="Arial" panose="020B0604020202020204" pitchFamily="34" charset="0"/>
              <a:buChar char="•"/>
            </a:pPr>
            <a:r>
              <a:rPr lang="sv-SE" dirty="0">
                <a:latin typeface="+mj-lt"/>
              </a:rPr>
              <a:t>Åtgärder mot infektioner i centrala infarter</a:t>
            </a:r>
          </a:p>
          <a:p>
            <a:pPr marL="342900" indent="-342900">
              <a:buFont typeface="Arial" panose="020B0604020202020204" pitchFamily="34" charset="0"/>
              <a:buChar char="•"/>
            </a:pPr>
            <a:r>
              <a:rPr lang="sv-SE" dirty="0">
                <a:latin typeface="+mj-lt"/>
              </a:rPr>
              <a:t>Systematisk förbättringsarbete mot infektioner i centrala infarter</a:t>
            </a:r>
          </a:p>
          <a:p>
            <a:pPr marL="342900" indent="-342900">
              <a:buFont typeface="Arial" panose="020B0604020202020204" pitchFamily="34" charset="0"/>
              <a:buChar char="•"/>
            </a:pPr>
            <a:r>
              <a:rPr lang="sv-SE" dirty="0">
                <a:latin typeface="+mj-lt"/>
              </a:rPr>
              <a:t>Stödmaterial.</a:t>
            </a:r>
          </a:p>
        </p:txBody>
      </p:sp>
      <p:pic>
        <p:nvPicPr>
          <p:cNvPr id="7" name="Bildobjekt 6">
            <a:extLst>
              <a:ext uri="{FF2B5EF4-FFF2-40B4-BE49-F238E27FC236}">
                <a16:creationId xmlns:a16="http://schemas.microsoft.com/office/drawing/2014/main" id="{163C8999-1CCE-3971-AC2E-AFFE6BA1FA36}"/>
              </a:ext>
            </a:extLst>
          </p:cNvPr>
          <p:cNvPicPr>
            <a:picLocks noChangeAspect="1"/>
          </p:cNvPicPr>
          <p:nvPr/>
        </p:nvPicPr>
        <p:blipFill>
          <a:blip r:embed="rId2"/>
          <a:stretch>
            <a:fillRect/>
          </a:stretch>
        </p:blipFill>
        <p:spPr>
          <a:xfrm>
            <a:off x="8877935" y="411133"/>
            <a:ext cx="3048265" cy="1714649"/>
          </a:xfrm>
          <a:prstGeom prst="rect">
            <a:avLst/>
          </a:prstGeom>
        </p:spPr>
      </p:pic>
      <p:pic>
        <p:nvPicPr>
          <p:cNvPr id="5" name="Bildobjekt 4">
            <a:extLst>
              <a:ext uri="{FF2B5EF4-FFF2-40B4-BE49-F238E27FC236}">
                <a16:creationId xmlns:a16="http://schemas.microsoft.com/office/drawing/2014/main" id="{94896EC9-A5FD-79F2-A8F2-89BF7DB65ADE}"/>
              </a:ext>
            </a:extLst>
          </p:cNvPr>
          <p:cNvPicPr>
            <a:picLocks noChangeAspect="1"/>
          </p:cNvPicPr>
          <p:nvPr/>
        </p:nvPicPr>
        <p:blipFill>
          <a:blip r:embed="rId3"/>
          <a:stretch>
            <a:fillRect/>
          </a:stretch>
        </p:blipFill>
        <p:spPr>
          <a:xfrm>
            <a:off x="8683843" y="1343801"/>
            <a:ext cx="2872096" cy="1615554"/>
          </a:xfrm>
          <a:prstGeom prst="rect">
            <a:avLst/>
          </a:prstGeom>
        </p:spPr>
      </p:pic>
      <p:pic>
        <p:nvPicPr>
          <p:cNvPr id="6" name="Bildobjekt 5">
            <a:extLst>
              <a:ext uri="{FF2B5EF4-FFF2-40B4-BE49-F238E27FC236}">
                <a16:creationId xmlns:a16="http://schemas.microsoft.com/office/drawing/2014/main" id="{EEC76FB5-194E-1A5A-C865-2938C2D05F78}"/>
              </a:ext>
            </a:extLst>
          </p:cNvPr>
          <p:cNvPicPr>
            <a:picLocks noChangeAspect="1"/>
          </p:cNvPicPr>
          <p:nvPr/>
        </p:nvPicPr>
        <p:blipFill>
          <a:blip r:embed="rId4"/>
          <a:stretch>
            <a:fillRect/>
          </a:stretch>
        </p:blipFill>
        <p:spPr>
          <a:xfrm>
            <a:off x="8313582" y="2537212"/>
            <a:ext cx="2845475" cy="1600580"/>
          </a:xfrm>
          <a:prstGeom prst="rect">
            <a:avLst/>
          </a:prstGeom>
        </p:spPr>
      </p:pic>
      <p:pic>
        <p:nvPicPr>
          <p:cNvPr id="8" name="Bildobjekt 7">
            <a:extLst>
              <a:ext uri="{FF2B5EF4-FFF2-40B4-BE49-F238E27FC236}">
                <a16:creationId xmlns:a16="http://schemas.microsoft.com/office/drawing/2014/main" id="{63ECD109-DF3A-BC55-FB52-A0EB207BDFC2}"/>
              </a:ext>
            </a:extLst>
          </p:cNvPr>
          <p:cNvPicPr>
            <a:picLocks noChangeAspect="1"/>
          </p:cNvPicPr>
          <p:nvPr/>
        </p:nvPicPr>
        <p:blipFill>
          <a:blip r:embed="rId5"/>
          <a:stretch>
            <a:fillRect/>
          </a:stretch>
        </p:blipFill>
        <p:spPr>
          <a:xfrm>
            <a:off x="7526215" y="3705730"/>
            <a:ext cx="3290327" cy="1850809"/>
          </a:xfrm>
          <a:prstGeom prst="rect">
            <a:avLst/>
          </a:prstGeom>
        </p:spPr>
      </p:pic>
    </p:spTree>
    <p:extLst>
      <p:ext uri="{BB962C8B-B14F-4D97-AF65-F5344CB8AC3E}">
        <p14:creationId xmlns:p14="http://schemas.microsoft.com/office/powerpoint/2010/main" val="40450741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BE062B7C-6C00-FDA7-3C84-9E86C65F7193}"/>
              </a:ext>
            </a:extLst>
          </p:cNvPr>
          <p:cNvSpPr>
            <a:spLocks noGrp="1"/>
          </p:cNvSpPr>
          <p:nvPr>
            <p:ph type="title" idx="4294967295"/>
          </p:nvPr>
        </p:nvSpPr>
        <p:spPr>
          <a:xfrm>
            <a:off x="836613" y="987425"/>
            <a:ext cx="10645775" cy="8064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3600" b="0" i="0" u="none" strike="noStrike" kern="1200" cap="none" spc="0" normalizeH="0" baseline="0" noProof="0" dirty="0">
                <a:ln>
                  <a:noFill/>
                </a:ln>
                <a:solidFill>
                  <a:schemeClr val="tx2"/>
                </a:solidFill>
                <a:effectLst/>
                <a:uLnTx/>
                <a:uFillTx/>
                <a:latin typeface="+mj-lt"/>
                <a:ea typeface="+mn-ea"/>
                <a:cs typeface="+mn-cs"/>
              </a:rPr>
              <a:t>Stoppa infektioner i centrala infarter</a:t>
            </a:r>
          </a:p>
        </p:txBody>
      </p:sp>
      <p:sp>
        <p:nvSpPr>
          <p:cNvPr id="3" name="Platshållare för text 2">
            <a:extLst>
              <a:ext uri="{FF2B5EF4-FFF2-40B4-BE49-F238E27FC236}">
                <a16:creationId xmlns:a16="http://schemas.microsoft.com/office/drawing/2014/main" id="{C4BF0804-3637-17EF-11C5-DA84B4B06993}"/>
              </a:ext>
            </a:extLst>
          </p:cNvPr>
          <p:cNvSpPr>
            <a:spLocks noGrp="1"/>
          </p:cNvSpPr>
          <p:nvPr>
            <p:ph type="body" sz="half" idx="2"/>
          </p:nvPr>
        </p:nvSpPr>
        <p:spPr>
          <a:xfrm>
            <a:off x="836612" y="1931623"/>
            <a:ext cx="8057222" cy="4123426"/>
          </a:xfrm>
        </p:spPr>
        <p:txBody>
          <a:bodyPr>
            <a:normAutofit/>
          </a:bodyPr>
          <a:lstStyle/>
          <a:p>
            <a:pPr marL="285750" indent="-285750">
              <a:buFont typeface="Arial" panose="020B0604020202020204" pitchFamily="34" charset="0"/>
              <a:buChar char="•"/>
            </a:pPr>
            <a:r>
              <a:rPr lang="sv-SE" sz="3200" dirty="0"/>
              <a:t>Korrekt inläggning</a:t>
            </a:r>
          </a:p>
          <a:p>
            <a:pPr marL="285750" indent="-285750">
              <a:buFont typeface="Arial" panose="020B0604020202020204" pitchFamily="34" charset="0"/>
              <a:buChar char="•"/>
            </a:pPr>
            <a:r>
              <a:rPr lang="sv-SE" sz="3200" dirty="0"/>
              <a:t>Korrekt hantering</a:t>
            </a:r>
          </a:p>
          <a:p>
            <a:pPr marL="285750" indent="-285750">
              <a:buFont typeface="Arial" panose="020B0604020202020204" pitchFamily="34" charset="0"/>
              <a:buChar char="•"/>
            </a:pPr>
            <a:r>
              <a:rPr lang="sv-SE" sz="3200" dirty="0"/>
              <a:t>Daglig omprövning av behovet av central infart och dokumentation</a:t>
            </a:r>
          </a:p>
          <a:p>
            <a:pPr marL="285750" indent="-285750">
              <a:buFont typeface="Arial" panose="020B0604020202020204" pitchFamily="34" charset="0"/>
              <a:buChar char="•"/>
            </a:pPr>
            <a:r>
              <a:rPr lang="sv-SE" sz="3200" dirty="0"/>
              <a:t>Diagnosticera infektion</a:t>
            </a:r>
          </a:p>
        </p:txBody>
      </p:sp>
      <p:pic>
        <p:nvPicPr>
          <p:cNvPr id="5" name="Bildobjekt 4">
            <a:extLst>
              <a:ext uri="{FF2B5EF4-FFF2-40B4-BE49-F238E27FC236}">
                <a16:creationId xmlns:a16="http://schemas.microsoft.com/office/drawing/2014/main" id="{D1C965EF-8B5F-1CF4-0F48-3EE18B7F52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4134" y="497711"/>
            <a:ext cx="1641253" cy="1651575"/>
          </a:xfrm>
          <a:prstGeom prst="rect">
            <a:avLst/>
          </a:prstGeom>
        </p:spPr>
      </p:pic>
    </p:spTree>
    <p:extLst>
      <p:ext uri="{BB962C8B-B14F-4D97-AF65-F5344CB8AC3E}">
        <p14:creationId xmlns:p14="http://schemas.microsoft.com/office/powerpoint/2010/main" val="958257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AAF82C4-DA31-0362-B603-8DCF3E16948A}"/>
              </a:ext>
            </a:extLst>
          </p:cNvPr>
          <p:cNvSpPr>
            <a:spLocks noGrp="1"/>
          </p:cNvSpPr>
          <p:nvPr>
            <p:ph type="title"/>
          </p:nvPr>
        </p:nvSpPr>
        <p:spPr/>
        <p:txBody>
          <a:bodyPr/>
          <a:lstStyle/>
          <a:p>
            <a:r>
              <a:rPr lang="sv-SE" dirty="0"/>
              <a:t>Ändringsrubrik</a:t>
            </a:r>
          </a:p>
        </p:txBody>
      </p:sp>
      <p:sp>
        <p:nvSpPr>
          <p:cNvPr id="6" name="Platshållare för text 5">
            <a:extLst>
              <a:ext uri="{FF2B5EF4-FFF2-40B4-BE49-F238E27FC236}">
                <a16:creationId xmlns:a16="http://schemas.microsoft.com/office/drawing/2014/main" id="{2A3FFF49-33C9-38E7-9847-D891BC12E62A}"/>
              </a:ext>
            </a:extLst>
          </p:cNvPr>
          <p:cNvSpPr>
            <a:spLocks noGrp="1"/>
          </p:cNvSpPr>
          <p:nvPr>
            <p:ph type="body" sz="quarter" idx="10"/>
          </p:nvPr>
        </p:nvSpPr>
        <p:spPr>
          <a:xfrm>
            <a:off x="658633" y="971549"/>
            <a:ext cx="10515600" cy="994338"/>
          </a:xfrm>
        </p:spPr>
        <p:txBody>
          <a:bodyPr/>
          <a:lstStyle/>
          <a:p>
            <a:r>
              <a:rPr lang="sv-SE" dirty="0">
                <a:solidFill>
                  <a:schemeClr val="tx2"/>
                </a:solidFill>
              </a:rPr>
              <a:t>Bakgrund och mål</a:t>
            </a:r>
          </a:p>
        </p:txBody>
      </p:sp>
      <p:sp>
        <p:nvSpPr>
          <p:cNvPr id="3" name="Platshållare för innehåll 2">
            <a:extLst>
              <a:ext uri="{FF2B5EF4-FFF2-40B4-BE49-F238E27FC236}">
                <a16:creationId xmlns:a16="http://schemas.microsoft.com/office/drawing/2014/main" id="{57760F4D-4ABA-FB0F-7CDE-BED18A96C509}"/>
              </a:ext>
            </a:extLst>
          </p:cNvPr>
          <p:cNvSpPr>
            <a:spLocks noGrp="1"/>
          </p:cNvSpPr>
          <p:nvPr>
            <p:ph sz="half" idx="2"/>
          </p:nvPr>
        </p:nvSpPr>
        <p:spPr>
          <a:xfrm>
            <a:off x="658633" y="1965887"/>
            <a:ext cx="5157787" cy="4063977"/>
          </a:xfrm>
        </p:spPr>
        <p:txBody>
          <a:bodyPr>
            <a:noAutofit/>
          </a:bodyPr>
          <a:lstStyle/>
          <a:p>
            <a:pPr marL="0" indent="0">
              <a:buNone/>
            </a:pPr>
            <a:r>
              <a:rPr lang="sv-SE" sz="1800" b="1" dirty="0"/>
              <a:t>Bakgrund</a:t>
            </a:r>
          </a:p>
          <a:p>
            <a:pPr marL="0" indent="0">
              <a:buNone/>
            </a:pPr>
            <a:r>
              <a:rPr lang="sv-SE" sz="1800" dirty="0"/>
              <a:t>Ett beslut om inläggning av central infart ska alltid övervägas noggrant för varje enskild vårdtagare, då användandet av centrala infarter är förenat med risk för komplikationer. Risken kan minskas genom att följa arbetssätt i nationella och lokala riktlinjer. Enheter som lägger in eller handhar centrala infarter ska ha en organisation med goda rutiner för utbildning, inläggning, hantering, dokumentation och uppföljning. </a:t>
            </a:r>
          </a:p>
          <a:p>
            <a:pPr marL="0" indent="0">
              <a:buNone/>
            </a:pPr>
            <a:r>
              <a:rPr lang="sv-SE" sz="1800" dirty="0"/>
              <a:t>God hygien både hos vårdtagare och personal är det viktigaste åtgärden för att förebygga infektion. </a:t>
            </a:r>
          </a:p>
          <a:p>
            <a:pPr marL="0" indent="0">
              <a:buNone/>
            </a:pPr>
            <a:r>
              <a:rPr lang="sv-SE" sz="1800" dirty="0"/>
              <a:t>Antal kateterdygn är den viktigaste riskfaktorn för infektion och därför ska så kort tid som möjligt med centralvenösa infarter eftersträvas.</a:t>
            </a:r>
          </a:p>
        </p:txBody>
      </p:sp>
      <p:sp>
        <p:nvSpPr>
          <p:cNvPr id="5" name="Platshållare för innehåll 4">
            <a:extLst>
              <a:ext uri="{FF2B5EF4-FFF2-40B4-BE49-F238E27FC236}">
                <a16:creationId xmlns:a16="http://schemas.microsoft.com/office/drawing/2014/main" id="{8B043F4F-D382-DDF4-117A-D97A7B00452A}"/>
              </a:ext>
            </a:extLst>
          </p:cNvPr>
          <p:cNvSpPr>
            <a:spLocks noGrp="1"/>
          </p:cNvSpPr>
          <p:nvPr>
            <p:ph sz="quarter" idx="4"/>
          </p:nvPr>
        </p:nvSpPr>
        <p:spPr>
          <a:xfrm>
            <a:off x="6350179" y="1965887"/>
            <a:ext cx="5183188" cy="3069392"/>
          </a:xfrm>
        </p:spPr>
        <p:txBody>
          <a:bodyPr>
            <a:normAutofit/>
          </a:bodyPr>
          <a:lstStyle/>
          <a:p>
            <a:pPr marL="0" indent="0">
              <a:buNone/>
            </a:pPr>
            <a:r>
              <a:rPr lang="sv-SE" sz="1800" b="1" dirty="0"/>
              <a:t>Mål </a:t>
            </a:r>
          </a:p>
          <a:p>
            <a:pPr marL="0" indent="0">
              <a:buNone/>
            </a:pPr>
            <a:r>
              <a:rPr lang="sv-SE" sz="1800" dirty="0"/>
              <a:t>Ett systematiskt förbättringsarbete mot infektioner i centrala infarter ska leda till att: </a:t>
            </a:r>
          </a:p>
          <a:p>
            <a:r>
              <a:rPr lang="sv-SE" sz="1800" dirty="0"/>
              <a:t>Antalet vårdtagare som drabbas av infektioner i centrala infarter minskar genom att effektiva åtgärder mot infektioner i centrala infarter utförs mer.</a:t>
            </a:r>
          </a:p>
        </p:txBody>
      </p:sp>
      <p:pic>
        <p:nvPicPr>
          <p:cNvPr id="4" name="Bildobjekt 3">
            <a:extLst>
              <a:ext uri="{FF2B5EF4-FFF2-40B4-BE49-F238E27FC236}">
                <a16:creationId xmlns:a16="http://schemas.microsoft.com/office/drawing/2014/main" id="{38C3574C-52F8-54F1-B43B-5395369B18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47870" y="375836"/>
            <a:ext cx="1567730" cy="1577590"/>
          </a:xfrm>
          <a:prstGeom prst="rect">
            <a:avLst/>
          </a:prstGeom>
        </p:spPr>
      </p:pic>
    </p:spTree>
    <p:extLst>
      <p:ext uri="{BB962C8B-B14F-4D97-AF65-F5344CB8AC3E}">
        <p14:creationId xmlns:p14="http://schemas.microsoft.com/office/powerpoint/2010/main" val="3311386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4A5AF08A-3A17-0FC3-E44D-8440F3DC76EE}"/>
              </a:ext>
            </a:extLst>
          </p:cNvPr>
          <p:cNvSpPr>
            <a:spLocks noGrp="1"/>
          </p:cNvSpPr>
          <p:nvPr>
            <p:ph type="title"/>
          </p:nvPr>
        </p:nvSpPr>
        <p:spPr>
          <a:xfrm>
            <a:off x="12700" y="-714549"/>
            <a:ext cx="10515600" cy="428800"/>
          </a:xfrm>
        </p:spPr>
        <p:txBody>
          <a:bodyPr>
            <a:normAutofit/>
          </a:bodyPr>
          <a:lstStyle/>
          <a:p>
            <a:r>
              <a:rPr lang="sv-SE" sz="1600" dirty="0" err="1"/>
              <a:t>Rubrika</a:t>
            </a:r>
            <a:endParaRPr lang="sv-SE" sz="1600" dirty="0"/>
          </a:p>
        </p:txBody>
      </p:sp>
      <p:sp>
        <p:nvSpPr>
          <p:cNvPr id="3" name="Platshållare för text 2">
            <a:extLst>
              <a:ext uri="{FF2B5EF4-FFF2-40B4-BE49-F238E27FC236}">
                <a16:creationId xmlns:a16="http://schemas.microsoft.com/office/drawing/2014/main" id="{AF79D0AC-2C07-1D2E-68E4-24ABF4CEE1D6}"/>
              </a:ext>
            </a:extLst>
          </p:cNvPr>
          <p:cNvSpPr>
            <a:spLocks noGrp="1"/>
          </p:cNvSpPr>
          <p:nvPr>
            <p:ph type="body" sz="quarter" idx="10"/>
          </p:nvPr>
        </p:nvSpPr>
        <p:spPr>
          <a:xfrm>
            <a:off x="719706" y="915498"/>
            <a:ext cx="10515600" cy="1035150"/>
          </a:xfrm>
        </p:spPr>
        <p:txBody>
          <a:bodyPr/>
          <a:lstStyle/>
          <a:p>
            <a:r>
              <a:rPr lang="sv-SE" dirty="0"/>
              <a:t>Åtgärder mot infektioner i centrala infarter</a:t>
            </a:r>
          </a:p>
        </p:txBody>
      </p:sp>
      <p:sp>
        <p:nvSpPr>
          <p:cNvPr id="2" name="Platshållare för text 1">
            <a:extLst>
              <a:ext uri="{FF2B5EF4-FFF2-40B4-BE49-F238E27FC236}">
                <a16:creationId xmlns:a16="http://schemas.microsoft.com/office/drawing/2014/main" id="{23DCC441-2E71-E1D5-B50F-F6A41830B67C}"/>
              </a:ext>
            </a:extLst>
          </p:cNvPr>
          <p:cNvSpPr>
            <a:spLocks noGrp="1"/>
          </p:cNvSpPr>
          <p:nvPr>
            <p:ph type="body" idx="1"/>
          </p:nvPr>
        </p:nvSpPr>
        <p:spPr>
          <a:xfrm>
            <a:off x="719706" y="2160557"/>
            <a:ext cx="10515600" cy="3213101"/>
          </a:xfrm>
        </p:spPr>
        <p:txBody>
          <a:bodyPr>
            <a:normAutofit/>
          </a:bodyPr>
          <a:lstStyle/>
          <a:p>
            <a:r>
              <a:rPr lang="sv-SE" sz="1800" dirty="0"/>
              <a:t>VRI-verktyget innehåller fyra effektiva åtgärder mot infektioner i centrala infarter: </a:t>
            </a:r>
          </a:p>
          <a:p>
            <a:pPr marL="342900" indent="-342900">
              <a:buFont typeface="Arial" panose="020B0604020202020204" pitchFamily="34" charset="0"/>
              <a:buChar char="•"/>
            </a:pPr>
            <a:r>
              <a:rPr lang="sv-SE" sz="1800" dirty="0"/>
              <a:t>Korrekt inläggning. </a:t>
            </a:r>
          </a:p>
          <a:p>
            <a:pPr marL="342900" indent="-342900">
              <a:buFont typeface="Arial" panose="020B0604020202020204" pitchFamily="34" charset="0"/>
              <a:buChar char="•"/>
            </a:pPr>
            <a:r>
              <a:rPr lang="sv-SE" sz="1800" dirty="0"/>
              <a:t>Korrekt hantering. </a:t>
            </a:r>
          </a:p>
          <a:p>
            <a:pPr marL="342900" indent="-342900">
              <a:buFont typeface="Arial" panose="020B0604020202020204" pitchFamily="34" charset="0"/>
              <a:buChar char="•"/>
            </a:pPr>
            <a:r>
              <a:rPr lang="sv-SE" sz="1800" dirty="0"/>
              <a:t>Daglig omprövning av indikation och dokumentation. </a:t>
            </a:r>
          </a:p>
          <a:p>
            <a:pPr marL="342900" indent="-342900">
              <a:buFont typeface="Arial" panose="020B0604020202020204" pitchFamily="34" charset="0"/>
              <a:buChar char="•"/>
            </a:pPr>
            <a:r>
              <a:rPr lang="sv-SE" sz="1800" dirty="0"/>
              <a:t>Diagnosticera infektion.</a:t>
            </a:r>
          </a:p>
          <a:p>
            <a:endParaRPr lang="sv-SE" sz="1800" dirty="0"/>
          </a:p>
          <a:p>
            <a:r>
              <a:rPr lang="sv-SE" sz="1800" dirty="0"/>
              <a:t>Vid all vård ska även basala hygienrutiner och klädregler (BHK) tillämpas konsekvent för att undvika att vårdtagare smittas av bakterier som orsakar kärlkateterrelaterad infektion och andra vårdrelaterade infektioner.</a:t>
            </a:r>
          </a:p>
        </p:txBody>
      </p:sp>
      <p:pic>
        <p:nvPicPr>
          <p:cNvPr id="6" name="Bildobjekt 5">
            <a:extLst>
              <a:ext uri="{FF2B5EF4-FFF2-40B4-BE49-F238E27FC236}">
                <a16:creationId xmlns:a16="http://schemas.microsoft.com/office/drawing/2014/main" id="{1D0C8999-05A0-034B-05AC-69F47F7FA1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8638" y="2184746"/>
            <a:ext cx="1584065" cy="1584065"/>
          </a:xfrm>
          <a:prstGeom prst="rect">
            <a:avLst/>
          </a:prstGeom>
        </p:spPr>
      </p:pic>
    </p:spTree>
    <p:extLst>
      <p:ext uri="{BB962C8B-B14F-4D97-AF65-F5344CB8AC3E}">
        <p14:creationId xmlns:p14="http://schemas.microsoft.com/office/powerpoint/2010/main" val="207004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C2FAEDCF-39B8-1739-DBE3-3F5144116695}"/>
              </a:ext>
            </a:extLst>
          </p:cNvPr>
          <p:cNvSpPr>
            <a:spLocks noGrp="1"/>
          </p:cNvSpPr>
          <p:nvPr>
            <p:ph type="title"/>
          </p:nvPr>
        </p:nvSpPr>
        <p:spPr/>
        <p:txBody>
          <a:bodyPr/>
          <a:lstStyle/>
          <a:p>
            <a:r>
              <a:rPr lang="sv-SE" dirty="0"/>
              <a:t>Rubrikändrings</a:t>
            </a:r>
          </a:p>
        </p:txBody>
      </p:sp>
      <p:sp>
        <p:nvSpPr>
          <p:cNvPr id="2" name="Platshållare för text 1">
            <a:extLst>
              <a:ext uri="{FF2B5EF4-FFF2-40B4-BE49-F238E27FC236}">
                <a16:creationId xmlns:a16="http://schemas.microsoft.com/office/drawing/2014/main" id="{F26B7E01-FD75-FAF4-173A-AD8D3139D9B1}"/>
              </a:ext>
            </a:extLst>
          </p:cNvPr>
          <p:cNvSpPr>
            <a:spLocks noGrp="1"/>
          </p:cNvSpPr>
          <p:nvPr>
            <p:ph type="body" sz="quarter" idx="10"/>
          </p:nvPr>
        </p:nvSpPr>
        <p:spPr>
          <a:xfrm>
            <a:off x="660819" y="1104681"/>
            <a:ext cx="11153775" cy="775877"/>
          </a:xfrm>
        </p:spPr>
        <p:txBody>
          <a:bodyPr/>
          <a:lstStyle/>
          <a:p>
            <a:r>
              <a:rPr lang="sv-SE" sz="2400" dirty="0">
                <a:solidFill>
                  <a:schemeClr val="tx1"/>
                </a:solidFill>
              </a:rPr>
              <a:t>Åtgärd 1: Korrekt inläggning, sida 1 av 2</a:t>
            </a:r>
          </a:p>
        </p:txBody>
      </p:sp>
      <p:sp>
        <p:nvSpPr>
          <p:cNvPr id="4" name="textruta 3">
            <a:extLst>
              <a:ext uri="{FF2B5EF4-FFF2-40B4-BE49-F238E27FC236}">
                <a16:creationId xmlns:a16="http://schemas.microsoft.com/office/drawing/2014/main" id="{D5E92F93-B42F-9F56-1F40-8CBB37B32F84}"/>
              </a:ext>
            </a:extLst>
          </p:cNvPr>
          <p:cNvSpPr txBox="1"/>
          <p:nvPr/>
        </p:nvSpPr>
        <p:spPr>
          <a:xfrm>
            <a:off x="660819" y="1782395"/>
            <a:ext cx="11153774" cy="5016758"/>
          </a:xfrm>
          <a:prstGeom prst="rect">
            <a:avLst/>
          </a:prstGeom>
          <a:noFill/>
        </p:spPr>
        <p:txBody>
          <a:bodyPr wrap="square" rtlCol="0">
            <a:spAutoFit/>
          </a:bodyPr>
          <a:lstStyle/>
          <a:p>
            <a:r>
              <a:rPr lang="sv-SE" sz="1600" dirty="0"/>
              <a:t>Strikta och korrekta indikationer ska alltid tillämpas för inläggning av centrala infarter. </a:t>
            </a:r>
          </a:p>
          <a:p>
            <a:r>
              <a:rPr lang="sv-SE" sz="1600" dirty="0"/>
              <a:t>Planerat användningsområde bör styra av val av central venkateter.</a:t>
            </a:r>
          </a:p>
          <a:p>
            <a:endParaRPr lang="sv-SE" sz="1600" dirty="0"/>
          </a:p>
          <a:p>
            <a:r>
              <a:rPr lang="sv-SE" sz="1600" b="1" dirty="0"/>
              <a:t>Exempel på indikationer: </a:t>
            </a:r>
          </a:p>
          <a:p>
            <a:pPr marL="285750" indent="-285750">
              <a:buFont typeface="Arial" panose="020B0604020202020204" pitchFamily="34" charset="0"/>
              <a:buChar char="•"/>
            </a:pPr>
            <a:r>
              <a:rPr lang="sv-SE" sz="1600" dirty="0"/>
              <a:t>Långvarigt behov av venös infart, framförallt hos vårdtagare med otillräckligt med perifera kärl. </a:t>
            </a:r>
          </a:p>
          <a:p>
            <a:pPr marL="285750" indent="-285750">
              <a:buFont typeface="Arial" panose="020B0604020202020204" pitchFamily="34" charset="0"/>
              <a:buChar char="•"/>
            </a:pPr>
            <a:r>
              <a:rPr lang="sv-SE" sz="1600" dirty="0"/>
              <a:t>Infusion av kärlretande läkemedel eller vätskor. </a:t>
            </a:r>
          </a:p>
          <a:p>
            <a:pPr marL="285750" indent="-285750">
              <a:buFont typeface="Arial" panose="020B0604020202020204" pitchFamily="34" charset="0"/>
              <a:buChar char="•"/>
            </a:pPr>
            <a:r>
              <a:rPr lang="sv-SE" sz="1600" dirty="0"/>
              <a:t>Snabba/stora mängder av infusioner/transfusioner. </a:t>
            </a:r>
          </a:p>
          <a:p>
            <a:pPr marL="285750" indent="-285750">
              <a:buFont typeface="Arial" panose="020B0604020202020204" pitchFamily="34" charset="0"/>
              <a:buChar char="•"/>
            </a:pPr>
            <a:r>
              <a:rPr lang="sv-SE" sz="1600" dirty="0"/>
              <a:t>Hemodynamisk monitorering i samband med intensivvård. </a:t>
            </a:r>
          </a:p>
          <a:p>
            <a:pPr marL="285750" indent="-285750">
              <a:buFont typeface="Arial" panose="020B0604020202020204" pitchFamily="34" charset="0"/>
              <a:buChar char="•"/>
            </a:pPr>
            <a:r>
              <a:rPr lang="sv-SE" sz="1600" dirty="0"/>
              <a:t>Annan specifik behandling.</a:t>
            </a:r>
          </a:p>
          <a:p>
            <a:endParaRPr lang="sv-SE" sz="1600" dirty="0"/>
          </a:p>
          <a:p>
            <a:r>
              <a:rPr lang="sv-SE" sz="1600" b="1" dirty="0"/>
              <a:t>Val av kateter vid långtidsbehov </a:t>
            </a:r>
          </a:p>
          <a:p>
            <a:r>
              <a:rPr lang="sv-SE" sz="1600" dirty="0"/>
              <a:t>För att minska risken för infektioner vid långtidsanvändning (mer än 3-4 veckor) bör tunnelerad central venkateter (CVK), subcutan venport (SVP) eller PICC-</a:t>
            </a:r>
            <a:r>
              <a:rPr lang="sv-SE" sz="1600" dirty="0" err="1"/>
              <a:t>line</a:t>
            </a:r>
            <a:r>
              <a:rPr lang="sv-SE" sz="1600" dirty="0"/>
              <a:t> väljas. Vid mycket långa användningstider är SVP att föredra.</a:t>
            </a:r>
          </a:p>
          <a:p>
            <a:endParaRPr lang="sv-SE" sz="1600" dirty="0"/>
          </a:p>
          <a:p>
            <a:r>
              <a:rPr lang="sv-SE" sz="1400" b="1" dirty="0"/>
              <a:t>Mer information</a:t>
            </a:r>
          </a:p>
          <a:p>
            <a:r>
              <a:rPr lang="sv-SE" sz="1400" dirty="0">
                <a:hlinkClick r:id="rId2"/>
              </a:rPr>
              <a:t>Fakta, (vri-smart.se)</a:t>
            </a:r>
            <a:r>
              <a:rPr lang="sv-SE" sz="1400" dirty="0"/>
              <a:t> Klicka på ”Vanliga typer av VRI” och välj ”Kärlkatetrar”.</a:t>
            </a:r>
          </a:p>
          <a:p>
            <a:r>
              <a:rPr lang="sv-SE" sz="1400" dirty="0">
                <a:hlinkClick r:id="rId3"/>
              </a:rPr>
              <a:t>Central venkateter, (vardhandboken.se)</a:t>
            </a:r>
            <a:endParaRPr lang="sv-SE" sz="1400" dirty="0"/>
          </a:p>
          <a:p>
            <a:r>
              <a:rPr lang="sv-SE" sz="1400" dirty="0">
                <a:hlinkClick r:id="rId4"/>
              </a:rPr>
              <a:t>Centrala infarter Region Uppsala (regionuppsala.se) (pdf)</a:t>
            </a:r>
            <a:endParaRPr lang="sv-SE" sz="1400" dirty="0"/>
          </a:p>
          <a:p>
            <a:endParaRPr lang="sv-SE" sz="1600" dirty="0"/>
          </a:p>
          <a:p>
            <a:endParaRPr lang="sv-SE" sz="1600" dirty="0"/>
          </a:p>
        </p:txBody>
      </p:sp>
    </p:spTree>
    <p:extLst>
      <p:ext uri="{BB962C8B-B14F-4D97-AF65-F5344CB8AC3E}">
        <p14:creationId xmlns:p14="http://schemas.microsoft.com/office/powerpoint/2010/main" val="4067293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AE2C86FC-2B24-54E7-428F-BE1037715130}"/>
              </a:ext>
            </a:extLst>
          </p:cNvPr>
          <p:cNvSpPr>
            <a:spLocks noGrp="1"/>
          </p:cNvSpPr>
          <p:nvPr>
            <p:ph type="title"/>
          </p:nvPr>
        </p:nvSpPr>
        <p:spPr/>
        <p:txBody>
          <a:bodyPr/>
          <a:lstStyle/>
          <a:p>
            <a:r>
              <a:rPr lang="sv-SE" dirty="0"/>
              <a:t>Skriv rubriken här</a:t>
            </a:r>
          </a:p>
        </p:txBody>
      </p:sp>
      <p:sp>
        <p:nvSpPr>
          <p:cNvPr id="4" name="Platshållare för text 3">
            <a:extLst>
              <a:ext uri="{FF2B5EF4-FFF2-40B4-BE49-F238E27FC236}">
                <a16:creationId xmlns:a16="http://schemas.microsoft.com/office/drawing/2014/main" id="{BE062B7C-6C00-FDA7-3C84-9E86C65F7193}"/>
              </a:ext>
            </a:extLst>
          </p:cNvPr>
          <p:cNvSpPr>
            <a:spLocks noGrp="1"/>
          </p:cNvSpPr>
          <p:nvPr>
            <p:ph type="body" sz="quarter" idx="10"/>
          </p:nvPr>
        </p:nvSpPr>
        <p:spPr>
          <a:xfrm>
            <a:off x="836612" y="987425"/>
            <a:ext cx="9256294" cy="806869"/>
          </a:xfrm>
        </p:spPr>
        <p:txBody>
          <a:bodyPr>
            <a:normAutofit/>
          </a:bodyPr>
          <a:lstStyle/>
          <a:p>
            <a:r>
              <a:rPr lang="sv-SE" sz="2400" dirty="0"/>
              <a:t>Åtgärd 1: Korrekt inläggning, sida 2 av 2</a:t>
            </a:r>
          </a:p>
        </p:txBody>
      </p:sp>
      <p:sp>
        <p:nvSpPr>
          <p:cNvPr id="3" name="Platshållare för text 2">
            <a:extLst>
              <a:ext uri="{FF2B5EF4-FFF2-40B4-BE49-F238E27FC236}">
                <a16:creationId xmlns:a16="http://schemas.microsoft.com/office/drawing/2014/main" id="{C4BF0804-3637-17EF-11C5-DA84B4B06993}"/>
              </a:ext>
            </a:extLst>
          </p:cNvPr>
          <p:cNvSpPr>
            <a:spLocks noGrp="1"/>
          </p:cNvSpPr>
          <p:nvPr>
            <p:ph type="body" sz="half" idx="2"/>
          </p:nvPr>
        </p:nvSpPr>
        <p:spPr>
          <a:xfrm>
            <a:off x="900173" y="1621766"/>
            <a:ext cx="10305540" cy="4658264"/>
          </a:xfrm>
        </p:spPr>
        <p:txBody>
          <a:bodyPr>
            <a:normAutofit fontScale="62500" lnSpcReduction="20000"/>
          </a:bodyPr>
          <a:lstStyle/>
          <a:p>
            <a:r>
              <a:rPr lang="sv-SE" sz="2600" b="1" dirty="0"/>
              <a:t>Inläggning </a:t>
            </a:r>
          </a:p>
          <a:p>
            <a:r>
              <a:rPr lang="sv-SE" sz="2600" dirty="0"/>
              <a:t>Ska jämställas med ett operativ ingrepp och utföras av sterilklädd personal med steril teknik och om möjligt på operationssal. Steriliteten ska bibehållas under hela ingreppet. </a:t>
            </a:r>
          </a:p>
          <a:p>
            <a:pPr marL="457200" indent="-457200">
              <a:buFont typeface="Arial" panose="020B0604020202020204" pitchFamily="34" charset="0"/>
              <a:buChar char="•"/>
            </a:pPr>
            <a:r>
              <a:rPr lang="sv-SE" sz="2600" dirty="0"/>
              <a:t>Preoperativa hudförberedelser av vårdtagare. </a:t>
            </a:r>
          </a:p>
          <a:p>
            <a:pPr marL="457200" indent="-457200">
              <a:buFont typeface="Arial" panose="020B0604020202020204" pitchFamily="34" charset="0"/>
              <a:buChar char="•"/>
            </a:pPr>
            <a:r>
              <a:rPr lang="sv-SE" sz="2600" dirty="0"/>
              <a:t>Läkaren använder munskydd, hjälm, steril rock och sterila handskar. </a:t>
            </a:r>
          </a:p>
          <a:p>
            <a:pPr marL="457200" indent="-457200">
              <a:buFont typeface="Arial" panose="020B0604020202020204" pitchFamily="34" charset="0"/>
              <a:buChar char="•"/>
            </a:pPr>
            <a:r>
              <a:rPr lang="sv-SE" sz="2600" dirty="0"/>
              <a:t>Assisterande person använder hjälm och munskydd. </a:t>
            </a:r>
          </a:p>
          <a:p>
            <a:pPr marL="457200" indent="-457200">
              <a:buFont typeface="Arial" panose="020B0604020202020204" pitchFamily="34" charset="0"/>
              <a:buChar char="•"/>
            </a:pPr>
            <a:r>
              <a:rPr lang="sv-SE" sz="2600" dirty="0"/>
              <a:t>Preoperativ handtvätt och desinfektion utförs utanför sal enligt rutin. </a:t>
            </a:r>
          </a:p>
          <a:p>
            <a:pPr marL="457200" indent="-457200">
              <a:buFont typeface="Arial" panose="020B0604020202020204" pitchFamily="34" charset="0"/>
              <a:buChar char="•"/>
            </a:pPr>
            <a:r>
              <a:rPr lang="sv-SE" sz="2600" dirty="0"/>
              <a:t>Desinfektion av stort område runt insticksstället. </a:t>
            </a:r>
          </a:p>
          <a:p>
            <a:pPr marL="457200" indent="-457200">
              <a:buFont typeface="Arial" panose="020B0604020202020204" pitchFamily="34" charset="0"/>
              <a:buChar char="•"/>
            </a:pPr>
            <a:r>
              <a:rPr lang="sv-SE" sz="2600" dirty="0"/>
              <a:t>Korrekt drapering av vårdtagare med sterila dukar för att undvika risken att operatör och material kommer åt </a:t>
            </a:r>
            <a:r>
              <a:rPr lang="sv-SE" sz="2600" dirty="0" err="1"/>
              <a:t>osterilt</a:t>
            </a:r>
            <a:r>
              <a:rPr lang="sv-SE" sz="2600" dirty="0"/>
              <a:t> område. </a:t>
            </a:r>
          </a:p>
          <a:p>
            <a:pPr marL="457200" indent="-457200">
              <a:buFont typeface="Arial" panose="020B0604020202020204" pitchFamily="34" charset="0"/>
              <a:buChar char="•"/>
            </a:pPr>
            <a:r>
              <a:rPr lang="sv-SE" sz="2600" dirty="0"/>
              <a:t>Efter inläggning ska central venkateter tydligt märkas med datum för omläggning. </a:t>
            </a:r>
          </a:p>
          <a:p>
            <a:endParaRPr lang="sv-SE" b="1" dirty="0"/>
          </a:p>
          <a:p>
            <a:r>
              <a:rPr lang="sv-SE" sz="1900" b="1" dirty="0"/>
              <a:t>Mer information </a:t>
            </a:r>
          </a:p>
          <a:p>
            <a:r>
              <a:rPr lang="sv-SE" sz="1900" dirty="0">
                <a:hlinkClick r:id="rId2"/>
              </a:rPr>
              <a:t>Fakta, (vri-smart.se)</a:t>
            </a:r>
            <a:r>
              <a:rPr lang="sv-SE" sz="1900" dirty="0"/>
              <a:t> Klicka på ”Vanliga typer av VRI” och välj ”Kärlkatetrar”.</a:t>
            </a:r>
          </a:p>
          <a:p>
            <a:r>
              <a:rPr lang="sv-SE" sz="1900" dirty="0">
                <a:hlinkClick r:id="rId3"/>
              </a:rPr>
              <a:t>Central venkateter, (vardhandboken.se)</a:t>
            </a:r>
            <a:endParaRPr lang="sv-SE" sz="1900" dirty="0"/>
          </a:p>
          <a:p>
            <a:r>
              <a:rPr lang="sv-SE" sz="1900" dirty="0">
                <a:hlinkClick r:id="rId4"/>
              </a:rPr>
              <a:t>Centrala infarter Region Uppsala (regionuppsala.se) (pdf)</a:t>
            </a:r>
            <a:endParaRPr lang="sv-SE" sz="1900" dirty="0"/>
          </a:p>
          <a:p>
            <a:r>
              <a:rPr lang="sv-SE" sz="1900" dirty="0">
                <a:hlinkClick r:id="rId5"/>
              </a:rPr>
              <a:t>Central venkateter, CVK - Inläggning (regionuppsala.se) (pdf)</a:t>
            </a:r>
            <a:endParaRPr lang="sv-SE" sz="1900" dirty="0"/>
          </a:p>
          <a:p>
            <a:endParaRPr lang="sv-SE" sz="1600" dirty="0"/>
          </a:p>
        </p:txBody>
      </p:sp>
    </p:spTree>
    <p:extLst>
      <p:ext uri="{BB962C8B-B14F-4D97-AF65-F5344CB8AC3E}">
        <p14:creationId xmlns:p14="http://schemas.microsoft.com/office/powerpoint/2010/main" val="1152172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BE062B7C-6C00-FDA7-3C84-9E86C65F7193}"/>
              </a:ext>
            </a:extLst>
          </p:cNvPr>
          <p:cNvSpPr>
            <a:spLocks noGrp="1"/>
          </p:cNvSpPr>
          <p:nvPr>
            <p:ph type="title" idx="4294967295"/>
          </p:nvPr>
        </p:nvSpPr>
        <p:spPr>
          <a:xfrm>
            <a:off x="836613" y="987425"/>
            <a:ext cx="9256712" cy="8064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2400" b="0" i="0" u="none" strike="noStrike" kern="1200" cap="none" spc="0" normalizeH="0" baseline="0" noProof="0" dirty="0">
                <a:ln>
                  <a:noFill/>
                </a:ln>
                <a:solidFill>
                  <a:schemeClr val="tx1"/>
                </a:solidFill>
                <a:effectLst/>
                <a:uLnTx/>
                <a:uFillTx/>
                <a:latin typeface="+mj-lt"/>
                <a:ea typeface="+mn-ea"/>
                <a:cs typeface="+mn-cs"/>
              </a:rPr>
              <a:t>Åtgärd 2: Korrekt hantering</a:t>
            </a:r>
          </a:p>
        </p:txBody>
      </p:sp>
      <p:sp>
        <p:nvSpPr>
          <p:cNvPr id="3" name="Platshållare för text 2">
            <a:extLst>
              <a:ext uri="{FF2B5EF4-FFF2-40B4-BE49-F238E27FC236}">
                <a16:creationId xmlns:a16="http://schemas.microsoft.com/office/drawing/2014/main" id="{C4BF0804-3637-17EF-11C5-DA84B4B06993}"/>
              </a:ext>
            </a:extLst>
          </p:cNvPr>
          <p:cNvSpPr>
            <a:spLocks noGrp="1"/>
          </p:cNvSpPr>
          <p:nvPr>
            <p:ph type="body" sz="half" idx="2"/>
          </p:nvPr>
        </p:nvSpPr>
        <p:spPr>
          <a:xfrm>
            <a:off x="900171" y="1621766"/>
            <a:ext cx="10702357" cy="4848045"/>
          </a:xfrm>
        </p:spPr>
        <p:txBody>
          <a:bodyPr>
            <a:normAutofit fontScale="55000" lnSpcReduction="20000"/>
          </a:bodyPr>
          <a:lstStyle/>
          <a:p>
            <a:r>
              <a:rPr lang="sv-SE" sz="2300" b="1" dirty="0"/>
              <a:t>Inspektion av insticksställe </a:t>
            </a:r>
          </a:p>
          <a:p>
            <a:pPr marL="342900" indent="-342900">
              <a:buFont typeface="Arial" panose="020B0604020202020204" pitchFamily="34" charset="0"/>
              <a:buChar char="•"/>
            </a:pPr>
            <a:r>
              <a:rPr lang="sv-SE" sz="2300" dirty="0"/>
              <a:t>Daglig inspektion och dokumentation av status vid insticksstället. Förändringar eller tecken på komplikation rapporteras till ansvarig läkare. </a:t>
            </a:r>
          </a:p>
          <a:p>
            <a:pPr marL="342900" indent="-342900">
              <a:buFont typeface="Arial" panose="020B0604020202020204" pitchFamily="34" charset="0"/>
              <a:buChar char="•"/>
            </a:pPr>
            <a:r>
              <a:rPr lang="sv-SE" sz="2300" dirty="0"/>
              <a:t>Vid manipulation av injektionsmembran. </a:t>
            </a:r>
          </a:p>
          <a:p>
            <a:pPr marL="342900" indent="-342900">
              <a:buFont typeface="Arial" panose="020B0604020202020204" pitchFamily="34" charset="0"/>
              <a:buChar char="•"/>
            </a:pPr>
            <a:r>
              <a:rPr lang="sv-SE" sz="2300" dirty="0"/>
              <a:t>Ha ett genomtänkt arbetssätt så att manipulationerna blir så få som möjligt. </a:t>
            </a:r>
          </a:p>
          <a:p>
            <a:pPr marL="342900" indent="-342900">
              <a:buFont typeface="Arial" panose="020B0604020202020204" pitchFamily="34" charset="0"/>
              <a:buChar char="•"/>
            </a:pPr>
            <a:r>
              <a:rPr lang="sv-SE" sz="2300" dirty="0"/>
              <a:t>Desinfektera membranet i minst 5 sekunder och låt därefter lufttorka. </a:t>
            </a:r>
          </a:p>
          <a:p>
            <a:pPr marL="342900" indent="-342900">
              <a:buFont typeface="Arial" panose="020B0604020202020204" pitchFamily="34" charset="0"/>
              <a:buChar char="•"/>
            </a:pPr>
            <a:r>
              <a:rPr lang="sv-SE" sz="2300" dirty="0"/>
              <a:t>Bedöm behovet av antal kopplingar och kranar. Ett större antal kopplingar och kranar ökar risken för infektion, varför antalet bör minimeras. </a:t>
            </a:r>
          </a:p>
          <a:p>
            <a:r>
              <a:rPr lang="sv-SE" sz="2300" b="1" dirty="0"/>
              <a:t>Regelbunden omläggning </a:t>
            </a:r>
          </a:p>
          <a:p>
            <a:pPr marL="342900" indent="-342900">
              <a:buFont typeface="Arial" panose="020B0604020202020204" pitchFamily="34" charset="0"/>
              <a:buChar char="•"/>
            </a:pPr>
            <a:r>
              <a:rPr lang="sv-SE" sz="2300" dirty="0"/>
              <a:t>Var tredje till var femte dag. </a:t>
            </a:r>
          </a:p>
          <a:p>
            <a:pPr marL="342900" indent="-342900">
              <a:buFont typeface="Arial" panose="020B0604020202020204" pitchFamily="34" charset="0"/>
              <a:buChar char="•"/>
            </a:pPr>
            <a:r>
              <a:rPr lang="sv-SE" sz="2300" dirty="0"/>
              <a:t>Utförs med aseptisk metod med sterilt material, skyddshandskar eller sterila handskar. </a:t>
            </a:r>
          </a:p>
          <a:p>
            <a:pPr marL="342900" indent="-342900">
              <a:buFont typeface="Arial" panose="020B0604020202020204" pitchFamily="34" charset="0"/>
              <a:buChar char="•"/>
            </a:pPr>
            <a:r>
              <a:rPr lang="sv-SE" sz="2300" dirty="0"/>
              <a:t>Om förband har lossnat, är fuktigt eller förorenat bör omläggning ske omedelbart. </a:t>
            </a:r>
          </a:p>
          <a:p>
            <a:pPr marL="342900" indent="-342900">
              <a:buFont typeface="Arial" panose="020B0604020202020204" pitchFamily="34" charset="0"/>
              <a:buChar char="•"/>
            </a:pPr>
            <a:r>
              <a:rPr lang="sv-SE" sz="2300" dirty="0"/>
              <a:t>Rekommenderad bytesfrekvens för trevägskranar var tredje till sjunde dygn.</a:t>
            </a:r>
          </a:p>
          <a:p>
            <a:pPr marL="342900" indent="-342900">
              <a:buFont typeface="Arial" panose="020B0604020202020204" pitchFamily="34" charset="0"/>
              <a:buChar char="•"/>
            </a:pPr>
            <a:endParaRPr lang="sv-SE" sz="2300" b="1" dirty="0"/>
          </a:p>
          <a:p>
            <a:r>
              <a:rPr lang="sv-SE" sz="2200" b="1" dirty="0"/>
              <a:t>Mer information </a:t>
            </a:r>
          </a:p>
          <a:p>
            <a:r>
              <a:rPr lang="sv-SE" sz="2200" dirty="0">
                <a:hlinkClick r:id="rId2"/>
              </a:rPr>
              <a:t>Fakta, (vri-smart.se)</a:t>
            </a:r>
            <a:r>
              <a:rPr lang="sv-SE" sz="2200" dirty="0"/>
              <a:t> Klicka på ”Vanliga typer av VRI” och välj ”Kärlkatetrar”.</a:t>
            </a:r>
          </a:p>
          <a:p>
            <a:r>
              <a:rPr lang="sv-SE" sz="2200" dirty="0">
                <a:hlinkClick r:id="rId3"/>
              </a:rPr>
              <a:t>Central venkateter, (vardhandboken.se)</a:t>
            </a:r>
            <a:endParaRPr lang="sv-SE" sz="2200" dirty="0"/>
          </a:p>
          <a:p>
            <a:r>
              <a:rPr lang="sv-SE" sz="2200" dirty="0">
                <a:hlinkClick r:id="rId4"/>
              </a:rPr>
              <a:t>Centrala infarter Region Uppsala (regionuppsala.se) (pdf)</a:t>
            </a:r>
            <a:endParaRPr lang="sv-SE" sz="2200" dirty="0"/>
          </a:p>
          <a:p>
            <a:r>
              <a:rPr lang="sv-SE" sz="2200" dirty="0">
                <a:hlinkClick r:id="rId5"/>
              </a:rPr>
              <a:t>Central venkateter, CVK - Omläggning, byte av tillbehör - vuxna, regionalt tillägg (regionuppsala.se) (pdf)</a:t>
            </a:r>
            <a:endParaRPr lang="sv-SE" sz="2200" dirty="0"/>
          </a:p>
          <a:p>
            <a:endParaRPr lang="sv-SE" sz="1600" dirty="0"/>
          </a:p>
        </p:txBody>
      </p:sp>
    </p:spTree>
    <p:extLst>
      <p:ext uri="{BB962C8B-B14F-4D97-AF65-F5344CB8AC3E}">
        <p14:creationId xmlns:p14="http://schemas.microsoft.com/office/powerpoint/2010/main" val="3541688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BE062B7C-6C00-FDA7-3C84-9E86C65F7193}"/>
              </a:ext>
            </a:extLst>
          </p:cNvPr>
          <p:cNvSpPr>
            <a:spLocks noGrp="1"/>
          </p:cNvSpPr>
          <p:nvPr>
            <p:ph type="title" idx="4294967295"/>
          </p:nvPr>
        </p:nvSpPr>
        <p:spPr>
          <a:xfrm>
            <a:off x="836613" y="987425"/>
            <a:ext cx="9256712" cy="8064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2400" b="0" i="0" u="none" strike="noStrike" kern="1200" cap="none" spc="0" normalizeH="0" baseline="0" noProof="0" dirty="0">
                <a:ln>
                  <a:noFill/>
                </a:ln>
                <a:solidFill>
                  <a:schemeClr val="tx1"/>
                </a:solidFill>
                <a:effectLst/>
                <a:uLnTx/>
                <a:uFillTx/>
                <a:latin typeface="+mj-lt"/>
                <a:ea typeface="+mn-ea"/>
                <a:cs typeface="+mn-cs"/>
              </a:rPr>
              <a:t>Åtgärd 2: Daglig omprövning och dokumentation</a:t>
            </a:r>
          </a:p>
        </p:txBody>
      </p:sp>
      <p:sp>
        <p:nvSpPr>
          <p:cNvPr id="3" name="Platshållare för text 2">
            <a:extLst>
              <a:ext uri="{FF2B5EF4-FFF2-40B4-BE49-F238E27FC236}">
                <a16:creationId xmlns:a16="http://schemas.microsoft.com/office/drawing/2014/main" id="{C4BF0804-3637-17EF-11C5-DA84B4B06993}"/>
              </a:ext>
            </a:extLst>
          </p:cNvPr>
          <p:cNvSpPr>
            <a:spLocks noGrp="1"/>
          </p:cNvSpPr>
          <p:nvPr>
            <p:ph type="body" sz="half" idx="2"/>
          </p:nvPr>
        </p:nvSpPr>
        <p:spPr>
          <a:xfrm>
            <a:off x="931652" y="1621767"/>
            <a:ext cx="10423735" cy="4615132"/>
          </a:xfrm>
        </p:spPr>
        <p:txBody>
          <a:bodyPr>
            <a:normAutofit fontScale="92500" lnSpcReduction="10000"/>
          </a:bodyPr>
          <a:lstStyle/>
          <a:p>
            <a:pPr marL="342900" indent="-342900">
              <a:buFont typeface="Arial" panose="020B0604020202020204" pitchFamily="34" charset="0"/>
              <a:buChar char="•"/>
            </a:pPr>
            <a:r>
              <a:rPr lang="sv-SE" sz="1900" dirty="0"/>
              <a:t>Dagligt ställningstagande med omprövning av behovet av central infart för att hålla </a:t>
            </a:r>
            <a:r>
              <a:rPr lang="sv-SE" sz="1900" dirty="0" err="1"/>
              <a:t>behandlingstidenså</a:t>
            </a:r>
            <a:r>
              <a:rPr lang="sv-SE" sz="1900" dirty="0"/>
              <a:t> kort som möjligt. </a:t>
            </a:r>
          </a:p>
          <a:p>
            <a:pPr marL="342900" indent="-342900">
              <a:buFont typeface="Arial" panose="020B0604020202020204" pitchFamily="34" charset="0"/>
              <a:buChar char="•"/>
            </a:pPr>
            <a:r>
              <a:rPr lang="sv-SE" sz="1900" dirty="0"/>
              <a:t>Uppgifter om utförda åtgärder dokumenteras och signeras av läkare eller sjuksköterska. Dokumentation ska bestå av: </a:t>
            </a:r>
          </a:p>
          <a:p>
            <a:pPr marL="800100" lvl="1" indent="-342900">
              <a:buFont typeface="Courier New" panose="02070309020205020404" pitchFamily="49" charset="0"/>
              <a:buChar char="o"/>
            </a:pPr>
            <a:r>
              <a:rPr lang="sv-SE" sz="1700" dirty="0"/>
              <a:t>Tidpunkt, lokalisation och inläggningsteknik. </a:t>
            </a:r>
          </a:p>
          <a:p>
            <a:pPr marL="800100" lvl="1" indent="-342900">
              <a:buFont typeface="Courier New" panose="02070309020205020404" pitchFamily="49" charset="0"/>
              <a:buChar char="o"/>
            </a:pPr>
            <a:r>
              <a:rPr lang="sv-SE" sz="1700" dirty="0"/>
              <a:t>Storlek och kateterval. </a:t>
            </a:r>
          </a:p>
          <a:p>
            <a:pPr marL="800100" lvl="1" indent="-342900">
              <a:buFont typeface="Courier New" panose="02070309020205020404" pitchFamily="49" charset="0"/>
              <a:buChar char="o"/>
            </a:pPr>
            <a:r>
              <a:rPr lang="sv-SE" sz="1700" dirty="0"/>
              <a:t>Dagligt ställningstagande till fortsatt behov av central venös infart. </a:t>
            </a:r>
          </a:p>
          <a:p>
            <a:pPr marL="800100" lvl="1" indent="-342900">
              <a:buFont typeface="Courier New" panose="02070309020205020404" pitchFamily="49" charset="0"/>
              <a:buChar char="o"/>
            </a:pPr>
            <a:r>
              <a:rPr lang="sv-SE" sz="1700" dirty="0"/>
              <a:t>Omläggning och utseende på insticksställe. </a:t>
            </a:r>
          </a:p>
          <a:p>
            <a:pPr marL="800100" lvl="1" indent="-342900">
              <a:buFont typeface="Courier New" panose="02070309020205020404" pitchFamily="49" charset="0"/>
              <a:buChar char="o"/>
            </a:pPr>
            <a:r>
              <a:rPr lang="sv-SE" sz="1700" dirty="0"/>
              <a:t>Given patientinformation. </a:t>
            </a:r>
          </a:p>
          <a:p>
            <a:pPr marL="800100" lvl="1" indent="-342900">
              <a:buFont typeface="Courier New" panose="02070309020205020404" pitchFamily="49" charset="0"/>
              <a:buChar char="o"/>
            </a:pPr>
            <a:r>
              <a:rPr lang="sv-SE" sz="1700" dirty="0"/>
              <a:t>Eventuella komplikationer inklusive åtgärder och resultat av inläggning, hantering och borttagning. </a:t>
            </a:r>
          </a:p>
          <a:p>
            <a:pPr marL="800100" lvl="1" indent="-342900">
              <a:buFont typeface="Courier New" panose="02070309020205020404" pitchFamily="49" charset="0"/>
              <a:buChar char="o"/>
            </a:pPr>
            <a:r>
              <a:rPr lang="sv-SE" sz="1700" dirty="0"/>
              <a:t>Tidpunkt och orsak till borttagande.</a:t>
            </a:r>
            <a:endParaRPr lang="sv-SE" sz="1700" b="1" dirty="0"/>
          </a:p>
          <a:p>
            <a:endParaRPr lang="sv-SE" sz="1500" b="1" dirty="0"/>
          </a:p>
          <a:p>
            <a:r>
              <a:rPr lang="sv-SE" sz="1500" b="1" dirty="0"/>
              <a:t>Mer information </a:t>
            </a:r>
          </a:p>
          <a:p>
            <a:r>
              <a:rPr lang="sv-SE" sz="1500" dirty="0">
                <a:hlinkClick r:id="rId2"/>
              </a:rPr>
              <a:t>Fakta, (vri-smart.se)</a:t>
            </a:r>
            <a:r>
              <a:rPr lang="sv-SE" sz="1500" dirty="0"/>
              <a:t> Klicka på ”Vanliga typer av VRI” och välj ”Kärlkatetrar”.</a:t>
            </a:r>
          </a:p>
          <a:p>
            <a:r>
              <a:rPr lang="sv-SE" sz="1500" dirty="0">
                <a:hlinkClick r:id="rId3"/>
              </a:rPr>
              <a:t>Central venkateter, (vardhandboken.se)</a:t>
            </a:r>
            <a:endParaRPr lang="sv-SE" sz="1500" dirty="0"/>
          </a:p>
          <a:p>
            <a:r>
              <a:rPr lang="sv-SE" sz="1500" dirty="0">
                <a:hlinkClick r:id="rId4"/>
              </a:rPr>
              <a:t>Centrala infarter Region Uppsala (regionuppsala.se) (pdf)</a:t>
            </a:r>
            <a:endParaRPr lang="sv-SE" sz="1500" dirty="0"/>
          </a:p>
          <a:p>
            <a:endParaRPr lang="sv-SE" sz="1600" dirty="0"/>
          </a:p>
        </p:txBody>
      </p:sp>
    </p:spTree>
    <p:extLst>
      <p:ext uri="{BB962C8B-B14F-4D97-AF65-F5344CB8AC3E}">
        <p14:creationId xmlns:p14="http://schemas.microsoft.com/office/powerpoint/2010/main" val="3966630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BE062B7C-6C00-FDA7-3C84-9E86C65F7193}"/>
              </a:ext>
            </a:extLst>
          </p:cNvPr>
          <p:cNvSpPr>
            <a:spLocks noGrp="1"/>
          </p:cNvSpPr>
          <p:nvPr>
            <p:ph type="title" idx="4294967295"/>
          </p:nvPr>
        </p:nvSpPr>
        <p:spPr>
          <a:xfrm>
            <a:off x="836613" y="987425"/>
            <a:ext cx="9256712" cy="8064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2400" b="0" i="0" u="none" strike="noStrike" kern="1200" cap="none" spc="0" normalizeH="0" baseline="0" noProof="0" dirty="0">
                <a:ln>
                  <a:noFill/>
                </a:ln>
                <a:solidFill>
                  <a:schemeClr val="tx1"/>
                </a:solidFill>
                <a:effectLst/>
                <a:uLnTx/>
                <a:uFillTx/>
                <a:latin typeface="+mj-lt"/>
                <a:ea typeface="+mn-ea"/>
                <a:cs typeface="+mn-cs"/>
              </a:rPr>
              <a:t>Åtgärd 4: Diagnosticera infektion</a:t>
            </a:r>
          </a:p>
        </p:txBody>
      </p:sp>
      <p:sp>
        <p:nvSpPr>
          <p:cNvPr id="3" name="Platshållare för text 2">
            <a:extLst>
              <a:ext uri="{FF2B5EF4-FFF2-40B4-BE49-F238E27FC236}">
                <a16:creationId xmlns:a16="http://schemas.microsoft.com/office/drawing/2014/main" id="{C4BF0804-3637-17EF-11C5-DA84B4B06993}"/>
              </a:ext>
            </a:extLst>
          </p:cNvPr>
          <p:cNvSpPr>
            <a:spLocks noGrp="1"/>
          </p:cNvSpPr>
          <p:nvPr>
            <p:ph type="body" sz="half" idx="2"/>
          </p:nvPr>
        </p:nvSpPr>
        <p:spPr>
          <a:xfrm>
            <a:off x="931652" y="1621767"/>
            <a:ext cx="10423735" cy="4615132"/>
          </a:xfrm>
        </p:spPr>
        <p:txBody>
          <a:bodyPr>
            <a:normAutofit fontScale="92500" lnSpcReduction="10000"/>
          </a:bodyPr>
          <a:lstStyle/>
          <a:p>
            <a:r>
              <a:rPr lang="sv-SE" sz="1600" dirty="0"/>
              <a:t>Infektionsdiagnos baseras på en sammanvägning av symtom, kliniska fynd och laboratoriedata. Korrekt diagnostik av infektion är avgörande för rätt handläggning. </a:t>
            </a:r>
            <a:endParaRPr lang="sv-SE" dirty="0"/>
          </a:p>
          <a:p>
            <a:r>
              <a:rPr lang="sv-SE" sz="1600" dirty="0"/>
              <a:t>Var observant på infektionssymtom. Alla tecken på irritation eller infektion runt central venkateter samt oförklarlig feber ska omedelbart rapporteras till ansvarig läkare. </a:t>
            </a:r>
          </a:p>
          <a:p>
            <a:r>
              <a:rPr lang="sv-SE" sz="1600" b="1" dirty="0"/>
              <a:t>Lokal infektion: </a:t>
            </a:r>
          </a:p>
          <a:p>
            <a:r>
              <a:rPr lang="sv-SE" sz="1600" dirty="0"/>
              <a:t>Rodnad, svullen och eller öm hud vid insticket eller eventuell tunneleringskanal. </a:t>
            </a:r>
            <a:endParaRPr lang="sv-SE" dirty="0"/>
          </a:p>
          <a:p>
            <a:r>
              <a:rPr lang="sv-SE" sz="1600" dirty="0"/>
              <a:t>Var- eller vätskebildning från instickskanalen. </a:t>
            </a:r>
          </a:p>
          <a:p>
            <a:r>
              <a:rPr lang="sv-SE" sz="1600" b="1" dirty="0"/>
              <a:t>Systemisk infektion: </a:t>
            </a:r>
          </a:p>
          <a:p>
            <a:r>
              <a:rPr lang="sv-SE" sz="1600" dirty="0"/>
              <a:t>Feber och eller frossa. </a:t>
            </a:r>
            <a:endParaRPr lang="sv-SE" dirty="0"/>
          </a:p>
          <a:p>
            <a:r>
              <a:rPr lang="sv-SE" sz="1600" dirty="0"/>
              <a:t>Observera att de flesta </a:t>
            </a:r>
            <a:r>
              <a:rPr lang="sv-SE" dirty="0"/>
              <a:t>vårdtagare</a:t>
            </a:r>
            <a:r>
              <a:rPr lang="sv-SE" sz="1600" dirty="0"/>
              <a:t> med systematisk infektion saknar tecken till lokal infektion vid instickstället. Vid oklar feber ska central venkateter misstänkas som orsak. </a:t>
            </a:r>
            <a:endParaRPr lang="sv-SE" sz="1500" b="1" dirty="0"/>
          </a:p>
          <a:p>
            <a:endParaRPr lang="sv-SE" sz="1500" b="1" dirty="0"/>
          </a:p>
          <a:p>
            <a:r>
              <a:rPr lang="sv-SE" sz="1500" b="1" dirty="0"/>
              <a:t>Mer information </a:t>
            </a:r>
          </a:p>
          <a:p>
            <a:r>
              <a:rPr lang="sv-SE" sz="1500" dirty="0">
                <a:hlinkClick r:id="rId2"/>
              </a:rPr>
              <a:t>Fakta, (vri-smart.se)</a:t>
            </a:r>
            <a:r>
              <a:rPr lang="sv-SE" sz="1500" dirty="0"/>
              <a:t> Klicka på ”Vanliga typer av VRI” och välj ”Kärlkatetrar”.</a:t>
            </a:r>
          </a:p>
          <a:p>
            <a:r>
              <a:rPr lang="sv-SE" sz="1500" dirty="0">
                <a:hlinkClick r:id="rId3"/>
              </a:rPr>
              <a:t>Central venkateter, (vardhandboken.se)</a:t>
            </a:r>
            <a:endParaRPr lang="sv-SE" sz="1500" dirty="0"/>
          </a:p>
          <a:p>
            <a:r>
              <a:rPr lang="sv-SE" sz="1500" dirty="0">
                <a:hlinkClick r:id="rId4"/>
              </a:rPr>
              <a:t>Kärlkateterassocierade infektioner (regionuppsala.se) (pdf)</a:t>
            </a:r>
            <a:endParaRPr lang="sv-SE" sz="1500" dirty="0"/>
          </a:p>
          <a:p>
            <a:endParaRPr lang="sv-SE" sz="1600" dirty="0"/>
          </a:p>
        </p:txBody>
      </p:sp>
    </p:spTree>
    <p:extLst>
      <p:ext uri="{BB962C8B-B14F-4D97-AF65-F5344CB8AC3E}">
        <p14:creationId xmlns:p14="http://schemas.microsoft.com/office/powerpoint/2010/main" val="3635780437"/>
      </p:ext>
    </p:extLst>
  </p:cSld>
  <p:clrMapOvr>
    <a:masterClrMapping/>
  </p:clrMapOvr>
</p:sld>
</file>

<file path=ppt/theme/theme1.xml><?xml version="1.0" encoding="utf-8"?>
<a:theme xmlns:a="http://schemas.openxmlformats.org/drawingml/2006/main" name="RU-tema">
  <a:themeElements>
    <a:clrScheme name="Region Uppsala">
      <a:dk1>
        <a:srgbClr val="000000"/>
      </a:dk1>
      <a:lt1>
        <a:sysClr val="window" lastClr="FFFFFF"/>
      </a:lt1>
      <a:dk2>
        <a:srgbClr val="9E1863"/>
      </a:dk2>
      <a:lt2>
        <a:srgbClr val="FFFFFF"/>
      </a:lt2>
      <a:accent1>
        <a:srgbClr val="9E1863"/>
      </a:accent1>
      <a:accent2>
        <a:srgbClr val="D57667"/>
      </a:accent2>
      <a:accent3>
        <a:srgbClr val="E6AD00"/>
      </a:accent3>
      <a:accent4>
        <a:srgbClr val="3599D5"/>
      </a:accent4>
      <a:accent5>
        <a:srgbClr val="53A17F"/>
      </a:accent5>
      <a:accent6>
        <a:srgbClr val="9E1863"/>
      </a:accent6>
      <a:hlink>
        <a:srgbClr val="0070C0"/>
      </a:hlink>
      <a:folHlink>
        <a:srgbClr val="9E1863"/>
      </a:folHlink>
    </a:clrScheme>
    <a:fontScheme name="RU">
      <a:majorFont>
        <a:latin typeface="Source Sans Pro Black"/>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U-Vit-PowerPoint-tga.potx" id="{3C11743D-CEC5-4CC5-9322-0DB751B4DCBF}" vid="{A036DA36-F39A-4442-8C0A-A44E9ADCC2C3}"/>
    </a:ext>
  </a:extLst>
</a:theme>
</file>

<file path=docProps/app.xml><?xml version="1.0" encoding="utf-8"?>
<Properties xmlns="http://schemas.openxmlformats.org/officeDocument/2006/extended-properties" xmlns:vt="http://schemas.openxmlformats.org/officeDocument/2006/docPropsVTypes">
  <Template>RU-Vit-PowerPoint-tga</Template>
  <TotalTime>4444</TotalTime>
  <Words>2106</Words>
  <Application>Microsoft Office PowerPoint</Application>
  <PresentationFormat>Bredbild</PresentationFormat>
  <Paragraphs>220</Paragraphs>
  <Slides>20</Slides>
  <Notes>0</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20</vt:i4>
      </vt:variant>
    </vt:vector>
  </HeadingPairs>
  <TitlesOfParts>
    <vt:vector size="25" baseType="lpstr">
      <vt:lpstr>Arial</vt:lpstr>
      <vt:lpstr>Courier New</vt:lpstr>
      <vt:lpstr>Source Sans Pro</vt:lpstr>
      <vt:lpstr>Source Sans Pro Black</vt:lpstr>
      <vt:lpstr>RU-tema</vt:lpstr>
      <vt:lpstr>Rubrikändringsformat</vt:lpstr>
      <vt:lpstr>Rubrikas</vt:lpstr>
      <vt:lpstr>Ändringsrubrik</vt:lpstr>
      <vt:lpstr>Rubrika</vt:lpstr>
      <vt:lpstr>Rubrikändrings</vt:lpstr>
      <vt:lpstr>Skriv rubriken här</vt:lpstr>
      <vt:lpstr>Åtgärd 2: Korrekt hantering</vt:lpstr>
      <vt:lpstr>Åtgärd 2: Daglig omprövning och dokumentation</vt:lpstr>
      <vt:lpstr>Åtgärd 4: Diagnosticera infektion</vt:lpstr>
      <vt:lpstr>Systematisk förbättringsarbete  mot infektioner i centrala infarter</vt:lpstr>
      <vt:lpstr>Steg 1: Skapa förutsättningar</vt:lpstr>
      <vt:lpstr>Steg 2: Träning och utbildning</vt:lpstr>
      <vt:lpstr>Steg 3: Mätning och återkoppling, sida 1 av 2</vt:lpstr>
      <vt:lpstr>Steg 3: Mätning och återkoppling, sida 2 av 2</vt:lpstr>
      <vt:lpstr>Steg 4: Sprid budskapet</vt:lpstr>
      <vt:lpstr>Steg 5: Patientsäkerhetskultur</vt:lpstr>
      <vt:lpstr>Stödmaterial</vt:lpstr>
      <vt:lpstr>Faktaruta om definition av infektion relaterad till central venkateter vid mätning av förekomst </vt:lpstr>
      <vt:lpstr>Tillsätt resurser och utse vilka som ansvarar för:  Korrekt inläggning och hantering.  Daglig omprövning av behovet av central infart och dokumentation.  Att diagnosticera infektion.  Säkerställ att rätt hjälpmedel finns på enheten för att underlätta inläggning och hantering.  Säkerställ att dokumenterade rutiner finns för arbetet som ska göras, att dessa är kända och används.</vt:lpstr>
      <vt:lpstr>Stoppa infektioner i centrala infarter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Mall</dc:subject>
  <dc:creator>Anna k Waxin</dc:creator>
  <cp:keywords>PPT mall</cp:keywords>
  <dc:description>Tillgänglighetsanpassad</dc:description>
  <cp:lastModifiedBy>Filippa Karlsson</cp:lastModifiedBy>
  <cp:revision>2</cp:revision>
  <dcterms:created xsi:type="dcterms:W3CDTF">2025-03-07T08:41:35Z</dcterms:created>
  <dcterms:modified xsi:type="dcterms:W3CDTF">2025-04-01T05:43:29Z</dcterms:modified>
  <cp:category>Mall för PowerPoint</cp:category>
  <cp:contentStatus>2023-05-23</cp:contentStatus>
</cp:coreProperties>
</file>