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sldIdLst>
    <p:sldId id="324" r:id="rId5"/>
    <p:sldId id="326" r:id="rId6"/>
    <p:sldId id="361" r:id="rId7"/>
    <p:sldId id="355" r:id="rId8"/>
    <p:sldId id="337" r:id="rId9"/>
    <p:sldId id="339" r:id="rId10"/>
    <p:sldId id="356" r:id="rId11"/>
    <p:sldId id="340" r:id="rId12"/>
    <p:sldId id="341" r:id="rId13"/>
    <p:sldId id="342" r:id="rId14"/>
    <p:sldId id="357" r:id="rId15"/>
    <p:sldId id="358" r:id="rId16"/>
    <p:sldId id="343" r:id="rId17"/>
    <p:sldId id="344" r:id="rId18"/>
    <p:sldId id="345" r:id="rId19"/>
    <p:sldId id="346" r:id="rId20"/>
    <p:sldId id="347" r:id="rId21"/>
    <p:sldId id="354" r:id="rId22"/>
    <p:sldId id="348" r:id="rId23"/>
    <p:sldId id="349" r:id="rId24"/>
    <p:sldId id="351" r:id="rId25"/>
    <p:sldId id="359" r:id="rId26"/>
    <p:sldId id="360" r:id="rId27"/>
    <p:sldId id="353" r:id="rId28"/>
    <p:sldId id="363"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uvudpresentation" id="{6746E26B-A332-2E42-9FFB-9DFFCEA50A3C}">
          <p14:sldIdLst/>
        </p14:section>
        <p14:section name="Bildsidor med citatpuff" id="{FC4A273B-A1BE-6F4E-9D1D-4A3D7CD257A1}">
          <p14:sldIdLst/>
        </p14:section>
        <p14:section name="Alternativ, gul bakgrund" id="{CB94AF79-0AB0-F545-8311-56CC02F2E739}">
          <p14:sldIdLst/>
        </p14:section>
        <p14:section name="Alternativ, grön bakgrund" id="{CF1ED4FA-EEBB-974E-B4C0-20AE01F03DC2}">
          <p14:sldIdLst/>
        </p14:section>
        <p14:section name="Alternativ, blå bakgrund" id="{7B0B2F35-C87F-A841-A212-9CA9111FAE6F}">
          <p14:sldIdLst/>
        </p14:section>
        <p14:section name="Alternativ, aprikos bakgrund" id="{C90686DC-05FF-F443-B00E-8ED6B74F8E1F}">
          <p14:sldIdLst/>
        </p14:section>
        <p14:section name="Alternativ, vit bakgrund" id="{CA78D6D9-1A72-8C41-83A6-C3D063E46B79}">
          <p14:sldIdLst>
            <p14:sldId id="324"/>
            <p14:sldId id="326"/>
            <p14:sldId id="361"/>
            <p14:sldId id="355"/>
            <p14:sldId id="337"/>
            <p14:sldId id="339"/>
            <p14:sldId id="356"/>
            <p14:sldId id="340"/>
            <p14:sldId id="341"/>
            <p14:sldId id="342"/>
            <p14:sldId id="357"/>
            <p14:sldId id="358"/>
            <p14:sldId id="343"/>
            <p14:sldId id="344"/>
            <p14:sldId id="345"/>
            <p14:sldId id="346"/>
            <p14:sldId id="347"/>
            <p14:sldId id="354"/>
            <p14:sldId id="348"/>
            <p14:sldId id="349"/>
            <p14:sldId id="351"/>
            <p14:sldId id="359"/>
            <p14:sldId id="360"/>
            <p14:sldId id="353"/>
            <p14:sldId id="36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E96A63-97FC-C20C-F6AF-5D186824D822}" name="Jakob Morén" initials="JM" userId="S::moj010@lul.se::216f4152-12d8-4794-94a6-1404583b3c17" providerId="AD"/>
  <p188:author id="{0963A29E-14D5-B8ED-67EB-74DCC7252024}" name="Oskar Sjögren" initials="OS" userId="S::sjo003@lul.se::3b284f7c-52c0-4b94-9ed2-7016dec5f7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E1863"/>
    <a:srgbClr val="D57667"/>
    <a:srgbClr val="D576FF"/>
    <a:srgbClr val="7FB585"/>
    <a:srgbClr val="34A8E3"/>
    <a:srgbClr val="E6A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DA123-CDF0-490C-9675-DC6044AD5EF3}" v="896" dt="2025-03-27T13:05:24.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03" d="100"/>
          <a:sy n="103" d="100"/>
        </p:scale>
        <p:origin x="874" y="77"/>
      </p:cViewPr>
      <p:guideLst>
        <p:guide orient="horz" pos="1620"/>
        <p:guide pos="2880"/>
      </p:guideLst>
    </p:cSldViewPr>
  </p:slideViewPr>
  <p:outlineViewPr>
    <p:cViewPr>
      <p:scale>
        <a:sx n="33" d="100"/>
        <a:sy n="33" d="100"/>
      </p:scale>
      <p:origin x="0" y="-204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sv-SE"/>
        </a:p>
      </dgm:t>
    </dgm:pt>
    <dgm:pt modelId="{8262E2C2-27AA-4BB6-BD69-DB02EF11FF99}">
      <dgm:prSet phldrT="[Text]">
        <dgm:style>
          <a:lnRef idx="1">
            <a:schemeClr val="accent1"/>
          </a:lnRef>
          <a:fillRef idx="2">
            <a:schemeClr val="accent1"/>
          </a:fillRef>
          <a:effectRef idx="1">
            <a:schemeClr val="accent1"/>
          </a:effectRef>
          <a:fontRef idx="minor">
            <a:schemeClr val="dk1"/>
          </a:fontRef>
        </dgm:style>
      </dgm:prSet>
      <dgm:spPr/>
      <dgm:t>
        <a:bodyPr/>
        <a:lstStyle/>
        <a:p>
          <a:r>
            <a:rPr lang="sv-SE" dirty="0"/>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pPr/>
      <dgm:t>
        <a:bodyPr/>
        <a:lstStyle/>
        <a:p>
          <a:r>
            <a:rPr lang="sv-SE" dirty="0"/>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pPr/>
      <dgm:t>
        <a:bodyPr/>
        <a:lstStyle/>
        <a:p>
          <a:r>
            <a:rPr lang="sv-SE" dirty="0"/>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pPr/>
      <dgm:t>
        <a:bodyPr/>
        <a:lstStyle/>
        <a:p>
          <a:r>
            <a:rPr lang="sv-SE" dirty="0"/>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pPr/>
      <dgm:t>
        <a:bodyPr/>
        <a:lstStyle/>
        <a:p>
          <a:r>
            <a:rPr lang="sv-SE" dirty="0"/>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custRadScaleRad="99550" custRadScaleInc="-771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65235">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sv-SE"/>
        </a:p>
      </dgm:t>
    </dgm:pt>
    <dgm:pt modelId="{8262E2C2-27AA-4BB6-BD69-DB02EF11FF99}">
      <dgm:prSet phldrT="[Text]"/>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tyle>
          <a:lnRef idx="1">
            <a:schemeClr val="accent1"/>
          </a:lnRef>
          <a:fillRef idx="2">
            <a:schemeClr val="accent1"/>
          </a:fillRef>
          <a:effectRef idx="1">
            <a:schemeClr val="accent1"/>
          </a:effectRef>
          <a:fontRef idx="minor">
            <a:schemeClr val="dk1"/>
          </a:fontRef>
        </dgm:style>
      </dgm:prSet>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sv-SE"/>
        </a:p>
      </dgm:t>
    </dgm:pt>
    <dgm:pt modelId="{8262E2C2-27AA-4BB6-BD69-DB02EF11FF99}">
      <dgm:prSet phldrT="[Text]"/>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tyle>
          <a:lnRef idx="1">
            <a:schemeClr val="accent1"/>
          </a:lnRef>
          <a:fillRef idx="2">
            <a:schemeClr val="accent1"/>
          </a:fillRef>
          <a:effectRef idx="1">
            <a:schemeClr val="accent1"/>
          </a:effectRef>
          <a:fontRef idx="minor">
            <a:schemeClr val="dk1"/>
          </a:fontRef>
        </dgm:style>
      </dgm:prSet>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pPr/>
      <dgm:t>
        <a:bodyPr/>
        <a:lstStyle/>
        <a:p>
          <a:r>
            <a:rPr lang="sv-SE" dirty="0"/>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sv-SE"/>
        </a:p>
      </dgm:t>
    </dgm:pt>
    <dgm:pt modelId="{8262E2C2-27AA-4BB6-BD69-DB02EF11FF99}">
      <dgm:prSet phldrT="[Text]"/>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tyle>
          <a:lnRef idx="1">
            <a:schemeClr val="accent1"/>
          </a:lnRef>
          <a:fillRef idx="2">
            <a:schemeClr val="accent1"/>
          </a:fillRef>
          <a:effectRef idx="1">
            <a:schemeClr val="accent1"/>
          </a:effectRef>
          <a:fontRef idx="minor">
            <a:schemeClr val="dk1"/>
          </a:fontRef>
        </dgm:style>
      </dgm:prSet>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sv-SE"/>
        </a:p>
      </dgm:t>
    </dgm:pt>
    <dgm:pt modelId="{8262E2C2-27AA-4BB6-BD69-DB02EF11FF99}">
      <dgm:prSet phldrT="[Text]"/>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tyle>
          <a:lnRef idx="1">
            <a:schemeClr val="accent1"/>
          </a:lnRef>
          <a:fillRef idx="2">
            <a:schemeClr val="accent1"/>
          </a:fillRef>
          <a:effectRef idx="1">
            <a:schemeClr val="accent1"/>
          </a:effectRef>
          <a:fontRef idx="minor">
            <a:schemeClr val="dk1"/>
          </a:fontRef>
        </dgm:style>
      </dgm:prSet>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sv-SE"/>
        </a:p>
      </dgm:t>
    </dgm:pt>
    <dgm:pt modelId="{8262E2C2-27AA-4BB6-BD69-DB02EF11FF99}">
      <dgm:prSet phldrT="[Text]"/>
      <dgm:spPr/>
      <dgm:t>
        <a:bodyPr/>
        <a:lstStyle/>
        <a:p>
          <a:r>
            <a:rPr lang="sv-SE" dirty="0"/>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tyle>
          <a:lnRef idx="1">
            <a:schemeClr val="accent1"/>
          </a:lnRef>
          <a:fillRef idx="2">
            <a:schemeClr val="accent1"/>
          </a:fillRef>
          <a:effectRef idx="1">
            <a:schemeClr val="accent1"/>
          </a:effectRef>
          <a:fontRef idx="minor">
            <a:schemeClr val="dk1"/>
          </a:fontRef>
        </dgm:style>
      </dgm:prSet>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custRadScaleRad="97507" custRadScaleInc="-84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sv-SE"/>
        </a:p>
      </dgm:t>
    </dgm:pt>
    <dgm:pt modelId="{8262E2C2-27AA-4BB6-BD69-DB02EF11FF99}">
      <dgm:prSet phldrT="[Text]"/>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dgm:t>
        <a:bodyPr/>
        <a:lstStyle/>
        <a:p>
          <a:endParaRPr lang="sv-SE"/>
        </a:p>
      </dgm:t>
    </dgm:pt>
    <dgm:pt modelId="{2F14DB28-27F6-4468-A7C1-85308A04CBC9}">
      <dgm:prSet phldrT="[Text]"/>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dgm:t>
        <a:bodyPr/>
        <a:lstStyle/>
        <a:p>
          <a:endParaRPr lang="sv-SE"/>
        </a:p>
      </dgm:t>
    </dgm:pt>
    <dgm:pt modelId="{F2D39053-F69E-4833-BF65-587A92928F20}">
      <dgm:prSet phldrT="[Text]"/>
      <dgm:spPr/>
      <dgm:t>
        <a:bodyPr/>
        <a:lstStyle/>
        <a:p>
          <a:r>
            <a:rPr lang="sv-SE" dirty="0"/>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dgm:t>
        <a:bodyPr/>
        <a:lstStyle/>
        <a:p>
          <a:endParaRPr lang="sv-SE"/>
        </a:p>
      </dgm:t>
    </dgm:pt>
    <dgm:pt modelId="{E497E40E-3BFA-4590-823F-6906D653EC45}">
      <dgm:prSet phldrT="[Text]"/>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dgm:t>
        <a:bodyPr/>
        <a:lstStyle/>
        <a:p>
          <a:endParaRPr lang="sv-SE"/>
        </a:p>
      </dgm:t>
    </dgm:pt>
    <dgm:pt modelId="{F1913B6B-5316-4C16-8163-7FE583DE74E5}">
      <dgm:prSet phldrT="[Text]"/>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886696" y="4784"/>
          <a:ext cx="863265" cy="43129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1. Skapa förutsättningar</a:t>
          </a:r>
        </a:p>
      </dsp:txBody>
      <dsp:txXfrm>
        <a:off x="907750" y="25838"/>
        <a:ext cx="821157" cy="389189"/>
      </dsp:txXfrm>
    </dsp:sp>
    <dsp:sp modelId="{3D58580A-98A4-4812-BD8B-FC4401F9A3DD}">
      <dsp:nvSpPr>
        <dsp:cNvPr id="0" name=""/>
        <dsp:cNvSpPr/>
      </dsp:nvSpPr>
      <dsp:spPr>
        <a:xfrm>
          <a:off x="488797" y="222959"/>
          <a:ext cx="1723824" cy="1723824"/>
        </a:xfrm>
        <a:custGeom>
          <a:avLst/>
          <a:gdLst/>
          <a:ahLst/>
          <a:cxnLst/>
          <a:rect l="0" t="0" r="0" b="0"/>
          <a:pathLst>
            <a:path>
              <a:moveTo>
                <a:pt x="1332738" y="139959"/>
              </a:moveTo>
              <a:arcTo wR="861912" hR="861912" stAng="18186640" swAng="100924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745648" y="596024"/>
          <a:ext cx="840234" cy="43129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2. Träning och utbildning</a:t>
          </a:r>
        </a:p>
      </dsp:txBody>
      <dsp:txXfrm>
        <a:off x="1766702" y="617078"/>
        <a:ext cx="798126" cy="389189"/>
      </dsp:txXfrm>
    </dsp:sp>
    <dsp:sp modelId="{A978E054-5B8B-452C-8939-81394CCFE54C}">
      <dsp:nvSpPr>
        <dsp:cNvPr id="0" name=""/>
        <dsp:cNvSpPr/>
      </dsp:nvSpPr>
      <dsp:spPr>
        <a:xfrm>
          <a:off x="484126" y="216106"/>
          <a:ext cx="1723824" cy="1723824"/>
        </a:xfrm>
        <a:custGeom>
          <a:avLst/>
          <a:gdLst/>
          <a:ahLst/>
          <a:cxnLst/>
          <a:rect l="0" t="0" r="0" b="0"/>
          <a:pathLst>
            <a:path>
              <a:moveTo>
                <a:pt x="1721760" y="921521"/>
              </a:moveTo>
              <a:arcTo wR="861912" hR="861912" stAng="21837942" swAng="136024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454590" y="1559671"/>
          <a:ext cx="796135" cy="43129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3. Mätning och återkoppling</a:t>
          </a:r>
        </a:p>
      </dsp:txBody>
      <dsp:txXfrm>
        <a:off x="1475644" y="1580725"/>
        <a:ext cx="754027" cy="389189"/>
      </dsp:txXfrm>
    </dsp:sp>
    <dsp:sp modelId="{DC085990-1950-452F-882E-F0A328A07050}">
      <dsp:nvSpPr>
        <dsp:cNvPr id="0" name=""/>
        <dsp:cNvSpPr/>
      </dsp:nvSpPr>
      <dsp:spPr>
        <a:xfrm>
          <a:off x="484126" y="216106"/>
          <a:ext cx="1723824" cy="1723824"/>
        </a:xfrm>
        <a:custGeom>
          <a:avLst/>
          <a:gdLst/>
          <a:ahLst/>
          <a:cxnLst/>
          <a:rect l="0" t="0" r="0" b="0"/>
          <a:pathLst>
            <a:path>
              <a:moveTo>
                <a:pt x="925173" y="1721499"/>
              </a:moveTo>
              <a:arcTo wR="861912" hR="861912" stAng="5147454" swAng="54735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451855" y="1559671"/>
          <a:ext cx="775128" cy="43129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4. Sprid budskapet</a:t>
          </a:r>
        </a:p>
      </dsp:txBody>
      <dsp:txXfrm>
        <a:off x="472909" y="1580725"/>
        <a:ext cx="733020" cy="389189"/>
      </dsp:txXfrm>
    </dsp:sp>
    <dsp:sp modelId="{4B077A62-A1C9-4FB9-BA3C-45361D5B28C1}">
      <dsp:nvSpPr>
        <dsp:cNvPr id="0" name=""/>
        <dsp:cNvSpPr/>
      </dsp:nvSpPr>
      <dsp:spPr>
        <a:xfrm>
          <a:off x="484126" y="216106"/>
          <a:ext cx="1723824" cy="1723824"/>
        </a:xfrm>
        <a:custGeom>
          <a:avLst/>
          <a:gdLst/>
          <a:ahLst/>
          <a:cxnLst/>
          <a:rect l="0" t="0" r="0" b="0"/>
          <a:pathLst>
            <a:path>
              <a:moveTo>
                <a:pt x="91475" y="1248331"/>
              </a:moveTo>
              <a:arcTo wR="861912" hR="861912" stAng="9201814" swAng="136024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21884" y="596024"/>
          <a:ext cx="1096391" cy="43129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5. Patientsäkerhetskultur Ledningens engagemang</a:t>
          </a:r>
        </a:p>
      </dsp:txBody>
      <dsp:txXfrm>
        <a:off x="-830" y="617078"/>
        <a:ext cx="1054283" cy="389189"/>
      </dsp:txXfrm>
    </dsp:sp>
    <dsp:sp modelId="{C055F776-504B-4CD8-878F-C92300667D6F}">
      <dsp:nvSpPr>
        <dsp:cNvPr id="0" name=""/>
        <dsp:cNvSpPr/>
      </dsp:nvSpPr>
      <dsp:spPr>
        <a:xfrm>
          <a:off x="478665" y="224106"/>
          <a:ext cx="1723824" cy="1723824"/>
        </a:xfrm>
        <a:custGeom>
          <a:avLst/>
          <a:gdLst/>
          <a:ahLst/>
          <a:cxnLst/>
          <a:rect l="0" t="0" r="0" b="0"/>
          <a:pathLst>
            <a:path>
              <a:moveTo>
                <a:pt x="195196" y="315668"/>
              </a:moveTo>
              <a:arcTo wR="861912" hR="861912" stAng="13159678" swAng="85281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891838" y="952"/>
          <a:ext cx="964188" cy="48171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1. Skapa förutsättningar</a:t>
          </a:r>
        </a:p>
      </dsp:txBody>
      <dsp:txXfrm>
        <a:off x="915354" y="24468"/>
        <a:ext cx="917156" cy="434687"/>
      </dsp:txXfrm>
    </dsp:sp>
    <dsp:sp modelId="{3D58580A-98A4-4812-BD8B-FC4401F9A3DD}">
      <dsp:nvSpPr>
        <dsp:cNvPr id="0" name=""/>
        <dsp:cNvSpPr/>
      </dsp:nvSpPr>
      <dsp:spPr>
        <a:xfrm>
          <a:off x="410496" y="241812"/>
          <a:ext cx="1926872" cy="1926872"/>
        </a:xfrm>
        <a:custGeom>
          <a:avLst/>
          <a:gdLst/>
          <a:ahLst/>
          <a:cxnLst/>
          <a:rect l="0" t="0" r="0" b="0"/>
          <a:pathLst>
            <a:path>
              <a:moveTo>
                <a:pt x="1518498" y="175962"/>
              </a:moveTo>
              <a:arcTo wR="963436" hR="963436" stAng="18310718" swAng="94083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820983" y="666670"/>
          <a:ext cx="938464" cy="481719"/>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2. Träning och utbildning</a:t>
          </a:r>
        </a:p>
      </dsp:txBody>
      <dsp:txXfrm>
        <a:off x="1844499" y="690186"/>
        <a:ext cx="891432" cy="434687"/>
      </dsp:txXfrm>
    </dsp:sp>
    <dsp:sp modelId="{A978E054-5B8B-452C-8939-81394CCFE54C}">
      <dsp:nvSpPr>
        <dsp:cNvPr id="0" name=""/>
        <dsp:cNvSpPr/>
      </dsp:nvSpPr>
      <dsp:spPr>
        <a:xfrm>
          <a:off x="410496" y="241812"/>
          <a:ext cx="1926872" cy="1926872"/>
        </a:xfrm>
        <a:custGeom>
          <a:avLst/>
          <a:gdLst/>
          <a:ahLst/>
          <a:cxnLst/>
          <a:rect l="0" t="0" r="0" b="0"/>
          <a:pathLst>
            <a:path>
              <a:moveTo>
                <a:pt x="1924573" y="1029956"/>
              </a:moveTo>
              <a:arcTo wR="963436" hR="963436" stAng="21837546" swAng="136117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495621" y="1743825"/>
          <a:ext cx="889210" cy="48171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3. Mätning och återkoppling</a:t>
          </a:r>
        </a:p>
      </dsp:txBody>
      <dsp:txXfrm>
        <a:off x="1519137" y="1767341"/>
        <a:ext cx="842178" cy="434687"/>
      </dsp:txXfrm>
    </dsp:sp>
    <dsp:sp modelId="{DC085990-1950-452F-882E-F0A328A07050}">
      <dsp:nvSpPr>
        <dsp:cNvPr id="0" name=""/>
        <dsp:cNvSpPr/>
      </dsp:nvSpPr>
      <dsp:spPr>
        <a:xfrm>
          <a:off x="410496" y="241812"/>
          <a:ext cx="1926872" cy="1926872"/>
        </a:xfrm>
        <a:custGeom>
          <a:avLst/>
          <a:gdLst/>
          <a:ahLst/>
          <a:cxnLst/>
          <a:rect l="0" t="0" r="0" b="0"/>
          <a:pathLst>
            <a:path>
              <a:moveTo>
                <a:pt x="1034363" y="1924258"/>
              </a:moveTo>
              <a:arcTo wR="963436" hR="963436" stAng="5146686" swAng="548861"/>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74765" y="1743825"/>
          <a:ext cx="865746" cy="48171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4. Sprid budskapet</a:t>
          </a:r>
        </a:p>
      </dsp:txBody>
      <dsp:txXfrm>
        <a:off x="398281" y="1767341"/>
        <a:ext cx="818714" cy="434687"/>
      </dsp:txXfrm>
    </dsp:sp>
    <dsp:sp modelId="{4B077A62-A1C9-4FB9-BA3C-45361D5B28C1}">
      <dsp:nvSpPr>
        <dsp:cNvPr id="0" name=""/>
        <dsp:cNvSpPr/>
      </dsp:nvSpPr>
      <dsp:spPr>
        <a:xfrm>
          <a:off x="410496" y="241812"/>
          <a:ext cx="1926872" cy="1926872"/>
        </a:xfrm>
        <a:custGeom>
          <a:avLst/>
          <a:gdLst/>
          <a:ahLst/>
          <a:cxnLst/>
          <a:rect l="0" t="0" r="0" b="0"/>
          <a:pathLst>
            <a:path>
              <a:moveTo>
                <a:pt x="102317" y="1395505"/>
              </a:moveTo>
              <a:arcTo wR="963436" hR="963436" stAng="9201279" swAng="136117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3516" y="666670"/>
          <a:ext cx="1182333" cy="48171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5. Patientsäkerhetskultur Ledningens engagemang</a:t>
          </a:r>
        </a:p>
      </dsp:txBody>
      <dsp:txXfrm>
        <a:off x="-110000" y="690186"/>
        <a:ext cx="1135301" cy="434687"/>
      </dsp:txXfrm>
    </dsp:sp>
    <dsp:sp modelId="{C055F776-504B-4CD8-878F-C92300667D6F}">
      <dsp:nvSpPr>
        <dsp:cNvPr id="0" name=""/>
        <dsp:cNvSpPr/>
      </dsp:nvSpPr>
      <dsp:spPr>
        <a:xfrm>
          <a:off x="410496" y="241812"/>
          <a:ext cx="1926872" cy="1926872"/>
        </a:xfrm>
        <a:custGeom>
          <a:avLst/>
          <a:gdLst/>
          <a:ahLst/>
          <a:cxnLst/>
          <a:rect l="0" t="0" r="0" b="0"/>
          <a:pathLst>
            <a:path>
              <a:moveTo>
                <a:pt x="216197" y="355289"/>
              </a:moveTo>
              <a:arcTo wR="963436" hR="963436" stAng="13148444" swAng="94083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97471" y="522"/>
          <a:ext cx="875407" cy="43736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818821" y="21872"/>
        <a:ext cx="832707" cy="394663"/>
      </dsp:txXfrm>
    </dsp:sp>
    <dsp:sp modelId="{3D58580A-98A4-4812-BD8B-FC4401F9A3DD}">
      <dsp:nvSpPr>
        <dsp:cNvPr id="0" name=""/>
        <dsp:cNvSpPr/>
      </dsp:nvSpPr>
      <dsp:spPr>
        <a:xfrm>
          <a:off x="361581" y="219204"/>
          <a:ext cx="1747186" cy="1747186"/>
        </a:xfrm>
        <a:custGeom>
          <a:avLst/>
          <a:gdLst/>
          <a:ahLst/>
          <a:cxnLst/>
          <a:rect l="0" t="0" r="0" b="0"/>
          <a:pathLst>
            <a:path>
              <a:moveTo>
                <a:pt x="1377270" y="159818"/>
              </a:moveTo>
              <a:arcTo wR="873593" hR="873593" stAng="18312528" swAng="93844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639986" y="604160"/>
          <a:ext cx="852051" cy="43736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661336" y="625510"/>
        <a:ext cx="809351" cy="394663"/>
      </dsp:txXfrm>
    </dsp:sp>
    <dsp:sp modelId="{A978E054-5B8B-452C-8939-81394CCFE54C}">
      <dsp:nvSpPr>
        <dsp:cNvPr id="0" name=""/>
        <dsp:cNvSpPr/>
      </dsp:nvSpPr>
      <dsp:spPr>
        <a:xfrm>
          <a:off x="361581" y="219204"/>
          <a:ext cx="1747186" cy="1747186"/>
        </a:xfrm>
        <a:custGeom>
          <a:avLst/>
          <a:gdLst/>
          <a:ahLst/>
          <a:cxnLst/>
          <a:rect l="0" t="0" r="0" b="0"/>
          <a:pathLst>
            <a:path>
              <a:moveTo>
                <a:pt x="1745090" y="934074"/>
              </a:moveTo>
              <a:arcTo wR="873593" hR="873593" stAng="21838195" swAng="135964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344994" y="1580867"/>
          <a:ext cx="807333" cy="43736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366344" y="1602217"/>
        <a:ext cx="764633" cy="394663"/>
      </dsp:txXfrm>
    </dsp:sp>
    <dsp:sp modelId="{DC085990-1950-452F-882E-F0A328A07050}">
      <dsp:nvSpPr>
        <dsp:cNvPr id="0" name=""/>
        <dsp:cNvSpPr/>
      </dsp:nvSpPr>
      <dsp:spPr>
        <a:xfrm>
          <a:off x="361581" y="219204"/>
          <a:ext cx="1747186" cy="1747186"/>
        </a:xfrm>
        <a:custGeom>
          <a:avLst/>
          <a:gdLst/>
          <a:ahLst/>
          <a:cxnLst/>
          <a:rect l="0" t="0" r="0" b="0"/>
          <a:pathLst>
            <a:path>
              <a:moveTo>
                <a:pt x="937587" y="1744839"/>
              </a:moveTo>
              <a:arcTo wR="873593" hR="873593" stAng="5147946" swAng="54639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28675" y="1580867"/>
          <a:ext cx="786030" cy="43736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50025" y="1602217"/>
        <a:ext cx="743330" cy="394663"/>
      </dsp:txXfrm>
    </dsp:sp>
    <dsp:sp modelId="{4B077A62-A1C9-4FB9-BA3C-45361D5B28C1}">
      <dsp:nvSpPr>
        <dsp:cNvPr id="0" name=""/>
        <dsp:cNvSpPr/>
      </dsp:nvSpPr>
      <dsp:spPr>
        <a:xfrm>
          <a:off x="361581" y="219204"/>
          <a:ext cx="1747186" cy="1747186"/>
        </a:xfrm>
        <a:custGeom>
          <a:avLst/>
          <a:gdLst/>
          <a:ahLst/>
          <a:cxnLst/>
          <a:rect l="0" t="0" r="0" b="0"/>
          <a:pathLst>
            <a:path>
              <a:moveTo>
                <a:pt x="92676" y="1265171"/>
              </a:moveTo>
              <a:arcTo wR="873593" hR="873593" stAng="9202156" swAng="135964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2394" y="604160"/>
          <a:ext cx="1073465" cy="43736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5. Patientsäkerhetskultur Ledningens engagemang</a:t>
          </a:r>
        </a:p>
      </dsp:txBody>
      <dsp:txXfrm>
        <a:off x="-111044" y="625510"/>
        <a:ext cx="1030765" cy="394663"/>
      </dsp:txXfrm>
    </dsp:sp>
    <dsp:sp modelId="{C055F776-504B-4CD8-878F-C92300667D6F}">
      <dsp:nvSpPr>
        <dsp:cNvPr id="0" name=""/>
        <dsp:cNvSpPr/>
      </dsp:nvSpPr>
      <dsp:spPr>
        <a:xfrm>
          <a:off x="361581" y="219204"/>
          <a:ext cx="1747186" cy="1747186"/>
        </a:xfrm>
        <a:custGeom>
          <a:avLst/>
          <a:gdLst/>
          <a:ahLst/>
          <a:cxnLst/>
          <a:rect l="0" t="0" r="0" b="0"/>
          <a:pathLst>
            <a:path>
              <a:moveTo>
                <a:pt x="196129" y="322043"/>
              </a:moveTo>
              <a:arcTo wR="873593" hR="873593" stAng="13149023" swAng="93844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58765" y="339"/>
          <a:ext cx="837144" cy="4182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779182" y="20756"/>
        <a:ext cx="796310" cy="377413"/>
      </dsp:txXfrm>
    </dsp:sp>
    <dsp:sp modelId="{3D58580A-98A4-4812-BD8B-FC4401F9A3DD}">
      <dsp:nvSpPr>
        <dsp:cNvPr id="0" name=""/>
        <dsp:cNvSpPr/>
      </dsp:nvSpPr>
      <dsp:spPr>
        <a:xfrm>
          <a:off x="342045" y="209462"/>
          <a:ext cx="1670586" cy="1670586"/>
        </a:xfrm>
        <a:custGeom>
          <a:avLst/>
          <a:gdLst/>
          <a:ahLst/>
          <a:cxnLst/>
          <a:rect l="0" t="0" r="0" b="0"/>
          <a:pathLst>
            <a:path>
              <a:moveTo>
                <a:pt x="1316926" y="152839"/>
              </a:moveTo>
              <a:arcTo wR="835293" hR="835293" stAng="18312726" swAng="93818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564343" y="577512"/>
          <a:ext cx="814810" cy="4182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584760" y="597929"/>
        <a:ext cx="773976" cy="377413"/>
      </dsp:txXfrm>
    </dsp:sp>
    <dsp:sp modelId="{A978E054-5B8B-452C-8939-81394CCFE54C}">
      <dsp:nvSpPr>
        <dsp:cNvPr id="0" name=""/>
        <dsp:cNvSpPr/>
      </dsp:nvSpPr>
      <dsp:spPr>
        <a:xfrm>
          <a:off x="342045" y="209462"/>
          <a:ext cx="1670586" cy="1670586"/>
        </a:xfrm>
        <a:custGeom>
          <a:avLst/>
          <a:gdLst/>
          <a:ahLst/>
          <a:cxnLst/>
          <a:rect l="0" t="0" r="0" b="0"/>
          <a:pathLst>
            <a:path>
              <a:moveTo>
                <a:pt x="1668580" y="893139"/>
              </a:moveTo>
              <a:arcTo wR="835293" hR="835293" stAng="21838266" swAng="135948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282287" y="1511398"/>
          <a:ext cx="772046" cy="41824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302704" y="1531815"/>
        <a:ext cx="731212" cy="377413"/>
      </dsp:txXfrm>
    </dsp:sp>
    <dsp:sp modelId="{DC085990-1950-452F-882E-F0A328A07050}">
      <dsp:nvSpPr>
        <dsp:cNvPr id="0" name=""/>
        <dsp:cNvSpPr/>
      </dsp:nvSpPr>
      <dsp:spPr>
        <a:xfrm>
          <a:off x="342045" y="209462"/>
          <a:ext cx="1670586" cy="1670586"/>
        </a:xfrm>
        <a:custGeom>
          <a:avLst/>
          <a:gdLst/>
          <a:ahLst/>
          <a:cxnLst/>
          <a:rect l="0" t="0" r="0" b="0"/>
          <a:pathLst>
            <a:path>
              <a:moveTo>
                <a:pt x="896448" y="1668344"/>
              </a:moveTo>
              <a:arcTo wR="835293" hR="835293" stAng="5148083" swAng="54612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10527" y="1511398"/>
          <a:ext cx="751674" cy="4182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30944" y="1531815"/>
        <a:ext cx="710840" cy="377413"/>
      </dsp:txXfrm>
    </dsp:sp>
    <dsp:sp modelId="{4B077A62-A1C9-4FB9-BA3C-45361D5B28C1}">
      <dsp:nvSpPr>
        <dsp:cNvPr id="0" name=""/>
        <dsp:cNvSpPr/>
      </dsp:nvSpPr>
      <dsp:spPr>
        <a:xfrm>
          <a:off x="342045" y="209462"/>
          <a:ext cx="1670586" cy="1670586"/>
        </a:xfrm>
        <a:custGeom>
          <a:avLst/>
          <a:gdLst/>
          <a:ahLst/>
          <a:cxnLst/>
          <a:rect l="0" t="0" r="0" b="0"/>
          <a:pathLst>
            <a:path>
              <a:moveTo>
                <a:pt x="88602" y="1209682"/>
              </a:moveTo>
              <a:arcTo wR="835293" hR="835293" stAng="9202251" swAng="135948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0346" y="577512"/>
          <a:ext cx="1026546" cy="4182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109929" y="597929"/>
        <a:ext cx="985712" cy="377413"/>
      </dsp:txXfrm>
    </dsp:sp>
    <dsp:sp modelId="{C055F776-504B-4CD8-878F-C92300667D6F}">
      <dsp:nvSpPr>
        <dsp:cNvPr id="0" name=""/>
        <dsp:cNvSpPr/>
      </dsp:nvSpPr>
      <dsp:spPr>
        <a:xfrm>
          <a:off x="342045" y="209462"/>
          <a:ext cx="1670586" cy="1670586"/>
        </a:xfrm>
        <a:custGeom>
          <a:avLst/>
          <a:gdLst/>
          <a:ahLst/>
          <a:cxnLst/>
          <a:rect l="0" t="0" r="0" b="0"/>
          <a:pathLst>
            <a:path>
              <a:moveTo>
                <a:pt x="187540" y="307912"/>
              </a:moveTo>
              <a:arcTo wR="835293" hR="835293" stAng="13149086" swAng="93818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60408" y="741"/>
          <a:ext cx="809593" cy="40448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780153" y="20486"/>
        <a:ext cx="770103" cy="364992"/>
      </dsp:txXfrm>
    </dsp:sp>
    <dsp:sp modelId="{3D58580A-98A4-4812-BD8B-FC4401F9A3DD}">
      <dsp:nvSpPr>
        <dsp:cNvPr id="0" name=""/>
        <dsp:cNvSpPr/>
      </dsp:nvSpPr>
      <dsp:spPr>
        <a:xfrm>
          <a:off x="356774" y="202982"/>
          <a:ext cx="1616860" cy="1616860"/>
        </a:xfrm>
        <a:custGeom>
          <a:avLst/>
          <a:gdLst/>
          <a:ahLst/>
          <a:cxnLst/>
          <a:rect l="0" t="0" r="0" b="0"/>
          <a:pathLst>
            <a:path>
              <a:moveTo>
                <a:pt x="1274365" y="147776"/>
              </a:moveTo>
              <a:arcTo wR="808430" hR="808430" stAng="18311638" swAng="93962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540070" y="559352"/>
          <a:ext cx="787994" cy="40448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559815" y="579097"/>
        <a:ext cx="748504" cy="364992"/>
      </dsp:txXfrm>
    </dsp:sp>
    <dsp:sp modelId="{A978E054-5B8B-452C-8939-81394CCFE54C}">
      <dsp:nvSpPr>
        <dsp:cNvPr id="0" name=""/>
        <dsp:cNvSpPr/>
      </dsp:nvSpPr>
      <dsp:spPr>
        <a:xfrm>
          <a:off x="356774" y="202982"/>
          <a:ext cx="1616860" cy="1616860"/>
        </a:xfrm>
        <a:custGeom>
          <a:avLst/>
          <a:gdLst/>
          <a:ahLst/>
          <a:cxnLst/>
          <a:rect l="0" t="0" r="0" b="0"/>
          <a:pathLst>
            <a:path>
              <a:moveTo>
                <a:pt x="1614925" y="864325"/>
              </a:moveTo>
              <a:arcTo wR="808430" hR="808430" stAng="21837876" swAng="136039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267069" y="1463205"/>
          <a:ext cx="746637" cy="40448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286814" y="1482950"/>
        <a:ext cx="707147" cy="364992"/>
      </dsp:txXfrm>
    </dsp:sp>
    <dsp:sp modelId="{DC085990-1950-452F-882E-F0A328A07050}">
      <dsp:nvSpPr>
        <dsp:cNvPr id="0" name=""/>
        <dsp:cNvSpPr/>
      </dsp:nvSpPr>
      <dsp:spPr>
        <a:xfrm>
          <a:off x="356774" y="202982"/>
          <a:ext cx="1616860" cy="1616860"/>
        </a:xfrm>
        <a:custGeom>
          <a:avLst/>
          <a:gdLst/>
          <a:ahLst/>
          <a:cxnLst/>
          <a:rect l="0" t="0" r="0" b="0"/>
          <a:pathLst>
            <a:path>
              <a:moveTo>
                <a:pt x="867796" y="1614677"/>
              </a:moveTo>
              <a:arcTo wR="808430" hR="808430" stAng="5147327" swAng="54760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26553" y="1463205"/>
          <a:ext cx="726935" cy="40448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46298" y="1482950"/>
        <a:ext cx="687445" cy="364992"/>
      </dsp:txXfrm>
    </dsp:sp>
    <dsp:sp modelId="{4B077A62-A1C9-4FB9-BA3C-45361D5B28C1}">
      <dsp:nvSpPr>
        <dsp:cNvPr id="0" name=""/>
        <dsp:cNvSpPr/>
      </dsp:nvSpPr>
      <dsp:spPr>
        <a:xfrm>
          <a:off x="356774" y="202982"/>
          <a:ext cx="1616860" cy="1616860"/>
        </a:xfrm>
        <a:custGeom>
          <a:avLst/>
          <a:gdLst/>
          <a:ahLst/>
          <a:cxnLst/>
          <a:rect l="0" t="0" r="0" b="0"/>
          <a:pathLst>
            <a:path>
              <a:moveTo>
                <a:pt x="85808" y="1170890"/>
              </a:moveTo>
              <a:arcTo wR="808430" hR="808430" stAng="9201725" swAng="136039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00038" y="559352"/>
          <a:ext cx="992761" cy="40448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80293" y="579097"/>
        <a:ext cx="953271" cy="364992"/>
      </dsp:txXfrm>
    </dsp:sp>
    <dsp:sp modelId="{C055F776-504B-4CD8-878F-C92300667D6F}">
      <dsp:nvSpPr>
        <dsp:cNvPr id="0" name=""/>
        <dsp:cNvSpPr/>
      </dsp:nvSpPr>
      <dsp:spPr>
        <a:xfrm>
          <a:off x="356774" y="202982"/>
          <a:ext cx="1616860" cy="1616860"/>
        </a:xfrm>
        <a:custGeom>
          <a:avLst/>
          <a:gdLst/>
          <a:ahLst/>
          <a:cxnLst/>
          <a:rect l="0" t="0" r="0" b="0"/>
          <a:pathLst>
            <a:path>
              <a:moveTo>
                <a:pt x="181457" y="298073"/>
              </a:moveTo>
              <a:arcTo wR="808430" hR="808430" stAng="13148738" swAng="93962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46345" y="33595"/>
          <a:ext cx="834989" cy="4171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1. Skapa förutsättningar</a:t>
          </a:r>
        </a:p>
      </dsp:txBody>
      <dsp:txXfrm>
        <a:off x="766710" y="53960"/>
        <a:ext cx="794259" cy="376440"/>
      </dsp:txXfrm>
    </dsp:sp>
    <dsp:sp modelId="{3D58580A-98A4-4812-BD8B-FC4401F9A3DD}">
      <dsp:nvSpPr>
        <dsp:cNvPr id="0" name=""/>
        <dsp:cNvSpPr/>
      </dsp:nvSpPr>
      <dsp:spPr>
        <a:xfrm>
          <a:off x="361597" y="261049"/>
          <a:ext cx="1667164" cy="1667164"/>
        </a:xfrm>
        <a:custGeom>
          <a:avLst/>
          <a:gdLst/>
          <a:ahLst/>
          <a:cxnLst/>
          <a:rect l="0" t="0" r="0" b="0"/>
          <a:pathLst>
            <a:path>
              <a:moveTo>
                <a:pt x="1282273" y="131061"/>
              </a:moveTo>
              <a:arcTo wR="833582" hR="833582" stAng="18153953" swAng="9063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553130" y="588800"/>
          <a:ext cx="812712" cy="4171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573495" y="609165"/>
        <a:ext cx="771982" cy="376440"/>
      </dsp:txXfrm>
    </dsp:sp>
    <dsp:sp modelId="{A978E054-5B8B-452C-8939-81394CCFE54C}">
      <dsp:nvSpPr>
        <dsp:cNvPr id="0" name=""/>
        <dsp:cNvSpPr/>
      </dsp:nvSpPr>
      <dsp:spPr>
        <a:xfrm>
          <a:off x="333121" y="221395"/>
          <a:ext cx="1667164" cy="1667164"/>
        </a:xfrm>
        <a:custGeom>
          <a:avLst/>
          <a:gdLst/>
          <a:ahLst/>
          <a:cxnLst/>
          <a:rect l="0" t="0" r="0" b="0"/>
          <a:pathLst>
            <a:path>
              <a:moveTo>
                <a:pt x="1665167" y="891246"/>
              </a:moveTo>
              <a:arcTo wR="833582" hR="833582" stAng="21838001" swAng="136010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271641" y="1520773"/>
          <a:ext cx="770058" cy="4171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292006" y="1541138"/>
        <a:ext cx="729328" cy="376440"/>
      </dsp:txXfrm>
    </dsp:sp>
    <dsp:sp modelId="{DC085990-1950-452F-882E-F0A328A07050}">
      <dsp:nvSpPr>
        <dsp:cNvPr id="0" name=""/>
        <dsp:cNvSpPr/>
      </dsp:nvSpPr>
      <dsp:spPr>
        <a:xfrm>
          <a:off x="333121" y="221395"/>
          <a:ext cx="1667164" cy="1667164"/>
        </a:xfrm>
        <a:custGeom>
          <a:avLst/>
          <a:gdLst/>
          <a:ahLst/>
          <a:cxnLst/>
          <a:rect l="0" t="0" r="0" b="0"/>
          <a:pathLst>
            <a:path>
              <a:moveTo>
                <a:pt x="894736" y="1664917"/>
              </a:moveTo>
              <a:arcTo wR="833582" hR="833582" stAng="5147570" swAng="54713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01866" y="1520773"/>
          <a:ext cx="749739" cy="4171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22231" y="1541138"/>
        <a:ext cx="709009" cy="376440"/>
      </dsp:txXfrm>
    </dsp:sp>
    <dsp:sp modelId="{4B077A62-A1C9-4FB9-BA3C-45361D5B28C1}">
      <dsp:nvSpPr>
        <dsp:cNvPr id="0" name=""/>
        <dsp:cNvSpPr/>
      </dsp:nvSpPr>
      <dsp:spPr>
        <a:xfrm>
          <a:off x="333121" y="221395"/>
          <a:ext cx="1667164" cy="1667164"/>
        </a:xfrm>
        <a:custGeom>
          <a:avLst/>
          <a:gdLst/>
          <a:ahLst/>
          <a:cxnLst/>
          <a:rect l="0" t="0" r="0" b="0"/>
          <a:pathLst>
            <a:path>
              <a:moveTo>
                <a:pt x="88459" y="1207282"/>
              </a:moveTo>
              <a:arcTo wR="833582" hR="833582" stAng="9201894" swAng="136010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8031" y="588800"/>
          <a:ext cx="1023904" cy="41717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117666" y="609165"/>
        <a:ext cx="983174" cy="376440"/>
      </dsp:txXfrm>
    </dsp:sp>
    <dsp:sp modelId="{C055F776-504B-4CD8-878F-C92300667D6F}">
      <dsp:nvSpPr>
        <dsp:cNvPr id="0" name=""/>
        <dsp:cNvSpPr/>
      </dsp:nvSpPr>
      <dsp:spPr>
        <a:xfrm>
          <a:off x="304122" y="261734"/>
          <a:ext cx="1667164" cy="1667164"/>
        </a:xfrm>
        <a:custGeom>
          <a:avLst/>
          <a:gdLst/>
          <a:ahLst/>
          <a:cxnLst/>
          <a:rect l="0" t="0" r="0" b="0"/>
          <a:pathLst>
            <a:path>
              <a:moveTo>
                <a:pt x="217012" y="272600"/>
              </a:moveTo>
              <a:arcTo wR="833582" hR="833582" stAng="13337836" swAng="88938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1010102" y="273"/>
          <a:ext cx="883176" cy="4412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1031642" y="21813"/>
        <a:ext cx="840096" cy="398165"/>
      </dsp:txXfrm>
    </dsp:sp>
    <dsp:sp modelId="{3D58580A-98A4-4812-BD8B-FC4401F9A3DD}">
      <dsp:nvSpPr>
        <dsp:cNvPr id="0" name=""/>
        <dsp:cNvSpPr/>
      </dsp:nvSpPr>
      <dsp:spPr>
        <a:xfrm>
          <a:off x="570577" y="220895"/>
          <a:ext cx="1762226" cy="1762226"/>
        </a:xfrm>
        <a:custGeom>
          <a:avLst/>
          <a:gdLst/>
          <a:ahLst/>
          <a:cxnLst/>
          <a:rect l="0" t="0" r="0" b="0"/>
          <a:pathLst>
            <a:path>
              <a:moveTo>
                <a:pt x="1389203" y="161248"/>
              </a:moveTo>
              <a:arcTo wR="881113" hR="881113" stAng="18312900" swAng="9379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859872" y="609107"/>
          <a:ext cx="859614" cy="4412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881412" y="630647"/>
        <a:ext cx="816534" cy="398165"/>
      </dsp:txXfrm>
    </dsp:sp>
    <dsp:sp modelId="{A978E054-5B8B-452C-8939-81394CCFE54C}">
      <dsp:nvSpPr>
        <dsp:cNvPr id="0" name=""/>
        <dsp:cNvSpPr/>
      </dsp:nvSpPr>
      <dsp:spPr>
        <a:xfrm>
          <a:off x="570577" y="220895"/>
          <a:ext cx="1762226" cy="1762226"/>
        </a:xfrm>
        <a:custGeom>
          <a:avLst/>
          <a:gdLst/>
          <a:ahLst/>
          <a:cxnLst/>
          <a:rect l="0" t="0" r="0" b="0"/>
          <a:pathLst>
            <a:path>
              <a:moveTo>
                <a:pt x="1760109" y="942149"/>
              </a:moveTo>
              <a:arcTo wR="881113" hR="881113" stAng="21838328" swAng="13593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562346" y="1594221"/>
          <a:ext cx="814498" cy="4412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dirty="0"/>
            <a:t>3. Mätning och återkoppling</a:t>
          </a:r>
        </a:p>
      </dsp:txBody>
      <dsp:txXfrm>
        <a:off x="1583886" y="1615761"/>
        <a:ext cx="771418" cy="398165"/>
      </dsp:txXfrm>
    </dsp:sp>
    <dsp:sp modelId="{DC085990-1950-452F-882E-F0A328A07050}">
      <dsp:nvSpPr>
        <dsp:cNvPr id="0" name=""/>
        <dsp:cNvSpPr/>
      </dsp:nvSpPr>
      <dsp:spPr>
        <a:xfrm>
          <a:off x="570577" y="220895"/>
          <a:ext cx="1762226" cy="1762226"/>
        </a:xfrm>
        <a:custGeom>
          <a:avLst/>
          <a:gdLst/>
          <a:ahLst/>
          <a:cxnLst/>
          <a:rect l="0" t="0" r="0" b="0"/>
          <a:pathLst>
            <a:path>
              <a:moveTo>
                <a:pt x="945591" y="1759863"/>
              </a:moveTo>
              <a:arcTo wR="881113" hR="881113" stAng="5148205" swAng="54588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537282" y="1594221"/>
          <a:ext cx="793006" cy="4412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558822" y="1615761"/>
        <a:ext cx="749926" cy="398165"/>
      </dsp:txXfrm>
    </dsp:sp>
    <dsp:sp modelId="{4B077A62-A1C9-4FB9-BA3C-45361D5B28C1}">
      <dsp:nvSpPr>
        <dsp:cNvPr id="0" name=""/>
        <dsp:cNvSpPr/>
      </dsp:nvSpPr>
      <dsp:spPr>
        <a:xfrm>
          <a:off x="570577" y="220895"/>
          <a:ext cx="1762226" cy="1762226"/>
        </a:xfrm>
        <a:custGeom>
          <a:avLst/>
          <a:gdLst/>
          <a:ahLst/>
          <a:cxnLst/>
          <a:rect l="0" t="0" r="0" b="0"/>
          <a:pathLst>
            <a:path>
              <a:moveTo>
                <a:pt x="93453" y="1276020"/>
              </a:moveTo>
              <a:arcTo wR="881113" hR="881113" stAng="9202335" swAng="135933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72205" y="609107"/>
          <a:ext cx="1082992" cy="44124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93745" y="630647"/>
        <a:ext cx="1039912" cy="398165"/>
      </dsp:txXfrm>
    </dsp:sp>
    <dsp:sp modelId="{C055F776-504B-4CD8-878F-C92300667D6F}">
      <dsp:nvSpPr>
        <dsp:cNvPr id="0" name=""/>
        <dsp:cNvSpPr/>
      </dsp:nvSpPr>
      <dsp:spPr>
        <a:xfrm>
          <a:off x="570577" y="220895"/>
          <a:ext cx="1762226" cy="1762226"/>
        </a:xfrm>
        <a:custGeom>
          <a:avLst/>
          <a:gdLst/>
          <a:ahLst/>
          <a:cxnLst/>
          <a:rect l="0" t="0" r="0" b="0"/>
          <a:pathLst>
            <a:path>
              <a:moveTo>
                <a:pt x="197836" y="324791"/>
              </a:moveTo>
              <a:arcTo wR="881113" hR="881113" stAng="13149142" swAng="9379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71F9D-5515-4A7C-B83E-7EDB5174817B}" type="datetimeFigureOut">
              <a:t>2025-04-01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3D489-261A-4486-8C47-E1C5E144F73C}" type="slidenum">
              <a:t>‹#›</a:t>
            </a:fld>
            <a:endParaRPr lang="en-US"/>
          </a:p>
        </p:txBody>
      </p:sp>
    </p:spTree>
    <p:extLst>
      <p:ext uri="{BB962C8B-B14F-4D97-AF65-F5344CB8AC3E}">
        <p14:creationId xmlns:p14="http://schemas.microsoft.com/office/powerpoint/2010/main" val="328293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513D489-261A-4486-8C47-E1C5E144F73C}" type="slidenum">
              <a:t>7</a:t>
            </a:fld>
            <a:endParaRPr lang="en-US" dirty="0"/>
          </a:p>
        </p:txBody>
      </p:sp>
    </p:spTree>
    <p:extLst>
      <p:ext uri="{BB962C8B-B14F-4D97-AF65-F5344CB8AC3E}">
        <p14:creationId xmlns:p14="http://schemas.microsoft.com/office/powerpoint/2010/main" val="130060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23</a:t>
            </a:fld>
            <a:endParaRPr lang="sv-SE"/>
          </a:p>
        </p:txBody>
      </p:sp>
    </p:spTree>
    <p:extLst>
      <p:ext uri="{BB962C8B-B14F-4D97-AF65-F5344CB8AC3E}">
        <p14:creationId xmlns:p14="http://schemas.microsoft.com/office/powerpoint/2010/main" val="161098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513D489-261A-4486-8C47-E1C5E144F73C}" type="slidenum">
              <a:t>11</a:t>
            </a:fld>
            <a:endParaRPr lang="en-US" dirty="0"/>
          </a:p>
        </p:txBody>
      </p:sp>
    </p:spTree>
    <p:extLst>
      <p:ext uri="{BB962C8B-B14F-4D97-AF65-F5344CB8AC3E}">
        <p14:creationId xmlns:p14="http://schemas.microsoft.com/office/powerpoint/2010/main" val="289067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3D489-261A-4486-8C47-E1C5E144F73C}" type="slidenum">
              <a:t>12</a:t>
            </a:fld>
            <a:endParaRPr lang="en-US" dirty="0"/>
          </a:p>
        </p:txBody>
      </p:sp>
    </p:spTree>
    <p:extLst>
      <p:ext uri="{BB962C8B-B14F-4D97-AF65-F5344CB8AC3E}">
        <p14:creationId xmlns:p14="http://schemas.microsoft.com/office/powerpoint/2010/main" val="158585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13D489-261A-4486-8C47-E1C5E144F73C}" type="slidenum">
              <a:rPr lang="sv-SE" smtClean="0"/>
              <a:t>14</a:t>
            </a:fld>
            <a:endParaRPr lang="sv-SE" dirty="0"/>
          </a:p>
        </p:txBody>
      </p:sp>
    </p:spTree>
    <p:extLst>
      <p:ext uri="{BB962C8B-B14F-4D97-AF65-F5344CB8AC3E}">
        <p14:creationId xmlns:p14="http://schemas.microsoft.com/office/powerpoint/2010/main" val="60003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15</a:t>
            </a:fld>
            <a:endParaRPr lang="sv-SE"/>
          </a:p>
        </p:txBody>
      </p:sp>
    </p:spTree>
    <p:extLst>
      <p:ext uri="{BB962C8B-B14F-4D97-AF65-F5344CB8AC3E}">
        <p14:creationId xmlns:p14="http://schemas.microsoft.com/office/powerpoint/2010/main" val="290572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16</a:t>
            </a:fld>
            <a:endParaRPr lang="sv-SE"/>
          </a:p>
        </p:txBody>
      </p:sp>
    </p:spTree>
    <p:extLst>
      <p:ext uri="{BB962C8B-B14F-4D97-AF65-F5344CB8AC3E}">
        <p14:creationId xmlns:p14="http://schemas.microsoft.com/office/powerpoint/2010/main" val="208419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17</a:t>
            </a:fld>
            <a:endParaRPr lang="sv-SE"/>
          </a:p>
        </p:txBody>
      </p:sp>
    </p:spTree>
    <p:extLst>
      <p:ext uri="{BB962C8B-B14F-4D97-AF65-F5344CB8AC3E}">
        <p14:creationId xmlns:p14="http://schemas.microsoft.com/office/powerpoint/2010/main" val="420943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21</a:t>
            </a:fld>
            <a:endParaRPr lang="sv-SE"/>
          </a:p>
        </p:txBody>
      </p:sp>
    </p:spTree>
    <p:extLst>
      <p:ext uri="{BB962C8B-B14F-4D97-AF65-F5344CB8AC3E}">
        <p14:creationId xmlns:p14="http://schemas.microsoft.com/office/powerpoint/2010/main" val="230301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22</a:t>
            </a:fld>
            <a:endParaRPr lang="sv-SE"/>
          </a:p>
        </p:txBody>
      </p:sp>
    </p:spTree>
    <p:extLst>
      <p:ext uri="{BB962C8B-B14F-4D97-AF65-F5344CB8AC3E}">
        <p14:creationId xmlns:p14="http://schemas.microsoft.com/office/powerpoint/2010/main" val="68663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FFFFFF"/>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pic>
        <p:nvPicPr>
          <p:cNvPr id="18" name="Bildobjekt 17"/>
          <p:cNvPicPr>
            <a:picLocks noChangeAspect="1"/>
          </p:cNvPicPr>
          <p:nvPr userDrawn="1"/>
        </p:nvPicPr>
        <p:blipFill>
          <a:blip r:embed="rId2"/>
          <a:stretch>
            <a:fillRect/>
          </a:stretch>
        </p:blipFill>
        <p:spPr>
          <a:xfrm>
            <a:off x="324883" y="342605"/>
            <a:ext cx="1529907" cy="330535"/>
          </a:xfrm>
          <a:prstGeom prst="rect">
            <a:avLst/>
          </a:prstGeom>
        </p:spPr>
      </p:pic>
      <p:sp>
        <p:nvSpPr>
          <p:cNvPr id="2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0516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stor bild">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08964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sida 2-spalt, huvud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8145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2866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1-spalt, under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1661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2-spalt, under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13814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4769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sida + huvudrubrik, citat lila">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12" name="Rektangel 11"/>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8"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171686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sida + huvudrubrik, citat gul">
    <p:spTree>
      <p:nvGrpSpPr>
        <p:cNvPr id="1" name=""/>
        <p:cNvGrpSpPr/>
        <p:nvPr/>
      </p:nvGrpSpPr>
      <p:grpSpPr>
        <a:xfrm>
          <a:off x="0" y="0"/>
          <a:ext cx="0" cy="0"/>
          <a:chOff x="0" y="0"/>
          <a:chExt cx="0" cy="0"/>
        </a:xfrm>
      </p:grpSpPr>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3181618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sida + huvudrubrik, citat blå">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224182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alternativ ljuslil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3" name="Bildobjekt 2"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321657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sida + huvudrubrik, citat persika">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134463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sida + huvudrubrik, citat grön">
    <p:spTree>
      <p:nvGrpSpPr>
        <p:cNvPr id="1" name=""/>
        <p:cNvGrpSpPr/>
        <p:nvPr/>
      </p:nvGrpSpPr>
      <p:grpSpPr>
        <a:xfrm>
          <a:off x="0" y="0"/>
          <a:ext cx="0" cy="0"/>
          <a:chOff x="0" y="0"/>
          <a:chExt cx="0" cy="0"/>
        </a:xfrm>
      </p:grpSpPr>
      <p:sp>
        <p:nvSpPr>
          <p:cNvPr id="7"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6" name="Rektangel 5"/>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51087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sid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009625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gressida_Gul">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61561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39675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568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9755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9965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207751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8089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alternativ vi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1" name="Rektangel 10"/>
          <p:cNvSpPr/>
          <p:nvPr userDrawn="1"/>
        </p:nvSpPr>
        <p:spPr>
          <a:xfrm>
            <a:off x="0" y="4656156"/>
            <a:ext cx="9144000" cy="487344"/>
          </a:xfrm>
          <a:prstGeom prst="rect">
            <a:avLst/>
          </a:prstGeom>
          <a:solidFill>
            <a:srgbClr val="9E186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8" name="Bildobjekt 7"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35737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sida 2-spalt, underrubrik + brödtext">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6846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410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56919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556232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tsida_Grön">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095559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gressida_Grön">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67232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28356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Grön">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474270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59346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0542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gressida">
    <p:spTree>
      <p:nvGrpSpPr>
        <p:cNvPr id="1" name=""/>
        <p:cNvGrpSpPr/>
        <p:nvPr/>
      </p:nvGrpSpPr>
      <p:grpSpPr>
        <a:xfrm>
          <a:off x="0" y="0"/>
          <a:ext cx="0" cy="0"/>
          <a:chOff x="0" y="0"/>
          <a:chExt cx="0" cy="0"/>
        </a:xfrm>
      </p:grpSpPr>
      <p:sp>
        <p:nvSpPr>
          <p:cNvPr id="6" name="Rektangel 5"/>
          <p:cNvSpPr/>
          <p:nvPr userDrawn="1"/>
        </p:nvSpPr>
        <p:spPr>
          <a:xfrm>
            <a:off x="0" y="0"/>
            <a:ext cx="9144000" cy="5143500"/>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pic>
        <p:nvPicPr>
          <p:cNvPr id="18" name="Bildobjekt 17"/>
          <p:cNvPicPr>
            <a:picLocks noChangeAspect="1"/>
          </p:cNvPicPr>
          <p:nvPr userDrawn="1"/>
        </p:nvPicPr>
        <p:blipFill>
          <a:blip r:embed="rId2"/>
          <a:stretch>
            <a:fillRect/>
          </a:stretch>
        </p:blipFill>
        <p:spPr>
          <a:xfrm>
            <a:off x="324883" y="342605"/>
            <a:ext cx="1529907" cy="330535"/>
          </a:xfrm>
          <a:prstGeom prst="rect">
            <a:avLst/>
          </a:prstGeom>
        </p:spPr>
      </p:pic>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rgbClr val="FFFFFF"/>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4035859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stor bild_Gul">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48969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3540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564590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66660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6113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890856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tsida_Blå">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71015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gressida_Blå">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103039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474359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Blå">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64984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gressida">
    <p:spTree>
      <p:nvGrpSpPr>
        <p:cNvPr id="1" name=""/>
        <p:cNvGrpSpPr/>
        <p:nvPr/>
      </p:nvGrpSpPr>
      <p:grpSpPr>
        <a:xfrm>
          <a:off x="0" y="0"/>
          <a:ext cx="0" cy="0"/>
          <a:chOff x="0" y="0"/>
          <a:chExt cx="0" cy="0"/>
        </a:xfrm>
      </p:grpSpPr>
      <p:sp>
        <p:nvSpPr>
          <p:cNvPr id="7" name="Rektangel 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85276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03440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589906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755798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68417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140718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35961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430931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56862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rtsida_Aprikos">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9438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gressida_Aprikos">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4067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huvudrubrik + underrubrik ">
    <p:spTree>
      <p:nvGrpSpPr>
        <p:cNvPr id="1" name=""/>
        <p:cNvGrpSpPr/>
        <p:nvPr/>
      </p:nvGrpSpPr>
      <p:grpSpPr>
        <a:xfrm>
          <a:off x="0" y="0"/>
          <a:ext cx="0" cy="0"/>
          <a:chOff x="0" y="0"/>
          <a:chExt cx="0" cy="0"/>
        </a:xfrm>
      </p:grpSpPr>
      <p:sp>
        <p:nvSpPr>
          <p:cNvPr id="9" name="Rektangel 8"/>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955786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51149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Aprikos">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515671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680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073152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735956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43316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10008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2972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073466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043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89104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rtsida_Aprikos">
    <p:spTree>
      <p:nvGrpSpPr>
        <p:cNvPr id="1" name=""/>
        <p:cNvGrpSpPr/>
        <p:nvPr/>
      </p:nvGrpSpPr>
      <p:grpSpPr>
        <a:xfrm>
          <a:off x="0" y="0"/>
          <a:ext cx="0" cy="0"/>
          <a:chOff x="0" y="0"/>
          <a:chExt cx="0" cy="0"/>
        </a:xfrm>
      </p:grpSpPr>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75594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ngressida_Aprikos">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6" name="Rektangel 5"/>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436219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extsida, huvudrubrik + underrubrik ">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10" name="Rektangel 9"/>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104008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xtsida 2-spalt, huvudrubrik + brödtext_Aprikos">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129597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extsida 1-spalt, huvudrubrik + brödtext + bild">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104569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Textsida 1-spalt, huvudrubrik + brödtext + grafik">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484962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stor bild_Gul">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1428666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extsida 2-spalt, huvudrubrik + punktlista">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766873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extsida 2-spalt, underrubrik + brödtex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125495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extsida 1-spalt, underrubrik + punktlista_Gul">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50862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bild">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868867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extsida 2-spalt, underrubrik + punktlista">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212180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extsida 2-spalt, underrubrik + punktlista + citatpuff">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1645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grafik">
    <p:spTree>
      <p:nvGrpSpPr>
        <p:cNvPr id="1" name=""/>
        <p:cNvGrpSpPr/>
        <p:nvPr/>
      </p:nvGrpSpPr>
      <p:grpSpPr>
        <a:xfrm>
          <a:off x="0" y="0"/>
          <a:ext cx="0" cy="0"/>
          <a:chOff x="0" y="0"/>
          <a:chExt cx="0" cy="0"/>
        </a:xfrm>
      </p:grpSpPr>
      <p:sp>
        <p:nvSpPr>
          <p:cNvPr id="10" name="Rektangel 9"/>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513376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69" r:id="rId3"/>
    <p:sldLayoutId id="2147493468" r:id="rId4"/>
    <p:sldLayoutId id="2147493471" r:id="rId5"/>
    <p:sldLayoutId id="2147493470" r:id="rId6"/>
    <p:sldLayoutId id="2147493472" r:id="rId7"/>
    <p:sldLayoutId id="2147493473" r:id="rId8"/>
    <p:sldLayoutId id="2147493474" r:id="rId9"/>
    <p:sldLayoutId id="2147493475" r:id="rId10"/>
    <p:sldLayoutId id="2147493476" r:id="rId11"/>
    <p:sldLayoutId id="2147493477" r:id="rId12"/>
    <p:sldLayoutId id="2147493478" r:id="rId13"/>
    <p:sldLayoutId id="2147493479" r:id="rId14"/>
    <p:sldLayoutId id="2147493481" r:id="rId15"/>
    <p:sldLayoutId id="2147493480" r:id="rId16"/>
    <p:sldLayoutId id="2147493482" r:id="rId17"/>
    <p:sldLayoutId id="2147493483" r:id="rId18"/>
    <p:sldLayoutId id="2147493484" r:id="rId19"/>
    <p:sldLayoutId id="2147493485" r:id="rId20"/>
    <p:sldLayoutId id="2147493486" r:id="rId21"/>
    <p:sldLayoutId id="2147493487" r:id="rId22"/>
    <p:sldLayoutId id="2147493491" r:id="rId23"/>
    <p:sldLayoutId id="2147493507" r:id="rId24"/>
    <p:sldLayoutId id="2147493495" r:id="rId25"/>
    <p:sldLayoutId id="2147493508" r:id="rId26"/>
    <p:sldLayoutId id="2147493510" r:id="rId27"/>
    <p:sldLayoutId id="2147493505" r:id="rId28"/>
    <p:sldLayoutId id="2147493512" r:id="rId29"/>
    <p:sldLayoutId id="2147493513" r:id="rId30"/>
    <p:sldLayoutId id="2147493506" r:id="rId31"/>
    <p:sldLayoutId id="2147493515" r:id="rId32"/>
    <p:sldLayoutId id="2147493516" r:id="rId33"/>
    <p:sldLayoutId id="2147493488" r:id="rId34"/>
    <p:sldLayoutId id="2147493492" r:id="rId35"/>
    <p:sldLayoutId id="2147493542" r:id="rId36"/>
    <p:sldLayoutId id="2147493496" r:id="rId37"/>
    <p:sldLayoutId id="2147493518" r:id="rId38"/>
    <p:sldLayoutId id="2147493519" r:id="rId39"/>
    <p:sldLayoutId id="2147493520" r:id="rId40"/>
    <p:sldLayoutId id="2147493521" r:id="rId41"/>
    <p:sldLayoutId id="2147493522" r:id="rId42"/>
    <p:sldLayoutId id="2147493523" r:id="rId43"/>
    <p:sldLayoutId id="2147493524" r:id="rId44"/>
    <p:sldLayoutId id="2147493525" r:id="rId45"/>
    <p:sldLayoutId id="2147493489" r:id="rId46"/>
    <p:sldLayoutId id="2147493493" r:id="rId47"/>
    <p:sldLayoutId id="2147493543" r:id="rId48"/>
    <p:sldLayoutId id="2147493497" r:id="rId49"/>
    <p:sldLayoutId id="2147493526" r:id="rId50"/>
    <p:sldLayoutId id="2147493527" r:id="rId51"/>
    <p:sldLayoutId id="2147493528" r:id="rId52"/>
    <p:sldLayoutId id="2147493529" r:id="rId53"/>
    <p:sldLayoutId id="2147493530" r:id="rId54"/>
    <p:sldLayoutId id="2147493531" r:id="rId55"/>
    <p:sldLayoutId id="2147493532" r:id="rId56"/>
    <p:sldLayoutId id="2147493533" r:id="rId57"/>
    <p:sldLayoutId id="2147493490" r:id="rId58"/>
    <p:sldLayoutId id="2147493494" r:id="rId59"/>
    <p:sldLayoutId id="2147493544" r:id="rId60"/>
    <p:sldLayoutId id="2147493498" r:id="rId61"/>
    <p:sldLayoutId id="2147493534" r:id="rId62"/>
    <p:sldLayoutId id="2147493535" r:id="rId63"/>
    <p:sldLayoutId id="2147493536" r:id="rId64"/>
    <p:sldLayoutId id="2147493537" r:id="rId65"/>
    <p:sldLayoutId id="2147493538" r:id="rId66"/>
    <p:sldLayoutId id="2147493539" r:id="rId67"/>
    <p:sldLayoutId id="2147493540" r:id="rId68"/>
    <p:sldLayoutId id="2147493541" r:id="rId69"/>
    <p:sldLayoutId id="2147493545" r:id="rId70"/>
    <p:sldLayoutId id="2147493546" r:id="rId71"/>
    <p:sldLayoutId id="2147493547" r:id="rId72"/>
    <p:sldLayoutId id="2147493548" r:id="rId73"/>
    <p:sldLayoutId id="2147493549" r:id="rId74"/>
    <p:sldLayoutId id="2147493550" r:id="rId75"/>
    <p:sldLayoutId id="2147493551" r:id="rId76"/>
    <p:sldLayoutId id="2147493552" r:id="rId77"/>
    <p:sldLayoutId id="2147493553" r:id="rId78"/>
    <p:sldLayoutId id="2147493554" r:id="rId79"/>
    <p:sldLayoutId id="2147493555" r:id="rId80"/>
    <p:sldLayoutId id="2147493556" r:id="rId8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hyperlink" Target="https://www.vri-smart.se/fakta.html" TargetMode="External"/><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hyperlink" Target="https://www.vri-smart.se/fakta.html" TargetMode="External"/><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hyperlink" Target="https://kunskapsstyrningvard.se/download/18.790aa0dc1900c4939525f820/1718887260000/Vagledning-for-vardhygieniskt-arbete-2023-01-02.pdf" TargetMode="External"/><Relationship Id="rId2" Type="http://schemas.openxmlformats.org/officeDocument/2006/relationships/hyperlink" Target="https://regionuppsala.se/samverkanswebben/for-vardgivare/kunskapsstod/vardhygien/kontakt-vardhygien/" TargetMode="External"/><Relationship Id="rId1" Type="http://schemas.openxmlformats.org/officeDocument/2006/relationships/slideLayout" Target="../slideLayouts/slideLayout73.xml"/><Relationship Id="rId5" Type="http://schemas.openxmlformats.org/officeDocument/2006/relationships/image" Target="../media/image9.png"/><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vardhandboken.se/vardhygien-infektioner-och-smittspridning/operationssjukvard/oversikt/"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hyperlink" Target="https://www.vri-smart.se/index.html" TargetMode="External"/><Relationship Id="rId7" Type="http://schemas.openxmlformats.org/officeDocument/2006/relationships/hyperlink" Target="https://lof.se/patientsakerhet/vara-projekt/priss" TargetMode="Externa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hyperlink" Target="https://regionuppsala.se/globalassets/samverkanswebben/for-vardgivare/strama/vri-kort-region-uppsala-korr2.pdf" TargetMode="External"/><Relationship Id="rId11" Type="http://schemas.openxmlformats.org/officeDocument/2006/relationships/diagramColors" Target="../diagrams/colors2.xml"/><Relationship Id="rId5" Type="http://schemas.openxmlformats.org/officeDocument/2006/relationships/hyperlink" Target="https://regionuppsala.se/samverkanswebben/for-vardgivare/kunskapsstod/strama-region-uppsala/strama-informationsmaterial-och-trycksaker/trycksaker-for-slutenvard/" TargetMode="External"/><Relationship Id="rId10" Type="http://schemas.openxmlformats.org/officeDocument/2006/relationships/diagramQuickStyle" Target="../diagrams/quickStyle2.xml"/><Relationship Id="rId4" Type="http://schemas.openxmlformats.org/officeDocument/2006/relationships/hyperlink" Target="https://www.vardhandboken.se/vardhygien-infektioner-och-smittspridning/operationssjukvard/postoperativa-infektioner/" TargetMode="Externa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intranat.regionuppsala.se/it-och-teknik/it-system/infektionsverktyget/?SearchText=infektionsverktyget"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slide" Target="slide21.xml"/><Relationship Id="rId4" Type="http://schemas.openxmlformats.org/officeDocument/2006/relationships/diagramLayout" Target="../diagrams/layout3.xml"/><Relationship Id="rId9" Type="http://schemas.openxmlformats.org/officeDocument/2006/relationships/hyperlink" Target="https://ltuppsala.sharepoint.com/sites/DocPlusSTYR/Publicerade/Intern%20alla/Dokumentation%20av%20v%C3%A5rdrelaterad%20infektion%20i%20journal.pdf"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21.xml"/><Relationship Id="rId1" Type="http://schemas.openxmlformats.org/officeDocument/2006/relationships/slideLayout" Target="../slideLayouts/slideLayout7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2.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4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7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regionuppsala.se/samverkanswebben/for-vardgivare/kunskapsstod/strama-region-uppsala/strama-informationsmaterial-och-trycksaker/trycksaker-for-slutenvard/" TargetMode="External"/><Relationship Id="rId7" Type="http://schemas.openxmlformats.org/officeDocument/2006/relationships/image" Target="../media/image150.png"/><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regionuppsala.se/globalassets/samverkanswebben/for-vardgivare/strama/vri-kort-region-uppsala-korr2.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8" Type="http://schemas.openxmlformats.org/officeDocument/2006/relationships/hyperlink" Target="https://intranat.regionuppsala.se/it-och-teknik/it-system/infektionsverktyget/?SearchText=infektionsverktyget" TargetMode="External"/><Relationship Id="rId3" Type="http://schemas.openxmlformats.org/officeDocument/2006/relationships/diagramLayout" Target="../diagrams/layout7.xml"/><Relationship Id="rId7" Type="http://schemas.openxmlformats.org/officeDocument/2006/relationships/hyperlink" Target="https://www.vri-smart.se/index.html" TargetMode="External"/><Relationship Id="rId2" Type="http://schemas.openxmlformats.org/officeDocument/2006/relationships/diagramData" Target="../diagrams/data7.xml"/><Relationship Id="rId1" Type="http://schemas.openxmlformats.org/officeDocument/2006/relationships/slideLayout" Target="../slideLayouts/slideLayout71.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slide" Target="slide21.xml"/><Relationship Id="rId4" Type="http://schemas.openxmlformats.org/officeDocument/2006/relationships/diagramQuickStyle" Target="../diagrams/quickStyle7.xml"/><Relationship Id="rId9" Type="http://schemas.openxmlformats.org/officeDocument/2006/relationships/hyperlink" Target="https://ltuppsala.sharepoint.com/sites/DocPlusSTYR/Publicerade/Intern%20alla/Dokumentation%20av%20v%C3%A5rdrelaterad%20infektion%20i%20journal.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hyperlink" Target="https://ltuppsala.sharepoint.com/sites/DocPlusSTYR/Publicerade/Intern%20ut%C3%B6kad/Preoperativa%20hudf%C3%B6rberedelser.pdf"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351660"/>
            <a:ext cx="7772400" cy="2015290"/>
          </a:xfrm>
        </p:spPr>
        <p:txBody>
          <a:bodyPr>
            <a:normAutofit/>
          </a:bodyPr>
          <a:lstStyle/>
          <a:p>
            <a:r>
              <a:rPr lang="sv-SE" sz="3600" b="0" dirty="0">
                <a:latin typeface="Source Sans Pro Black (Rubriker)"/>
                <a:ea typeface="Source Sans Pro Black" panose="020B0803030403020204" pitchFamily="34" charset="0"/>
                <a:cs typeface="Arial" panose="020B0604020202020204" pitchFamily="34" charset="0"/>
              </a:rPr>
              <a:t>VRI-verktyg</a:t>
            </a:r>
            <a:br>
              <a:rPr lang="sv-SE" sz="3600" b="0" dirty="0">
                <a:latin typeface="Source Sans Pro Black (Rubriker)"/>
                <a:ea typeface="Source Sans Pro Black" panose="020B0803030403020204" pitchFamily="34" charset="0"/>
                <a:cs typeface="Arial" panose="020B0604020202020204" pitchFamily="34" charset="0"/>
              </a:rPr>
            </a:br>
            <a:r>
              <a:rPr lang="sv-SE" sz="3600" b="0" dirty="0">
                <a:latin typeface="Source Sans Pro Black (Rubriker)"/>
                <a:ea typeface="Source Sans Pro Black" panose="020B0803030403020204" pitchFamily="34" charset="0"/>
                <a:cs typeface="Arial" panose="020B0604020202020204" pitchFamily="34" charset="0"/>
              </a:rPr>
              <a:t>Postoperativa infektioner</a:t>
            </a:r>
            <a:br>
              <a:rPr lang="sv-SE" sz="2200" b="0" dirty="0"/>
            </a:br>
            <a:r>
              <a:rPr lang="sv-SE" sz="2000" b="0" dirty="0">
                <a:latin typeface="Source Sans Pro" panose="020B0503030403020204" pitchFamily="34" charset="0"/>
                <a:ea typeface="Source Sans Pro" panose="020B0503030403020204" pitchFamily="34" charset="0"/>
              </a:rPr>
              <a:t>Vårdhygien</a:t>
            </a:r>
            <a:br>
              <a:rPr lang="sv-SE" sz="2000" b="0" dirty="0">
                <a:latin typeface="Source Sans Pro" panose="020B0503030403020204" pitchFamily="34" charset="0"/>
                <a:ea typeface="Source Sans Pro" panose="020B0503030403020204" pitchFamily="34" charset="0"/>
              </a:rPr>
            </a:br>
            <a:r>
              <a:rPr lang="sv-SE" sz="2000" b="0" dirty="0">
                <a:latin typeface="Source Sans Pro" panose="020B0503030403020204" pitchFamily="34" charset="0"/>
                <a:ea typeface="Source Sans Pro" panose="020B0503030403020204" pitchFamily="34" charset="0"/>
              </a:rPr>
              <a:t>2025-02-19</a:t>
            </a:r>
          </a:p>
        </p:txBody>
      </p:sp>
    </p:spTree>
    <p:extLst>
      <p:ext uri="{BB962C8B-B14F-4D97-AF65-F5344CB8AC3E}">
        <p14:creationId xmlns:p14="http://schemas.microsoft.com/office/powerpoint/2010/main" val="282176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59CFD75-66C5-4598-9F10-7AD4653C56BA}"/>
              </a:ext>
              <a:ext uri="{C183D7F6-B498-43B3-948B-1728B52AA6E4}">
                <adec:decorative xmlns:adec="http://schemas.microsoft.com/office/drawing/2017/decorative" val="0"/>
              </a:ext>
            </a:extLst>
          </p:cNvPr>
          <p:cNvSpPr>
            <a:spLocks noGrp="1"/>
          </p:cNvSpPr>
          <p:nvPr>
            <p:ph type="body" sz="half" idx="2"/>
          </p:nvPr>
        </p:nvSpPr>
        <p:spPr>
          <a:xfrm>
            <a:off x="628402" y="1328579"/>
            <a:ext cx="6229598" cy="3104876"/>
          </a:xfrm>
        </p:spPr>
        <p:txBody>
          <a:bodyPr>
            <a:noAutofit/>
          </a:bodyPr>
          <a:lstStyle/>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Rökstopp mellan 4 och 8 veckor före operationen minskar risken för komplikationer. </a:t>
            </a:r>
            <a:r>
              <a:rPr lang="sv-SE" sz="1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R</a:t>
            </a:r>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ökare ska uppmanas till och få hjälp att sluta röka minst fyra veckor före operationen.</a:t>
            </a:r>
          </a:p>
          <a:p>
            <a:endPar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Alkoholkonsumtion över två standardglas per dag fördubblar generellt risken för postoperativa komplikationer, bland annat infektioner. Alkoholfrihet 4–8 veckor före operation kan minska risken för postoperativa komplikationer med upp till 70% hos högkonsumenter, varför alkoholstopp före kirurgi ska uppmuntras.</a:t>
            </a:r>
          </a:p>
          <a:p>
            <a:endParaRPr lang="sv-SE" sz="1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r>
              <a:rPr lang="sv-SE" sz="1400" b="1" dirty="0">
                <a:latin typeface="Source Sans Pro" panose="020B0503030403020204" pitchFamily="34" charset="0"/>
                <a:ea typeface="Source Sans Pro" panose="020B0503030403020204" pitchFamily="34" charset="0"/>
                <a:cs typeface="Arial" panose="020B0604020202020204" pitchFamily="34" charset="0"/>
              </a:rPr>
              <a:t>M</a:t>
            </a:r>
            <a:r>
              <a:rPr lang="sv-SE" sz="1400" b="1" dirty="0">
                <a:effectLst/>
                <a:latin typeface="Source Sans Pro" panose="020B0503030403020204" pitchFamily="34" charset="0"/>
                <a:ea typeface="Source Sans Pro" panose="020B0503030403020204" pitchFamily="34" charset="0"/>
                <a:cs typeface="Arial" panose="020B0604020202020204" pitchFamily="34" charset="0"/>
              </a:rPr>
              <a:t>er information</a:t>
            </a:r>
          </a:p>
          <a:p>
            <a:r>
              <a:rPr lang="sv-SE" sz="1400" u="sng" dirty="0">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sz="1400" dirty="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dirty="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a:p>
            <a:endParaRPr lang="sv-SE" dirty="0">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9B741DAE-2AFD-4966-917A-3A208D9109C6}"/>
              </a:ext>
              <a:ext uri="{C183D7F6-B498-43B3-948B-1728B52AA6E4}">
                <adec:decorative xmlns:adec="http://schemas.microsoft.com/office/drawing/2017/decorative" val="0"/>
              </a:ext>
            </a:extLst>
          </p:cNvPr>
          <p:cNvSpPr>
            <a:spLocks noGrp="1"/>
          </p:cNvSpPr>
          <p:nvPr>
            <p:ph type="title" idx="4294967295"/>
          </p:nvPr>
        </p:nvSpPr>
        <p:spPr>
          <a:xfrm>
            <a:off x="547688" y="808038"/>
            <a:ext cx="70977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Åtgärd 4: Rök- och alkoholstopp före operation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85271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B741DAE-2AFD-4966-917A-3A208D9109C6}"/>
              </a:ext>
              <a:ext uri="{C183D7F6-B498-43B3-948B-1728B52AA6E4}">
                <adec:decorative xmlns:adec="http://schemas.microsoft.com/office/drawing/2017/decorative" val="0"/>
              </a:ext>
            </a:extLst>
          </p:cNvPr>
          <p:cNvSpPr>
            <a:spLocks noGrp="1"/>
          </p:cNvSpPr>
          <p:nvPr>
            <p:ph type="title" idx="4294967295"/>
          </p:nvPr>
        </p:nvSpPr>
        <p:spPr>
          <a:xfrm>
            <a:off x="539750" y="890588"/>
            <a:ext cx="7099300"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Åtgärd 5: God sockerkontroll före, under och efter operation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p:txBody>
      </p:sp>
      <p:sp>
        <p:nvSpPr>
          <p:cNvPr id="2" name="Platshållare för text 1">
            <a:extLst>
              <a:ext uri="{FF2B5EF4-FFF2-40B4-BE49-F238E27FC236}">
                <a16:creationId xmlns:a16="http://schemas.microsoft.com/office/drawing/2014/main" id="{E59CFD75-66C5-4598-9F10-7AD4653C56BA}"/>
              </a:ext>
              <a:ext uri="{C183D7F6-B498-43B3-948B-1728B52AA6E4}">
                <adec:decorative xmlns:adec="http://schemas.microsoft.com/office/drawing/2017/decorative" val="0"/>
              </a:ext>
            </a:extLst>
          </p:cNvPr>
          <p:cNvSpPr>
            <a:spLocks noGrp="1"/>
          </p:cNvSpPr>
          <p:nvPr>
            <p:ph type="body" sz="half" idx="2"/>
          </p:nvPr>
        </p:nvSpPr>
        <p:spPr>
          <a:xfrm>
            <a:off x="540540" y="1531888"/>
            <a:ext cx="6365951" cy="2943130"/>
          </a:xfrm>
        </p:spPr>
        <p:txBody>
          <a:bodyPr>
            <a:normAutofit/>
          </a:bodyPr>
          <a:lstStyle/>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Dåligt reglerad diabetes med höga glukosvärden innebär en kraftigt ökad perioperativ risk och försämrad sårläkning med ökad risk för infektion. Inför elektiv kirurgi finns möjlighet att optimera sockerkontrollen i god tid.</a:t>
            </a:r>
            <a:endParaRPr lang="sv-SE" sz="1400" b="1"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b="1"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b="1"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b="1"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b="1"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b="1" dirty="0">
              <a:latin typeface="Source Sans Pro" panose="020B0503030403020204" pitchFamily="34" charset="0"/>
              <a:ea typeface="Source Sans Pro" panose="020B0503030403020204" pitchFamily="34" charset="0"/>
              <a:cs typeface="Arial" panose="020B0604020202020204" pitchFamily="34" charset="0"/>
            </a:endParaRPr>
          </a:p>
          <a:p>
            <a:r>
              <a:rPr lang="sv-SE" sz="1400" b="1" dirty="0">
                <a:latin typeface="Source Sans Pro" panose="020B0503030403020204" pitchFamily="34" charset="0"/>
                <a:ea typeface="Source Sans Pro" panose="020B0503030403020204" pitchFamily="34" charset="0"/>
                <a:cs typeface="Arial" panose="020B0604020202020204" pitchFamily="34" charset="0"/>
              </a:rPr>
              <a:t>M</a:t>
            </a:r>
            <a:r>
              <a:rPr lang="sv-SE" sz="1400" b="1" dirty="0">
                <a:effectLst/>
                <a:latin typeface="Source Sans Pro" panose="020B0503030403020204" pitchFamily="34" charset="0"/>
                <a:ea typeface="Source Sans Pro" panose="020B0503030403020204" pitchFamily="34" charset="0"/>
                <a:cs typeface="Arial" panose="020B0604020202020204" pitchFamily="34" charset="0"/>
              </a:rPr>
              <a:t>er information</a:t>
            </a:r>
          </a:p>
          <a:p>
            <a:r>
              <a:rPr lang="sv-SE" sz="1400" u="sng" dirty="0">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3"/>
              </a:rPr>
              <a:t>Fakta, (vri-smart.se)</a:t>
            </a:r>
            <a:r>
              <a:rPr lang="sv-SE" sz="1400" dirty="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dirty="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 sår”.</a:t>
            </a:r>
          </a:p>
          <a:p>
            <a:endParaRPr lang="sv-S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61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B741DAE-2AFD-4966-917A-3A208D9109C6}"/>
              </a:ext>
              <a:ext uri="{C183D7F6-B498-43B3-948B-1728B52AA6E4}">
                <adec:decorative xmlns:adec="http://schemas.microsoft.com/office/drawing/2017/decorative" val="0"/>
              </a:ext>
            </a:extLst>
          </p:cNvPr>
          <p:cNvSpPr>
            <a:spLocks noGrp="1"/>
          </p:cNvSpPr>
          <p:nvPr>
            <p:ph type="title" idx="4294967295"/>
          </p:nvPr>
        </p:nvSpPr>
        <p:spPr>
          <a:xfrm>
            <a:off x="506413" y="857250"/>
            <a:ext cx="70977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Åtgärd 6: Skötsel av postoperativt sår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p:txBody>
      </p:sp>
      <p:sp>
        <p:nvSpPr>
          <p:cNvPr id="2" name="Platshållare för text 1">
            <a:extLst>
              <a:ext uri="{FF2B5EF4-FFF2-40B4-BE49-F238E27FC236}">
                <a16:creationId xmlns:a16="http://schemas.microsoft.com/office/drawing/2014/main" id="{E59CFD75-66C5-4598-9F10-7AD4653C56BA}"/>
              </a:ext>
              <a:ext uri="{C183D7F6-B498-43B3-948B-1728B52AA6E4}">
                <adec:decorative xmlns:adec="http://schemas.microsoft.com/office/drawing/2017/decorative" val="0"/>
              </a:ext>
            </a:extLst>
          </p:cNvPr>
          <p:cNvSpPr>
            <a:spLocks noGrp="1"/>
          </p:cNvSpPr>
          <p:nvPr>
            <p:ph type="body" sz="half" idx="2"/>
          </p:nvPr>
        </p:nvSpPr>
        <p:spPr>
          <a:xfrm>
            <a:off x="505905" y="1447868"/>
            <a:ext cx="6816222" cy="3006367"/>
          </a:xfrm>
        </p:spPr>
        <p:txBody>
          <a:bodyPr>
            <a:normAutofit/>
          </a:bodyPr>
          <a:lstStyle/>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Postoperativa förband har till uppgift att skydda såret mot kontamination och absorberar vätska/blod och förhindrar därmed läckage mot omgivningen. Blod och andra kroppsvätskor kan utgöra grogrund för bakterier. De postoperativa förbanden ska som regel inte öppnas tidigare än planerat. Skötsel av postoperativa sår ska ske enligt lokala anvisningar.</a:t>
            </a:r>
          </a:p>
          <a:p>
            <a:endPar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endPar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endPar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endPar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r>
              <a:rPr lang="sv-SE" sz="1400" b="1" dirty="0">
                <a:latin typeface="Source Sans Pro" panose="020B0503030403020204" pitchFamily="34" charset="0"/>
                <a:ea typeface="Source Sans Pro" panose="020B0503030403020204" pitchFamily="34" charset="0"/>
                <a:cs typeface="Arial" panose="020B0604020202020204" pitchFamily="34" charset="0"/>
              </a:rPr>
              <a:t>M</a:t>
            </a:r>
            <a:r>
              <a:rPr lang="sv-SE" sz="1400" b="1" dirty="0">
                <a:effectLst/>
                <a:latin typeface="Source Sans Pro" panose="020B0503030403020204" pitchFamily="34" charset="0"/>
                <a:ea typeface="Source Sans Pro" panose="020B0503030403020204" pitchFamily="34" charset="0"/>
                <a:cs typeface="Arial" panose="020B0604020202020204" pitchFamily="34" charset="0"/>
              </a:rPr>
              <a:t>er information</a:t>
            </a:r>
          </a:p>
          <a:p>
            <a:r>
              <a:rPr lang="sv-SE" sz="1400" u="sng" dirty="0">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3"/>
              </a:rPr>
              <a:t>Fakta, (vri-smart.se)</a:t>
            </a:r>
            <a:r>
              <a:rPr lang="sv-SE" sz="1400" dirty="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dirty="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 sår”.</a:t>
            </a:r>
          </a:p>
          <a:p>
            <a:endParaRPr lang="sv-SE" b="0" i="0" dirty="0">
              <a:solidFill>
                <a:srgbClr val="000000"/>
              </a:solidFill>
              <a:effectLst/>
              <a:latin typeface="Arial" panose="020B0604020202020204" pitchFamily="34" charset="0"/>
              <a:cs typeface="Arial" panose="020B0604020202020204" pitchFamily="34" charset="0"/>
            </a:endParaRPr>
          </a:p>
          <a:p>
            <a:endParaRPr lang="sv-SE" dirty="0">
              <a:solidFill>
                <a:srgbClr val="000000"/>
              </a:solidFill>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87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AB03A-C9FB-44C6-A3D9-6FEABECBA24B}"/>
              </a:ext>
            </a:extLst>
          </p:cNvPr>
          <p:cNvSpPr>
            <a:spLocks noGrp="1"/>
          </p:cNvSpPr>
          <p:nvPr>
            <p:ph type="ctrTitle"/>
          </p:nvPr>
        </p:nvSpPr>
        <p:spPr>
          <a:xfrm>
            <a:off x="444016" y="1011382"/>
            <a:ext cx="6961239" cy="473382"/>
          </a:xfrm>
        </p:spPr>
        <p:txBody>
          <a:bodyPr>
            <a:noAutofit/>
          </a:bodyPr>
          <a:lstStyle/>
          <a:p>
            <a:r>
              <a:rPr lang="sv-SE" sz="3200" dirty="0">
                <a:latin typeface="Source Sans Pro Black (Rubriker)"/>
                <a:ea typeface="Source Sans Pro Black" panose="020B0803030403020204" pitchFamily="34" charset="0"/>
              </a:rPr>
              <a:t>Systematiskt förbättringsarbete mot postoperativa infektioner</a:t>
            </a:r>
            <a:endParaRPr lang="sv-SE" sz="3200" b="0" dirty="0">
              <a:latin typeface="Source Sans Pro Black (Rubriker)"/>
              <a:ea typeface="Source Sans Pro" panose="020B0503030403020204" pitchFamily="34" charset="0"/>
            </a:endParaRPr>
          </a:p>
        </p:txBody>
      </p:sp>
      <p:sp>
        <p:nvSpPr>
          <p:cNvPr id="3" name="Platshållare för text 2">
            <a:extLst>
              <a:ext uri="{FF2B5EF4-FFF2-40B4-BE49-F238E27FC236}">
                <a16:creationId xmlns:a16="http://schemas.microsoft.com/office/drawing/2014/main" id="{FAD27AEB-63AB-4861-BBCF-8E83C3F4E94D}"/>
              </a:ext>
            </a:extLst>
          </p:cNvPr>
          <p:cNvSpPr>
            <a:spLocks noGrp="1"/>
          </p:cNvSpPr>
          <p:nvPr>
            <p:ph type="body" sz="half" idx="2"/>
          </p:nvPr>
        </p:nvSpPr>
        <p:spPr>
          <a:xfrm>
            <a:off x="589032" y="1877571"/>
            <a:ext cx="3644015" cy="2101627"/>
          </a:xfrm>
        </p:spPr>
        <p:txBody>
          <a:bodyPr>
            <a:noAutofit/>
          </a:bodyPr>
          <a:lstStyle/>
          <a:p>
            <a:r>
              <a:rPr lang="sv-SE" sz="1400" b="1" dirty="0">
                <a:latin typeface="Source Sans Pro" panose="020B0503030403020204" pitchFamily="34" charset="0"/>
                <a:ea typeface="Source Sans Pro" panose="020B0503030403020204" pitchFamily="34" charset="0"/>
                <a:cs typeface="Arial" panose="020B0604020202020204" pitchFamily="34" charset="0"/>
              </a:rPr>
              <a:t>För att införa åtgärderna mot postoperativa infektioner på ett effektivt sätt används ett systematiskt förbättringsarbete med fem steg:</a:t>
            </a:r>
          </a:p>
          <a:p>
            <a:pPr marL="228600" indent="-228600">
              <a:buAutoNum type="arabicPeriod"/>
            </a:pPr>
            <a:r>
              <a:rPr lang="sv-SE" sz="1400" dirty="0">
                <a:latin typeface="Source Sans Pro" panose="020B0503030403020204" pitchFamily="34" charset="0"/>
                <a:ea typeface="Source Sans Pro" panose="020B0503030403020204" pitchFamily="34" charset="0"/>
                <a:cs typeface="Arial" panose="020B0604020202020204" pitchFamily="34" charset="0"/>
              </a:rPr>
              <a:t>Skapa förutsättningar.</a:t>
            </a:r>
          </a:p>
          <a:p>
            <a:pPr marL="228600" indent="-228600">
              <a:buAutoNum type="arabicPeriod"/>
            </a:pPr>
            <a:r>
              <a:rPr lang="sv-SE" sz="1400" dirty="0">
                <a:latin typeface="Source Sans Pro" panose="020B0503030403020204" pitchFamily="34" charset="0"/>
                <a:ea typeface="Source Sans Pro" panose="020B0503030403020204" pitchFamily="34" charset="0"/>
                <a:cs typeface="Arial" panose="020B0604020202020204" pitchFamily="34" charset="0"/>
              </a:rPr>
              <a:t>Träning och utbildning.</a:t>
            </a:r>
          </a:p>
          <a:p>
            <a:pPr marL="228600" indent="-228600">
              <a:buAutoNum type="arabicPeriod"/>
            </a:pPr>
            <a:r>
              <a:rPr lang="sv-SE" sz="1400" dirty="0">
                <a:latin typeface="Source Sans Pro" panose="020B0503030403020204" pitchFamily="34" charset="0"/>
                <a:ea typeface="Source Sans Pro" panose="020B0503030403020204" pitchFamily="34" charset="0"/>
                <a:cs typeface="Arial" panose="020B0604020202020204" pitchFamily="34" charset="0"/>
              </a:rPr>
              <a:t>Mätning och återkoppling.</a:t>
            </a:r>
          </a:p>
          <a:p>
            <a:pPr marL="228600" indent="-228600">
              <a:buAutoNum type="arabicPeriod"/>
            </a:pPr>
            <a:r>
              <a:rPr lang="sv-SE" sz="1400" dirty="0">
                <a:latin typeface="Source Sans Pro" panose="020B0503030403020204" pitchFamily="34" charset="0"/>
                <a:ea typeface="Source Sans Pro" panose="020B0503030403020204" pitchFamily="34" charset="0"/>
                <a:cs typeface="Arial" panose="020B0604020202020204" pitchFamily="34" charset="0"/>
              </a:rPr>
              <a:t>Sprid budskapet.</a:t>
            </a:r>
          </a:p>
          <a:p>
            <a:pPr marL="228600" indent="-228600">
              <a:buAutoNum type="arabicPeriod"/>
            </a:pPr>
            <a:r>
              <a:rPr lang="sv-SE" sz="1400" dirty="0">
                <a:latin typeface="Source Sans Pro" panose="020B0503030403020204" pitchFamily="34" charset="0"/>
                <a:ea typeface="Source Sans Pro" panose="020B0503030403020204" pitchFamily="34" charset="0"/>
                <a:cs typeface="Arial" panose="020B0604020202020204" pitchFamily="34" charset="0"/>
              </a:rPr>
              <a:t>Patientsäkerhetskultur och ledningens engagemang.</a:t>
            </a:r>
          </a:p>
        </p:txBody>
      </p:sp>
      <p:sp>
        <p:nvSpPr>
          <p:cNvPr id="4" name="Platshållare för text 3">
            <a:extLst>
              <a:ext uri="{FF2B5EF4-FFF2-40B4-BE49-F238E27FC236}">
                <a16:creationId xmlns:a16="http://schemas.microsoft.com/office/drawing/2014/main" id="{5A663606-A99D-46F9-B8C7-6A1D09177621}"/>
              </a:ext>
            </a:extLst>
          </p:cNvPr>
          <p:cNvSpPr>
            <a:spLocks noGrp="1"/>
          </p:cNvSpPr>
          <p:nvPr>
            <p:ph type="body" sz="half" idx="10"/>
          </p:nvPr>
        </p:nvSpPr>
        <p:spPr>
          <a:xfrm>
            <a:off x="4233047" y="1877571"/>
            <a:ext cx="4620008" cy="2101627"/>
          </a:xfrm>
        </p:spPr>
        <p:txBody>
          <a:bodyPr>
            <a:noAutofit/>
          </a:bodyPr>
          <a:lstStyle/>
          <a:p>
            <a:r>
              <a:rPr lang="sv-SE" sz="1400" dirty="0">
                <a:latin typeface="Source Sans Pro" panose="020B0503030403020204" pitchFamily="34" charset="0"/>
                <a:ea typeface="Source Sans Pro" panose="020B0503030403020204" pitchFamily="34" charset="0"/>
              </a:rPr>
              <a:t>På följande sidor finns ett underlag för att arbeta med stegen i förbättringsarbetet. Kontakta Vårdhygien för stöd med att skräddarsy arbetet för er enhet, se </a:t>
            </a:r>
          </a:p>
          <a:p>
            <a:r>
              <a:rPr lang="sv-SE" sz="1400" dirty="0">
                <a:latin typeface="Source Sans Pro" panose="020B0503030403020204" pitchFamily="34" charset="0"/>
                <a:ea typeface="Source Sans Pro" panose="020B0503030403020204" pitchFamily="34" charset="0"/>
                <a:hlinkClick r:id="rId2"/>
              </a:rPr>
              <a:t>Kontakt vårdhygien, (regionuppsala.se)</a:t>
            </a:r>
            <a:r>
              <a:rPr lang="sv-SE" sz="1400" dirty="0">
                <a:latin typeface="Source Sans Pro" panose="020B0503030403020204" pitchFamily="34" charset="0"/>
                <a:ea typeface="Source Sans Pro" panose="020B0503030403020204" pitchFamily="34" charset="0"/>
              </a:rPr>
              <a:t>.</a:t>
            </a:r>
          </a:p>
          <a:p>
            <a:endParaRPr lang="sv-SE" sz="1400" dirty="0">
              <a:latin typeface="Source Sans Pro" panose="020B0503030403020204" pitchFamily="34" charset="0"/>
              <a:ea typeface="Source Sans Pro" panose="020B0503030403020204" pitchFamily="34" charset="0"/>
            </a:endParaRPr>
          </a:p>
          <a:p>
            <a:r>
              <a:rPr lang="sv-SE" sz="1400" dirty="0">
                <a:latin typeface="Source Sans Pro" panose="020B0503030403020204" pitchFamily="34" charset="0"/>
                <a:ea typeface="Source Sans Pro" panose="020B0503030403020204" pitchFamily="34" charset="0"/>
              </a:rPr>
              <a:t>Att arbeta med förbättringar på det här sättet motsvarar ett multimodalt arbetssätt enligt </a:t>
            </a:r>
            <a:r>
              <a:rPr lang="sv-SE" sz="1400" dirty="0">
                <a:latin typeface="Source Sans Pro" panose="020B0503030403020204" pitchFamily="34" charset="0"/>
                <a:ea typeface="Source Sans Pro" panose="020B0503030403020204" pitchFamily="34" charset="0"/>
                <a:hlinkClick r:id="rId3"/>
              </a:rPr>
              <a:t> </a:t>
            </a:r>
          </a:p>
          <a:p>
            <a:r>
              <a:rPr lang="sv-SE" sz="1400" dirty="0">
                <a:latin typeface="Source Sans Pro" panose="020B0503030403020204" pitchFamily="34" charset="0"/>
                <a:ea typeface="Source Sans Pro" panose="020B0503030403020204" pitchFamily="34" charset="0"/>
                <a:hlinkClick r:id="rId3"/>
              </a:rPr>
              <a:t>Vägledning för vårdhygieniskt arbete, (kunskapsstyrningvard.se) (pdf)</a:t>
            </a:r>
            <a:r>
              <a:rPr lang="sv-SE" sz="1400" dirty="0">
                <a:latin typeface="Source Sans Pro" panose="020B0503030403020204" pitchFamily="34" charset="0"/>
                <a:ea typeface="Source Sans Pro" panose="020B0503030403020204" pitchFamily="34" charset="0"/>
              </a:rPr>
              <a:t>. </a:t>
            </a:r>
          </a:p>
          <a:p>
            <a:r>
              <a:rPr lang="sv-SE" sz="1400" dirty="0">
                <a:latin typeface="Source Sans Pro" panose="020B0503030403020204" pitchFamily="34" charset="0"/>
                <a:ea typeface="Source Sans Pro" panose="020B0503030403020204" pitchFamily="34" charset="0"/>
              </a:rPr>
              <a:t>Se också figur under </a:t>
            </a:r>
            <a:r>
              <a:rPr lang="sv-SE" sz="1400" dirty="0">
                <a:latin typeface="Source Sans Pro" panose="020B0503030403020204" pitchFamily="34" charset="0"/>
                <a:ea typeface="Source Sans Pro" panose="020B0503030403020204" pitchFamily="34" charset="0"/>
                <a:hlinkClick r:id="rId4" action="ppaction://hlinksldjump"/>
              </a:rPr>
              <a:t>Stödmaterial</a:t>
            </a:r>
            <a:r>
              <a:rPr lang="sv-SE" sz="1400" dirty="0">
                <a:latin typeface="Source Sans Pro" panose="020B0503030403020204" pitchFamily="34" charset="0"/>
                <a:ea typeface="Source Sans Pro" panose="020B0503030403020204" pitchFamily="34" charset="0"/>
              </a:rPr>
              <a:t>.</a:t>
            </a:r>
          </a:p>
        </p:txBody>
      </p:sp>
      <p:pic>
        <p:nvPicPr>
          <p:cNvPr id="6" name="Bildobjekt 5">
            <a:extLst>
              <a:ext uri="{FF2B5EF4-FFF2-40B4-BE49-F238E27FC236}">
                <a16:creationId xmlns:a16="http://schemas.microsoft.com/office/drawing/2014/main" id="{A7C5417B-9460-E141-FCD5-FFF01587CAA1}"/>
              </a:ext>
            </a:extLst>
          </p:cNvPr>
          <p:cNvPicPr>
            <a:picLocks noChangeAspect="1"/>
          </p:cNvPicPr>
          <p:nvPr/>
        </p:nvPicPr>
        <p:blipFill>
          <a:blip r:embed="rId5"/>
          <a:stretch>
            <a:fillRect/>
          </a:stretch>
        </p:blipFill>
        <p:spPr>
          <a:xfrm>
            <a:off x="7412079" y="301620"/>
            <a:ext cx="1287905" cy="1287905"/>
          </a:xfrm>
          <a:prstGeom prst="rect">
            <a:avLst/>
          </a:prstGeom>
        </p:spPr>
      </p:pic>
    </p:spTree>
    <p:extLst>
      <p:ext uri="{BB962C8B-B14F-4D97-AF65-F5344CB8AC3E}">
        <p14:creationId xmlns:p14="http://schemas.microsoft.com/office/powerpoint/2010/main" val="158434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503C305-8FDC-4460-8C89-DFC0183E5E62}"/>
              </a:ext>
              <a:ext uri="{C183D7F6-B498-43B3-948B-1728B52AA6E4}">
                <adec:decorative xmlns:adec="http://schemas.microsoft.com/office/drawing/2017/decorative" val="0"/>
              </a:ext>
            </a:extLst>
          </p:cNvPr>
          <p:cNvSpPr>
            <a:spLocks noGrp="1"/>
          </p:cNvSpPr>
          <p:nvPr>
            <p:ph type="body" sz="half" idx="2"/>
          </p:nvPr>
        </p:nvSpPr>
        <p:spPr>
          <a:xfrm>
            <a:off x="442743" y="1469935"/>
            <a:ext cx="8576565" cy="3121827"/>
          </a:xfrm>
        </p:spPr>
        <p:txBody>
          <a:bodyPr>
            <a:noAutofit/>
          </a:bodyPr>
          <a:lstStyle/>
          <a:p>
            <a:r>
              <a:rPr lang="sv-SE" sz="1400" dirty="0">
                <a:latin typeface="Source Sans Pro" panose="020B0503030403020204" pitchFamily="34" charset="0"/>
                <a:ea typeface="Source Sans Pro" panose="020B0503030403020204" pitchFamily="34" charset="0"/>
                <a:cs typeface="Arial" panose="020B0604020202020204" pitchFamily="34" charset="0"/>
              </a:rPr>
              <a:t>Säkerställ att rutiner finns för:</a:t>
            </a:r>
          </a:p>
          <a:p>
            <a:pPr marL="685800" lvl="1"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cs typeface="Arial" panose="020B0604020202020204" pitchFamily="34" charset="0"/>
              </a:rPr>
              <a:t>Korrekt antibiotikaprofylax.</a:t>
            </a:r>
          </a:p>
          <a:p>
            <a:pPr marL="685800" lvl="1"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cs typeface="Arial" panose="020B0604020202020204" pitchFamily="34" charset="0"/>
              </a:rPr>
              <a:t>Preoperativ huddesinfektion.</a:t>
            </a:r>
          </a:p>
          <a:p>
            <a:pPr marL="685800" lvl="1"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cs typeface="Arial" panose="020B0604020202020204" pitchFamily="34" charset="0"/>
              </a:rPr>
              <a:t>Håravkortning.</a:t>
            </a:r>
          </a:p>
          <a:p>
            <a:pPr marL="685800" lvl="1"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cs typeface="Arial" panose="020B0604020202020204" pitchFamily="34" charset="0"/>
              </a:rPr>
              <a:t>Rök- och alkoholstopp före operation.</a:t>
            </a:r>
          </a:p>
          <a:p>
            <a:pPr marL="685800" lvl="1"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cs typeface="Arial" panose="020B0604020202020204" pitchFamily="34" charset="0"/>
              </a:rPr>
              <a:t>God sockerkontroll före, under och efter operation.</a:t>
            </a:r>
          </a:p>
          <a:p>
            <a:pPr marL="685800" lvl="1"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cs typeface="Arial" panose="020B0604020202020204" pitchFamily="34" charset="0"/>
              </a:rPr>
              <a:t>Skötsel av postoperativt sår.</a:t>
            </a:r>
          </a:p>
          <a:p>
            <a:endParaRPr lang="sv-SE" sz="1400" dirty="0">
              <a:latin typeface="Source Sans Pro" panose="020B0503030403020204" pitchFamily="34" charset="0"/>
              <a:ea typeface="Source Sans Pro" panose="020B0503030403020204" pitchFamily="34" charset="0"/>
              <a:cs typeface="Arial" panose="020B0604020202020204" pitchFamily="34" charset="0"/>
            </a:endParaRPr>
          </a:p>
          <a:p>
            <a:r>
              <a:rPr lang="sv-SE" sz="1400" b="1" dirty="0">
                <a:effectLst/>
                <a:latin typeface="Source Sans Pro" panose="020B0503030403020204" pitchFamily="34" charset="0"/>
                <a:ea typeface="Source Sans Pro" panose="020B0503030403020204" pitchFamily="34" charset="0"/>
                <a:cs typeface="Arial" panose="020B0604020202020204" pitchFamily="34" charset="0"/>
              </a:rPr>
              <a:t>Mer information</a:t>
            </a:r>
            <a:endParaRPr lang="sv-SE" sz="1400" dirty="0">
              <a:latin typeface="Source Sans Pro" panose="020B0503030403020204" pitchFamily="34" charset="0"/>
              <a:ea typeface="Source Sans Pro" panose="020B0503030403020204" pitchFamily="34" charset="0"/>
            </a:endParaRPr>
          </a:p>
          <a:p>
            <a:r>
              <a:rPr lang="sv-SE" sz="1400" dirty="0">
                <a:latin typeface="Source Sans Pro" panose="020B0503030403020204" pitchFamily="34" charset="0"/>
                <a:ea typeface="Source Sans Pro" panose="020B0503030403020204" pitchFamily="34" charset="0"/>
              </a:rPr>
              <a:t>Som en del i arbetet med att skapa förutsättningar kan exempelvis enhetens personalresurser behöva ökas. </a:t>
            </a:r>
          </a:p>
          <a:p>
            <a:r>
              <a:rPr lang="sv-SE" sz="1400" dirty="0">
                <a:latin typeface="Source Sans Pro" panose="020B0503030403020204" pitchFamily="34" charset="0"/>
                <a:ea typeface="Source Sans Pro" panose="020B0503030403020204" pitchFamily="34" charset="0"/>
              </a:rPr>
              <a:t>Rätt förutsättningar för p</a:t>
            </a:r>
            <a:r>
              <a:rPr lang="sv-SE" sz="1400" dirty="0">
                <a:latin typeface="Source Sans Pro" panose="020B0503030403020204" pitchFamily="34" charset="0"/>
                <a:ea typeface="Source Sans Pro" panose="020B0503030403020204" pitchFamily="34" charset="0"/>
                <a:cs typeface="Arial" panose="020B0604020202020204" pitchFamily="34" charset="0"/>
              </a:rPr>
              <a:t>reoperativ vård kan behöva ses över, se </a:t>
            </a:r>
          </a:p>
          <a:p>
            <a:r>
              <a:rPr lang="sv-SE" sz="1400" dirty="0">
                <a:latin typeface="Source Sans Pro" panose="020B0503030403020204" pitchFamily="34" charset="0"/>
                <a:ea typeface="Source Sans Pro" panose="020B0503030403020204" pitchFamily="34" charset="0"/>
                <a:cs typeface="Arial" panose="020B0604020202020204" pitchFamily="34" charset="0"/>
                <a:hlinkClick r:id="rId3"/>
              </a:rPr>
              <a:t>Operationssjukvård - Översikt (vardhandboken.se)</a:t>
            </a:r>
            <a:r>
              <a:rPr lang="sv-SE" sz="1400" dirty="0">
                <a:latin typeface="Source Sans Pro" panose="020B0503030403020204" pitchFamily="34" charset="0"/>
                <a:ea typeface="Source Sans Pro" panose="020B0503030403020204" pitchFamily="34" charset="0"/>
                <a:cs typeface="Arial" panose="020B0604020202020204" pitchFamily="34" charset="0"/>
              </a:rPr>
              <a:t>.</a:t>
            </a:r>
            <a:endParaRPr lang="sv-SE" sz="1400" dirty="0">
              <a:highlight>
                <a:srgbClr val="FFFF00"/>
              </a:highlight>
              <a:latin typeface="Source Sans Pro" panose="020B0503030403020204" pitchFamily="34" charset="0"/>
              <a:ea typeface="Source Sans Pro" panose="020B0503030403020204" pitchFamily="34" charset="0"/>
            </a:endParaRPr>
          </a:p>
          <a:p>
            <a:pPr>
              <a:lnSpc>
                <a:spcPct val="107000"/>
              </a:lnSpc>
              <a:spcAft>
                <a:spcPts val="800"/>
              </a:spcAft>
            </a:pPr>
            <a:endParaRPr lang="sv-SE" dirty="0">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F7C0B9D9-8357-4B39-B042-B3C13553F176}"/>
              </a:ext>
              <a:ext uri="{C183D7F6-B498-43B3-948B-1728B52AA6E4}">
                <adec:decorative xmlns:adec="http://schemas.microsoft.com/office/drawing/2017/decorative" val="0"/>
              </a:ext>
            </a:extLst>
          </p:cNvPr>
          <p:cNvSpPr>
            <a:spLocks noGrp="1"/>
          </p:cNvSpPr>
          <p:nvPr>
            <p:ph type="title" idx="4294967295"/>
          </p:nvPr>
        </p:nvSpPr>
        <p:spPr>
          <a:xfrm>
            <a:off x="442913" y="879475"/>
            <a:ext cx="70977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Steg 1: Skapa förutsättningar</a:t>
            </a:r>
          </a:p>
        </p:txBody>
      </p:sp>
      <p:graphicFrame>
        <p:nvGraphicFramePr>
          <p:cNvPr id="5" name="Diagram 4"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0B9A923C-3085-4A69-93FD-0FB0F6157E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9903801"/>
              </p:ext>
            </p:extLst>
          </p:nvPr>
        </p:nvGraphicFramePr>
        <p:xfrm>
          <a:off x="5852637" y="551737"/>
          <a:ext cx="2563999" cy="2020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688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A6FA14E-73F7-436F-B7AA-D3B0ED492F28}"/>
              </a:ext>
              <a:ext uri="{C183D7F6-B498-43B3-948B-1728B52AA6E4}">
                <adec:decorative xmlns:adec="http://schemas.microsoft.com/office/drawing/2017/decorative" val="0"/>
              </a:ext>
            </a:extLst>
          </p:cNvPr>
          <p:cNvSpPr>
            <a:spLocks noGrp="1"/>
          </p:cNvSpPr>
          <p:nvPr>
            <p:ph type="body" sz="half" idx="2"/>
          </p:nvPr>
        </p:nvSpPr>
        <p:spPr>
          <a:xfrm>
            <a:off x="549109" y="1418967"/>
            <a:ext cx="5553818" cy="2101627"/>
          </a:xfrm>
        </p:spPr>
        <p:txBody>
          <a:bodyPr>
            <a:normAutofit/>
          </a:bodyPr>
          <a:lstStyle/>
          <a:p>
            <a:pPr marL="171450"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All personal på enheten går e-utbildningen </a:t>
            </a:r>
            <a:r>
              <a:rPr lang="sv-SE" dirty="0">
                <a:latin typeface="Source Sans Pro" panose="020B0503030403020204" pitchFamily="34" charset="0"/>
                <a:ea typeface="Source Sans Pro" panose="020B0503030403020204" pitchFamily="34" charset="0"/>
                <a:hlinkClick r:id="rId3"/>
              </a:rPr>
              <a:t>VRI-Smart®</a:t>
            </a:r>
            <a:r>
              <a:rPr lang="sv-SE" dirty="0">
                <a:latin typeface="Source Sans Pro" panose="020B0503030403020204" pitchFamily="34" charset="0"/>
                <a:ea typeface="Source Sans Pro" panose="020B0503030403020204" pitchFamily="34" charset="0"/>
              </a:rPr>
              <a:t> i syfte att få kunskap om hur postoperativa infektioner förebyggs.</a:t>
            </a:r>
          </a:p>
          <a:p>
            <a:pPr marL="171450"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Relevant personal får utbildning om åtgärderna mot postoperativa infektioner och hur och när de utförs.</a:t>
            </a:r>
          </a:p>
          <a:p>
            <a:pPr marL="171450"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Läkare eller annan personal som utför infektionsregistrering utbildas i definitioner av postoperativa infektioner och i att registrera på rätt sätt, se steg 3.</a:t>
            </a:r>
          </a:p>
        </p:txBody>
      </p:sp>
      <p:sp>
        <p:nvSpPr>
          <p:cNvPr id="4" name="Platshållare för text 3">
            <a:extLst>
              <a:ext uri="{FF2B5EF4-FFF2-40B4-BE49-F238E27FC236}">
                <a16:creationId xmlns:a16="http://schemas.microsoft.com/office/drawing/2014/main" id="{834C58E5-0FB0-4BAF-9AEC-3F8A35EC09EE}"/>
              </a:ext>
              <a:ext uri="{C183D7F6-B498-43B3-948B-1728B52AA6E4}">
                <adec:decorative xmlns:adec="http://schemas.microsoft.com/office/drawing/2017/decorative" val="0"/>
              </a:ext>
            </a:extLst>
          </p:cNvPr>
          <p:cNvSpPr>
            <a:spLocks noGrp="1"/>
          </p:cNvSpPr>
          <p:nvPr>
            <p:ph type="title" idx="4294967295"/>
          </p:nvPr>
        </p:nvSpPr>
        <p:spPr>
          <a:xfrm>
            <a:off x="549275" y="857250"/>
            <a:ext cx="4826000"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Sans Serif Collection" panose="020B0502040504020204" pitchFamily="34" charset="0"/>
              </a:rPr>
              <a:t>Steg 2: Träning och utbildning</a:t>
            </a:r>
          </a:p>
        </p:txBody>
      </p:sp>
      <p:sp>
        <p:nvSpPr>
          <p:cNvPr id="3" name="Platshållare för text 2">
            <a:extLst>
              <a:ext uri="{FF2B5EF4-FFF2-40B4-BE49-F238E27FC236}">
                <a16:creationId xmlns:a16="http://schemas.microsoft.com/office/drawing/2014/main" id="{CAC46A63-E63C-4D95-9687-17C2B83CBEDC}"/>
              </a:ext>
              <a:ext uri="{C183D7F6-B498-43B3-948B-1728B52AA6E4}">
                <adec:decorative xmlns:adec="http://schemas.microsoft.com/office/drawing/2017/decorative" val="0"/>
              </a:ext>
            </a:extLst>
          </p:cNvPr>
          <p:cNvSpPr>
            <a:spLocks noGrp="1"/>
          </p:cNvSpPr>
          <p:nvPr>
            <p:ph type="body" sz="half" idx="10"/>
          </p:nvPr>
        </p:nvSpPr>
        <p:spPr>
          <a:xfrm>
            <a:off x="549109" y="3106686"/>
            <a:ext cx="8347364" cy="1433945"/>
          </a:xfrm>
        </p:spPr>
        <p:txBody>
          <a:bodyPr>
            <a:normAutofit/>
          </a:bodyPr>
          <a:lstStyle/>
          <a:p>
            <a:r>
              <a:rPr lang="sv-SE" sz="1300" b="1" dirty="0">
                <a:effectLst/>
                <a:latin typeface="Source Sans Pro" panose="020B0503030403020204" pitchFamily="34" charset="0"/>
                <a:ea typeface="Source Sans Pro" panose="020B0503030403020204" pitchFamily="34" charset="0"/>
                <a:cs typeface="Arial" panose="020B0604020202020204" pitchFamily="34" charset="0"/>
              </a:rPr>
              <a:t>Mer information</a:t>
            </a:r>
            <a:endParaRPr lang="sv-SE" sz="1300" dirty="0">
              <a:effectLst/>
              <a:latin typeface="Source Sans Pro" panose="020B0503030403020204" pitchFamily="34" charset="0"/>
              <a:ea typeface="Source Sans Pro" panose="020B0503030403020204" pitchFamily="34" charset="0"/>
              <a:cs typeface="Arial" panose="020B0604020202020204" pitchFamily="34" charset="0"/>
            </a:endParaRPr>
          </a:p>
          <a:p>
            <a:r>
              <a:rPr lang="sv-SE" sz="1300" dirty="0">
                <a:latin typeface="Source Sans Pro" panose="020B0503030403020204" pitchFamily="34" charset="0"/>
                <a:ea typeface="Source Sans Pro" panose="020B0503030403020204" pitchFamily="34" charset="0"/>
                <a:hlinkClick r:id="rId4"/>
              </a:rPr>
              <a:t>Postoperativa infektioner, (vardhandboken.se)</a:t>
            </a:r>
            <a:endParaRPr lang="sv-SE" sz="1300" dirty="0">
              <a:latin typeface="Source Sans Pro" panose="020B0503030403020204" pitchFamily="34" charset="0"/>
              <a:ea typeface="Source Sans Pro" panose="020B0503030403020204" pitchFamily="34" charset="0"/>
            </a:endParaRPr>
          </a:p>
          <a:p>
            <a:r>
              <a:rPr lang="sv-SE" sz="1300" dirty="0">
                <a:latin typeface="Source Sans Pro" panose="020B0503030403020204" pitchFamily="34" charset="0"/>
                <a:ea typeface="Source Sans Pro" panose="020B0503030403020204" pitchFamily="34" charset="0"/>
              </a:rPr>
              <a:t>Hjälpmaterial om definitionen av vårdrelaterad infektion kan skrivas ut eller beställas via Strama, se</a:t>
            </a:r>
          </a:p>
          <a:p>
            <a:r>
              <a:rPr lang="sv-SE" sz="1300" dirty="0">
                <a:latin typeface="Source Sans Pro" panose="020B0503030403020204" pitchFamily="34" charset="0"/>
                <a:ea typeface="Source Sans Pro" panose="020B0503030403020204" pitchFamily="34" charset="0"/>
                <a:hlinkClick r:id="rId5"/>
              </a:rPr>
              <a:t>Trycksaker för slutenvård, (regionuppsala.se)</a:t>
            </a:r>
            <a:r>
              <a:rPr lang="sv-SE" sz="1300" dirty="0">
                <a:latin typeface="Source Sans Pro" panose="020B0503030403020204" pitchFamily="34" charset="0"/>
                <a:ea typeface="Source Sans Pro" panose="020B0503030403020204" pitchFamily="34" charset="0"/>
              </a:rPr>
              <a:t>, </a:t>
            </a:r>
            <a:r>
              <a:rPr lang="sv-SE" sz="1300" dirty="0">
                <a:latin typeface="Source Sans Pro" panose="020B0503030403020204" pitchFamily="34" charset="0"/>
                <a:ea typeface="Source Sans Pro" panose="020B0503030403020204" pitchFamily="34" charset="0"/>
                <a:hlinkClick r:id="rId6"/>
              </a:rPr>
              <a:t>Definition av vårdrelaterad infektion (pdf)</a:t>
            </a:r>
            <a:r>
              <a:rPr lang="sv-SE" sz="1300" dirty="0">
                <a:latin typeface="Source Sans Pro" panose="020B0503030403020204" pitchFamily="34" charset="0"/>
                <a:ea typeface="Source Sans Pro" panose="020B0503030403020204" pitchFamily="34" charset="0"/>
              </a:rPr>
              <a:t>.</a:t>
            </a:r>
          </a:p>
          <a:p>
            <a:r>
              <a:rPr lang="sv-SE" sz="1300" dirty="0">
                <a:latin typeface="Source Sans Pro" panose="020B0503030403020204" pitchFamily="34" charset="0"/>
                <a:ea typeface="Source Sans Pro" panose="020B0503030403020204" pitchFamily="34" charset="0"/>
              </a:rPr>
              <a:t>Information om protesrelaterade infektioner </a:t>
            </a:r>
            <a:r>
              <a:rPr lang="sv-SE" sz="1300" dirty="0">
                <a:latin typeface="Source Sans Pro" panose="020B0503030403020204" pitchFamily="34" charset="0"/>
                <a:ea typeface="Source Sans Pro" panose="020B0503030403020204" pitchFamily="34" charset="0"/>
                <a:hlinkClick r:id="rId7"/>
              </a:rPr>
              <a:t>PRISS (</a:t>
            </a:r>
            <a:r>
              <a:rPr lang="sv-SE" sz="1300" dirty="0" err="1">
                <a:latin typeface="Source Sans Pro" panose="020B0503030403020204" pitchFamily="34" charset="0"/>
                <a:ea typeface="Source Sans Pro" panose="020B0503030403020204" pitchFamily="34" charset="0"/>
                <a:hlinkClick r:id="rId7"/>
              </a:rPr>
              <a:t>ProtesRelaterade</a:t>
            </a:r>
            <a:r>
              <a:rPr lang="sv-SE" sz="1300" dirty="0">
                <a:latin typeface="Source Sans Pro" panose="020B0503030403020204" pitchFamily="34" charset="0"/>
                <a:ea typeface="Source Sans Pro" panose="020B0503030403020204" pitchFamily="34" charset="0"/>
                <a:hlinkClick r:id="rId7"/>
              </a:rPr>
              <a:t> Infektioner Ska Stoppas), (lof.se)</a:t>
            </a:r>
            <a:endParaRPr lang="sv-SE" sz="1300" dirty="0">
              <a:latin typeface="Source Sans Pro" panose="020B0503030403020204" pitchFamily="34" charset="0"/>
              <a:ea typeface="Source Sans Pro" panose="020B0503030403020204" pitchFamily="34" charset="0"/>
            </a:endParaRPr>
          </a:p>
          <a:p>
            <a:endParaRPr lang="sv-SE" dirty="0"/>
          </a:p>
        </p:txBody>
      </p:sp>
      <p:graphicFrame>
        <p:nvGraphicFramePr>
          <p:cNvPr id="5" name="Diagram 4"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A774CB04-7488-469C-8E7D-A3BBEC11E1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9203256"/>
              </p:ext>
            </p:extLst>
          </p:nvPr>
        </p:nvGraphicFramePr>
        <p:xfrm>
          <a:off x="6036210" y="433324"/>
          <a:ext cx="2625931" cy="2258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1933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46B497F-866E-40A0-A596-EDAF34834014}"/>
              </a:ext>
              <a:ext uri="{C183D7F6-B498-43B3-948B-1728B52AA6E4}">
                <adec:decorative xmlns:adec="http://schemas.microsoft.com/office/drawing/2017/decorative" val="0"/>
              </a:ext>
            </a:extLst>
          </p:cNvPr>
          <p:cNvSpPr>
            <a:spLocks noGrp="1"/>
          </p:cNvSpPr>
          <p:nvPr>
            <p:ph type="title" idx="4294967295"/>
          </p:nvPr>
        </p:nvSpPr>
        <p:spPr>
          <a:xfrm>
            <a:off x="434975" y="782638"/>
            <a:ext cx="7097713"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Steg 3: Mätning och återkoppling</a:t>
            </a:r>
          </a:p>
        </p:txBody>
      </p:sp>
      <p:graphicFrame>
        <p:nvGraphicFramePr>
          <p:cNvPr id="6" name="Diagram 5"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3DB6F607-6A8E-415E-8FA9-478E446ABA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4004095"/>
              </p:ext>
            </p:extLst>
          </p:nvPr>
        </p:nvGraphicFramePr>
        <p:xfrm>
          <a:off x="6056993" y="349981"/>
          <a:ext cx="2359644" cy="2047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9D2811A1-E701-99CB-C035-FE1F247FAA9D}"/>
              </a:ext>
              <a:ext uri="{C183D7F6-B498-43B3-948B-1728B52AA6E4}">
                <adec:decorative xmlns:adec="http://schemas.microsoft.com/office/drawing/2017/decorative" val="0"/>
              </a:ext>
            </a:extLst>
          </p:cNvPr>
          <p:cNvSpPr txBox="1"/>
          <p:nvPr/>
        </p:nvSpPr>
        <p:spPr>
          <a:xfrm>
            <a:off x="374542" y="1279891"/>
            <a:ext cx="5627024" cy="646331"/>
          </a:xfrm>
          <a:prstGeom prst="rect">
            <a:avLst/>
          </a:prstGeom>
          <a:noFill/>
        </p:spPr>
        <p:txBody>
          <a:bodyPr wrap="square" rtlCol="0">
            <a:spAutoFit/>
          </a:bodyPr>
          <a:lstStyle/>
          <a:p>
            <a:r>
              <a:rPr lang="sv-SE" sz="1200">
                <a:latin typeface="Source Sans Pro" panose="020B0503030403020204" pitchFamily="34" charset="0"/>
                <a:ea typeface="Source Sans Pro" panose="020B0503030403020204" pitchFamily="34" charset="0"/>
                <a:cs typeface="Arial" panose="020B0604020202020204" pitchFamily="34" charset="0"/>
              </a:rPr>
              <a:t>Vi delar upp mätning och återkoppling i två steg: </a:t>
            </a:r>
          </a:p>
          <a:p>
            <a:r>
              <a:rPr lang="sv-SE" sz="1200">
                <a:latin typeface="Source Sans Pro" panose="020B0503030403020204" pitchFamily="34" charset="0"/>
                <a:ea typeface="Source Sans Pro" panose="020B0503030403020204" pitchFamily="34" charset="0"/>
                <a:cs typeface="Arial" panose="020B0604020202020204" pitchFamily="34" charset="0"/>
              </a:rPr>
              <a:t>1. Mät förekomsten av postoperativa infektioner.  </a:t>
            </a:r>
          </a:p>
          <a:p>
            <a:r>
              <a:rPr lang="sv-SE" sz="1200">
                <a:latin typeface="Source Sans Pro" panose="020B0503030403020204" pitchFamily="34" charset="0"/>
                <a:ea typeface="Source Sans Pro" panose="020B0503030403020204" pitchFamily="34" charset="0"/>
                <a:cs typeface="Arial" panose="020B0604020202020204" pitchFamily="34" charset="0"/>
              </a:rPr>
              <a:t>2. Mät följsamheten till åtgärderna som syftar till att minska förekomsten.</a:t>
            </a:r>
          </a:p>
        </p:txBody>
      </p:sp>
      <p:sp>
        <p:nvSpPr>
          <p:cNvPr id="2" name="Platshållare för text 1">
            <a:extLst>
              <a:ext uri="{FF2B5EF4-FFF2-40B4-BE49-F238E27FC236}">
                <a16:creationId xmlns:a16="http://schemas.microsoft.com/office/drawing/2014/main" id="{2603A4FD-2F41-4BCD-B9B1-D3552F523D2A}"/>
              </a:ext>
              <a:ext uri="{C183D7F6-B498-43B3-948B-1728B52AA6E4}">
                <adec:decorative xmlns:adec="http://schemas.microsoft.com/office/drawing/2017/decorative" val="0"/>
              </a:ext>
            </a:extLst>
          </p:cNvPr>
          <p:cNvSpPr>
            <a:spLocks noGrp="1"/>
          </p:cNvSpPr>
          <p:nvPr>
            <p:ph type="body" sz="half" idx="2"/>
          </p:nvPr>
        </p:nvSpPr>
        <p:spPr>
          <a:xfrm>
            <a:off x="374542" y="2115287"/>
            <a:ext cx="8097523" cy="2101627"/>
          </a:xfrm>
        </p:spPr>
        <p:txBody>
          <a:bodyPr vert="horz" lIns="91440" tIns="45720" rIns="91440" bIns="45720" rtlCol="0" anchor="t">
            <a:noAutofit/>
          </a:bodyPr>
          <a:lstStyle/>
          <a:p>
            <a:r>
              <a:rPr lang="sv-SE" dirty="0">
                <a:latin typeface="Source Sans Pro" panose="020B0503030403020204" pitchFamily="34" charset="0"/>
                <a:ea typeface="Source Sans Pro" panose="020B0503030403020204" pitchFamily="34" charset="0"/>
                <a:cs typeface="Arial" panose="020B0604020202020204" pitchFamily="34" charset="0"/>
              </a:rPr>
              <a:t>1. Välj metod för att mäta </a:t>
            </a:r>
            <a:r>
              <a:rPr lang="sv-SE" b="1" dirty="0">
                <a:latin typeface="Source Sans Pro" panose="020B0503030403020204" pitchFamily="34" charset="0"/>
                <a:ea typeface="Source Sans Pro" panose="020B0503030403020204" pitchFamily="34" charset="0"/>
                <a:cs typeface="Arial" panose="020B0604020202020204" pitchFamily="34" charset="0"/>
              </a:rPr>
              <a:t>förekomst</a:t>
            </a:r>
            <a:r>
              <a:rPr lang="sv-SE" dirty="0">
                <a:latin typeface="Source Sans Pro" panose="020B0503030403020204" pitchFamily="34" charset="0"/>
                <a:ea typeface="Source Sans Pro" panose="020B0503030403020204" pitchFamily="34" charset="0"/>
                <a:cs typeface="Arial" panose="020B0604020202020204" pitchFamily="34" charset="0"/>
              </a:rPr>
              <a:t> av postoperativ infektion:</a:t>
            </a:r>
          </a:p>
          <a:p>
            <a:pPr marL="628650" lvl="1"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cs typeface="Arial" panose="020B0604020202020204" pitchFamily="34" charset="0"/>
                <a:hlinkClick r:id="rId8"/>
              </a:rPr>
              <a:t>Infektionsverktyget, (regionuppsala.se)</a:t>
            </a:r>
            <a:endParaRPr lang="sv-SE" dirty="0">
              <a:latin typeface="Source Sans Pro" panose="020B0503030403020204" pitchFamily="34" charset="0"/>
              <a:ea typeface="Source Sans Pro" panose="020B0503030403020204" pitchFamily="34" charset="0"/>
              <a:cs typeface="Arial" panose="020B0604020202020204" pitchFamily="34" charset="0"/>
            </a:endParaRPr>
          </a:p>
          <a:p>
            <a:pPr marL="628650" lvl="1"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cs typeface="Arial" panose="020B0604020202020204" pitchFamily="34" charset="0"/>
                <a:hlinkClick r:id="rId9"/>
              </a:rPr>
              <a:t>VRI i slutanteckning (pdf)</a:t>
            </a:r>
            <a:endParaRPr lang="sv-SE" dirty="0">
              <a:latin typeface="Source Sans Pro" panose="020B0503030403020204" pitchFamily="34" charset="0"/>
              <a:ea typeface="Source Sans Pro" panose="020B0503030403020204" pitchFamily="34" charset="0"/>
              <a:cs typeface="Arial" panose="020B0604020202020204" pitchFamily="34" charset="0"/>
            </a:endParaRPr>
          </a:p>
          <a:p>
            <a:pPr marL="628650" lvl="1"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cs typeface="Arial" panose="020B0604020202020204" pitchFamily="34" charset="0"/>
              </a:rPr>
              <a:t>Journalgranskning</a:t>
            </a:r>
          </a:p>
          <a:p>
            <a:pPr marL="628650" lvl="1" indent="-171450">
              <a:buFont typeface="Arial" panose="020B0604020202020204" pitchFamily="34" charset="0"/>
              <a:buChar char="•"/>
            </a:pPr>
            <a:r>
              <a:rPr lang="sv-SE" dirty="0">
                <a:latin typeface="Source Sans Pro" panose="020B0503030403020204" pitchFamily="34" charset="0"/>
                <a:ea typeface="Source Sans Pro" panose="020B0503030403020204" pitchFamily="34" charset="0"/>
                <a:cs typeface="Arial" panose="020B0604020202020204" pitchFamily="34" charset="0"/>
              </a:rPr>
              <a:t>Annan lokal metod.</a:t>
            </a:r>
          </a:p>
          <a:p>
            <a:r>
              <a:rPr lang="sv-SE" dirty="0">
                <a:latin typeface="Source Sans Pro" panose="020B0503030403020204" pitchFamily="34" charset="0"/>
                <a:ea typeface="Source Sans Pro" panose="020B0503030403020204" pitchFamily="34" charset="0"/>
                <a:cs typeface="Arial" panose="020B0604020202020204" pitchFamily="34" charset="0"/>
              </a:rPr>
              <a:t>Kvalitetssäkra data och säkerställ att registrerande personal följer fastslagna definitioner, se faktaruta under </a:t>
            </a:r>
            <a:r>
              <a:rPr lang="sv-SE" dirty="0">
                <a:latin typeface="Source Sans Pro" panose="020B0503030403020204" pitchFamily="34" charset="0"/>
                <a:ea typeface="Source Sans Pro" panose="020B0503030403020204" pitchFamily="34" charset="0"/>
                <a:cs typeface="Arial" panose="020B0604020202020204" pitchFamily="34" charset="0"/>
                <a:hlinkClick r:id="rId10" action="ppaction://hlinksldjump"/>
              </a:rPr>
              <a:t>stödmaterial</a:t>
            </a:r>
            <a:r>
              <a:rPr lang="sv-SE" dirty="0">
                <a:latin typeface="Source Sans Pro" panose="020B0503030403020204" pitchFamily="34" charset="0"/>
                <a:ea typeface="Source Sans Pro" panose="020B0503030403020204" pitchFamily="34" charset="0"/>
                <a:cs typeface="Arial" panose="020B0604020202020204" pitchFamily="34" charset="0"/>
              </a:rPr>
              <a:t>.</a:t>
            </a:r>
          </a:p>
        </p:txBody>
      </p:sp>
      <p:sp>
        <p:nvSpPr>
          <p:cNvPr id="3" name="Platshållare för text 2">
            <a:extLst>
              <a:ext uri="{FF2B5EF4-FFF2-40B4-BE49-F238E27FC236}">
                <a16:creationId xmlns:a16="http://schemas.microsoft.com/office/drawing/2014/main" id="{0E7AF636-D58A-4629-8C9F-E370F2319434}"/>
              </a:ext>
              <a:ext uri="{C183D7F6-B498-43B3-948B-1728B52AA6E4}">
                <adec:decorative xmlns:adec="http://schemas.microsoft.com/office/drawing/2017/decorative" val="0"/>
              </a:ext>
            </a:extLst>
          </p:cNvPr>
          <p:cNvSpPr>
            <a:spLocks noGrp="1"/>
          </p:cNvSpPr>
          <p:nvPr>
            <p:ph type="body" sz="half" idx="10"/>
          </p:nvPr>
        </p:nvSpPr>
        <p:spPr>
          <a:xfrm>
            <a:off x="429969" y="3664502"/>
            <a:ext cx="8630904" cy="1006732"/>
          </a:xfrm>
        </p:spPr>
        <p:txBody>
          <a:bodyPr>
            <a:normAutofit/>
          </a:bodyPr>
          <a:lstStyle/>
          <a:p>
            <a:r>
              <a:rPr lang="sv-SE" b="1">
                <a:effectLst/>
                <a:latin typeface="Source Sans Pro" panose="020B0503030403020204" pitchFamily="34" charset="0"/>
                <a:ea typeface="Source Sans Pro" panose="020B0503030403020204" pitchFamily="34" charset="0"/>
                <a:cs typeface="Arial" panose="020B0604020202020204" pitchFamily="34" charset="0"/>
              </a:rPr>
              <a:t>Mer information</a:t>
            </a:r>
          </a:p>
          <a:p>
            <a:r>
              <a:rPr lang="sv-SE">
                <a:latin typeface="Source Sans Pro" panose="020B0503030403020204" pitchFamily="34" charset="0"/>
                <a:ea typeface="Source Sans Pro" panose="020B0503030403020204" pitchFamily="34" charset="0"/>
              </a:rPr>
              <a:t>Som en del av arbetet med att mäta, återkoppla och sammanställa kan ytterligare resurser behövas. Resultatet av de valda mätningarna ska följas upp och återkopplas till personal och verksamhetsledning. Som en del i kvalitetssäkringen av Infektionsverktyget ska validering göras årligen, se information på </a:t>
            </a:r>
            <a:r>
              <a:rPr lang="sv-SE">
                <a:latin typeface="Source Sans Pro" panose="020B0503030403020204" pitchFamily="34" charset="0"/>
                <a:ea typeface="Source Sans Pro" panose="020B0503030403020204" pitchFamily="34" charset="0"/>
                <a:hlinkClick r:id="rId8"/>
              </a:rPr>
              <a:t>Infektionsverktyget, (regionuppsala.se)</a:t>
            </a:r>
            <a:r>
              <a:rPr lang="sv-SE">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338269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20F1A6E-7DE7-466A-82E9-C9864275CA61}"/>
              </a:ext>
              <a:ext uri="{C183D7F6-B498-43B3-948B-1728B52AA6E4}">
                <adec:decorative xmlns:adec="http://schemas.microsoft.com/office/drawing/2017/decorative" val="0"/>
              </a:ext>
            </a:extLst>
          </p:cNvPr>
          <p:cNvSpPr>
            <a:spLocks noGrp="1"/>
          </p:cNvSpPr>
          <p:nvPr>
            <p:ph type="title" idx="4294967295"/>
          </p:nvPr>
        </p:nvSpPr>
        <p:spPr>
          <a:xfrm>
            <a:off x="411163" y="782638"/>
            <a:ext cx="70977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Fortsättning steg 3: Mätning och återkoppling</a:t>
            </a:r>
          </a:p>
        </p:txBody>
      </p:sp>
      <p:sp>
        <p:nvSpPr>
          <p:cNvPr id="3" name="textruta 2">
            <a:extLst>
              <a:ext uri="{FF2B5EF4-FFF2-40B4-BE49-F238E27FC236}">
                <a16:creationId xmlns:a16="http://schemas.microsoft.com/office/drawing/2014/main" id="{FBFC795C-236F-8ACB-CBFB-158CD8B88E1E}"/>
              </a:ext>
              <a:ext uri="{C183D7F6-B498-43B3-948B-1728B52AA6E4}">
                <adec:decorative xmlns:adec="http://schemas.microsoft.com/office/drawing/2017/decorative" val="0"/>
              </a:ext>
            </a:extLst>
          </p:cNvPr>
          <p:cNvSpPr txBox="1"/>
          <p:nvPr/>
        </p:nvSpPr>
        <p:spPr>
          <a:xfrm>
            <a:off x="410654" y="1235311"/>
            <a:ext cx="4360489" cy="307777"/>
          </a:xfrm>
          <a:prstGeom prst="rect">
            <a:avLst/>
          </a:prstGeom>
          <a:noFill/>
        </p:spPr>
        <p:txBody>
          <a:bodyPr wrap="none" rtlCol="0">
            <a:spAutoFit/>
          </a:bodyPr>
          <a:lstStyle/>
          <a:p>
            <a:r>
              <a:rPr lang="sv-SE" sz="1400">
                <a:latin typeface="Source Sans Pro" panose="020B0503030403020204" pitchFamily="34" charset="0"/>
                <a:ea typeface="Source Sans Pro" panose="020B0503030403020204" pitchFamily="34" charset="0"/>
                <a:cs typeface="Arial" panose="020B0604020202020204" pitchFamily="34" charset="0"/>
              </a:rPr>
              <a:t>Välj ut områden som går att mäta på ett tillförlitligt sätt.</a:t>
            </a:r>
          </a:p>
        </p:txBody>
      </p:sp>
      <p:sp>
        <p:nvSpPr>
          <p:cNvPr id="2" name="Platshållare för text 1">
            <a:extLst>
              <a:ext uri="{FF2B5EF4-FFF2-40B4-BE49-F238E27FC236}">
                <a16:creationId xmlns:a16="http://schemas.microsoft.com/office/drawing/2014/main" id="{A052A0AD-71A3-4131-BC8D-F2320F9A1A2E}"/>
              </a:ext>
              <a:ext uri="{C183D7F6-B498-43B3-948B-1728B52AA6E4}">
                <adec:decorative xmlns:adec="http://schemas.microsoft.com/office/drawing/2017/decorative" val="0"/>
              </a:ext>
            </a:extLst>
          </p:cNvPr>
          <p:cNvSpPr>
            <a:spLocks noGrp="1"/>
          </p:cNvSpPr>
          <p:nvPr>
            <p:ph type="body" sz="half" idx="2"/>
          </p:nvPr>
        </p:nvSpPr>
        <p:spPr>
          <a:xfrm>
            <a:off x="410654" y="1964318"/>
            <a:ext cx="4312627" cy="2101627"/>
          </a:xfrm>
        </p:spPr>
        <p:txBody>
          <a:bodyPr>
            <a:noAutofit/>
          </a:bodyPr>
          <a:lstStyle/>
          <a:p>
            <a:r>
              <a:rPr lang="sv-SE">
                <a:latin typeface="Source Sans Pro" panose="020B0503030403020204" pitchFamily="34" charset="0"/>
                <a:ea typeface="Source Sans Pro" panose="020B0503030403020204" pitchFamily="34" charset="0"/>
                <a:cs typeface="Arial" panose="020B0604020202020204" pitchFamily="34" charset="0"/>
              </a:rPr>
              <a:t>2. Välj metod för att mäta </a:t>
            </a:r>
            <a:r>
              <a:rPr lang="sv-SE" b="1">
                <a:latin typeface="Source Sans Pro" panose="020B0503030403020204" pitchFamily="34" charset="0"/>
                <a:ea typeface="Source Sans Pro" panose="020B0503030403020204" pitchFamily="34" charset="0"/>
                <a:cs typeface="Arial" panose="020B0604020202020204" pitchFamily="34" charset="0"/>
              </a:rPr>
              <a:t>följsamhet</a:t>
            </a:r>
            <a:r>
              <a:rPr lang="sv-SE">
                <a:latin typeface="Source Sans Pro" panose="020B0503030403020204" pitchFamily="34" charset="0"/>
                <a:ea typeface="Source Sans Pro" panose="020B0503030403020204" pitchFamily="34" charset="0"/>
                <a:cs typeface="Arial" panose="020B0604020202020204" pitchFamily="34" charset="0"/>
              </a:rPr>
              <a:t> till att utföra åtgärderna mot postoperativa infektioner:</a:t>
            </a:r>
          </a:p>
          <a:p>
            <a:pPr marL="628650" lvl="1"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Basala hygienrutiner och klädregler</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Korrekt antibiotikaprofylax</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Preoperativ huddesinfektion</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Rök- och alkoholstopp före operation</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God sockerkontroll före, under och efter operation</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Rutiner på operationsavdelningen (exempelvis dörröppningar)</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Skötsel av postoperativt sår.</a:t>
            </a:r>
            <a:endParaRPr lang="sv-SE">
              <a:highlight>
                <a:srgbClr val="FFFF00"/>
              </a:highlight>
              <a:latin typeface="Source Sans Pro" panose="020B0503030403020204" pitchFamily="34" charset="0"/>
              <a:ea typeface="Source Sans Pro" panose="020B0503030403020204" pitchFamily="34" charset="0"/>
              <a:cs typeface="Arial" panose="020B0604020202020204" pitchFamily="34" charset="0"/>
            </a:endParaRPr>
          </a:p>
        </p:txBody>
      </p:sp>
      <p:graphicFrame>
        <p:nvGraphicFramePr>
          <p:cNvPr id="5" name="Diagram 4"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E36EEC40-BE41-404C-BF6B-02501894FE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2606737"/>
              </p:ext>
            </p:extLst>
          </p:nvPr>
        </p:nvGraphicFramePr>
        <p:xfrm>
          <a:off x="6105484" y="256509"/>
          <a:ext cx="2248808" cy="1957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tshållare för text 2">
            <a:extLst>
              <a:ext uri="{FF2B5EF4-FFF2-40B4-BE49-F238E27FC236}">
                <a16:creationId xmlns:a16="http://schemas.microsoft.com/office/drawing/2014/main" id="{B018E4F5-FE03-2EA0-8364-94DD26BD9E1F}"/>
              </a:ext>
              <a:ext uri="{C183D7F6-B498-43B3-948B-1728B52AA6E4}">
                <adec:decorative xmlns:adec="http://schemas.microsoft.com/office/drawing/2017/decorative" val="0"/>
              </a:ext>
            </a:extLst>
          </p:cNvPr>
          <p:cNvSpPr>
            <a:spLocks noGrp="1"/>
          </p:cNvSpPr>
          <p:nvPr>
            <p:ph type="body" sz="half" idx="10"/>
          </p:nvPr>
        </p:nvSpPr>
        <p:spPr>
          <a:xfrm>
            <a:off x="5042840" y="2266859"/>
            <a:ext cx="3655887" cy="2258570"/>
          </a:xfrm>
        </p:spPr>
        <p:txBody>
          <a:bodyPr>
            <a:normAutofit/>
          </a:bodyPr>
          <a:lstStyle/>
          <a:p>
            <a:r>
              <a:rPr lang="sv-SE" b="1">
                <a:effectLst/>
                <a:latin typeface="Source Sans Pro" panose="020B0503030403020204" pitchFamily="34" charset="0"/>
                <a:ea typeface="Source Sans Pro" panose="020B0503030403020204" pitchFamily="34" charset="0"/>
                <a:cs typeface="Arial" panose="020B0604020202020204" pitchFamily="34" charset="0"/>
              </a:rPr>
              <a:t>Mer information</a:t>
            </a:r>
            <a:endParaRPr lang="sv-SE">
              <a:latin typeface="Source Sans Pro" panose="020B0503030403020204" pitchFamily="34" charset="0"/>
              <a:ea typeface="Source Sans Pro" panose="020B0503030403020204" pitchFamily="34" charset="0"/>
            </a:endParaRPr>
          </a:p>
          <a:p>
            <a:r>
              <a:rPr lang="sv-SE">
                <a:latin typeface="Source Sans Pro" panose="020B0503030403020204" pitchFamily="34" charset="0"/>
                <a:ea typeface="Source Sans Pro" panose="020B0503030403020204" pitchFamily="34" charset="0"/>
              </a:rPr>
              <a:t>Ibland kan ett färre antal diagnoser eller åtgärder behöva väljas ut för att fokusera på det som innebär störst risk.</a:t>
            </a:r>
          </a:p>
          <a:p>
            <a:r>
              <a:rPr lang="sv-SE">
                <a:latin typeface="Source Sans Pro" panose="020B0503030403020204" pitchFamily="34" charset="0"/>
                <a:ea typeface="Source Sans Pro" panose="020B0503030403020204" pitchFamily="34" charset="0"/>
              </a:rPr>
              <a:t>Resultatet av de valda mätningarna ska följas upp och återkopplas till personal och verksamhetsledning.</a:t>
            </a:r>
          </a:p>
          <a:p>
            <a:r>
              <a:rPr lang="sv-SE">
                <a:latin typeface="Source Sans Pro" panose="020B0503030403020204" pitchFamily="34" charset="0"/>
                <a:ea typeface="Source Sans Pro" panose="020B0503030403020204" pitchFamily="34" charset="0"/>
              </a:rPr>
              <a:t>Tekniska förutsättningar, till exempel ventilationen i operationssalen, ska vara känd och anpassad efter den verksamhet som bedrivs. </a:t>
            </a:r>
          </a:p>
        </p:txBody>
      </p:sp>
    </p:spTree>
    <p:extLst>
      <p:ext uri="{BB962C8B-B14F-4D97-AF65-F5344CB8AC3E}">
        <p14:creationId xmlns:p14="http://schemas.microsoft.com/office/powerpoint/2010/main" val="9137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EA909AF-9D05-1709-05D7-4D0FF6142B65}"/>
              </a:ext>
            </a:extLst>
          </p:cNvPr>
          <p:cNvSpPr>
            <a:spLocks noGrp="1"/>
          </p:cNvSpPr>
          <p:nvPr>
            <p:ph type="ctrTitle"/>
          </p:nvPr>
        </p:nvSpPr>
        <p:spPr>
          <a:xfrm>
            <a:off x="630382" y="995055"/>
            <a:ext cx="6947882" cy="443446"/>
          </a:xfrm>
        </p:spPr>
        <p:txBody>
          <a:bodyPr>
            <a:noAutofit/>
          </a:bodyPr>
          <a:lstStyle/>
          <a:p>
            <a:r>
              <a:rPr lang="sv-SE" sz="3200" b="0" dirty="0">
                <a:latin typeface="Source Sans Pro Black (Rubriker)"/>
                <a:ea typeface="Source Sans Pro" panose="020B0503030403020204" pitchFamily="34" charset="0"/>
              </a:rPr>
              <a:t>Systematiskt förbättringsarbete mot postoperativa infektioner</a:t>
            </a:r>
          </a:p>
        </p:txBody>
      </p:sp>
      <p:pic>
        <p:nvPicPr>
          <p:cNvPr id="9" name="Bildobjekt 8">
            <a:extLst>
              <a:ext uri="{FF2B5EF4-FFF2-40B4-BE49-F238E27FC236}">
                <a16:creationId xmlns:a16="http://schemas.microsoft.com/office/drawing/2014/main" id="{E05AA84D-1BF8-86ED-6258-8CAC7EB7D4E3}"/>
              </a:ext>
            </a:extLst>
          </p:cNvPr>
          <p:cNvPicPr>
            <a:picLocks noChangeAspect="1"/>
          </p:cNvPicPr>
          <p:nvPr/>
        </p:nvPicPr>
        <p:blipFill>
          <a:blip r:embed="rId2"/>
          <a:stretch>
            <a:fillRect/>
          </a:stretch>
        </p:blipFill>
        <p:spPr>
          <a:xfrm>
            <a:off x="540142" y="2015836"/>
            <a:ext cx="4102258" cy="2414472"/>
          </a:xfrm>
          <a:prstGeom prst="rect">
            <a:avLst/>
          </a:prstGeom>
        </p:spPr>
      </p:pic>
      <p:pic>
        <p:nvPicPr>
          <p:cNvPr id="10" name="Bildobjekt 9">
            <a:extLst>
              <a:ext uri="{FF2B5EF4-FFF2-40B4-BE49-F238E27FC236}">
                <a16:creationId xmlns:a16="http://schemas.microsoft.com/office/drawing/2014/main" id="{BE962A83-B032-A6D7-92EE-EC42B904F114}"/>
              </a:ext>
            </a:extLst>
          </p:cNvPr>
          <p:cNvPicPr>
            <a:picLocks noChangeAspect="1"/>
          </p:cNvPicPr>
          <p:nvPr/>
        </p:nvPicPr>
        <p:blipFill>
          <a:blip r:embed="rId3"/>
          <a:stretch>
            <a:fillRect/>
          </a:stretch>
        </p:blipFill>
        <p:spPr>
          <a:xfrm>
            <a:off x="4642400" y="2015836"/>
            <a:ext cx="4102259" cy="2555412"/>
          </a:xfrm>
          <a:prstGeom prst="rect">
            <a:avLst/>
          </a:prstGeom>
        </p:spPr>
      </p:pic>
      <p:pic>
        <p:nvPicPr>
          <p:cNvPr id="11" name="Bildobjekt 10">
            <a:extLst>
              <a:ext uri="{FF2B5EF4-FFF2-40B4-BE49-F238E27FC236}">
                <a16:creationId xmlns:a16="http://schemas.microsoft.com/office/drawing/2014/main" id="{6773B76D-4B85-5F77-D062-1877E22985CE}"/>
              </a:ext>
            </a:extLst>
          </p:cNvPr>
          <p:cNvPicPr>
            <a:picLocks noChangeAspect="1"/>
          </p:cNvPicPr>
          <p:nvPr/>
        </p:nvPicPr>
        <p:blipFill>
          <a:blip r:embed="rId4"/>
          <a:stretch>
            <a:fillRect/>
          </a:stretch>
        </p:blipFill>
        <p:spPr>
          <a:xfrm>
            <a:off x="7245593" y="410319"/>
            <a:ext cx="1316850" cy="1316850"/>
          </a:xfrm>
          <a:prstGeom prst="rect">
            <a:avLst/>
          </a:prstGeom>
        </p:spPr>
      </p:pic>
    </p:spTree>
    <p:extLst>
      <p:ext uri="{BB962C8B-B14F-4D97-AF65-F5344CB8AC3E}">
        <p14:creationId xmlns:p14="http://schemas.microsoft.com/office/powerpoint/2010/main" val="396183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A973DF4-E9C8-47A7-B6C0-F885F9956AD7}"/>
              </a:ext>
              <a:ext uri="{C183D7F6-B498-43B3-948B-1728B52AA6E4}">
                <adec:decorative xmlns:adec="http://schemas.microsoft.com/office/drawing/2017/decorative" val="0"/>
              </a:ext>
            </a:extLst>
          </p:cNvPr>
          <p:cNvSpPr>
            <a:spLocks noGrp="1"/>
          </p:cNvSpPr>
          <p:nvPr>
            <p:ph type="title" idx="4294967295"/>
          </p:nvPr>
        </p:nvSpPr>
        <p:spPr>
          <a:xfrm>
            <a:off x="519113" y="842963"/>
            <a:ext cx="7099300"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Steg 4: Sprid budskapet</a:t>
            </a:r>
          </a:p>
        </p:txBody>
      </p:sp>
      <p:sp>
        <p:nvSpPr>
          <p:cNvPr id="2" name="Platshållare för text 1">
            <a:extLst>
              <a:ext uri="{FF2B5EF4-FFF2-40B4-BE49-F238E27FC236}">
                <a16:creationId xmlns:a16="http://schemas.microsoft.com/office/drawing/2014/main" id="{71308262-33CF-484B-B32D-D74413ADA6A9}"/>
              </a:ext>
              <a:ext uri="{C183D7F6-B498-43B3-948B-1728B52AA6E4}">
                <adec:decorative xmlns:adec="http://schemas.microsoft.com/office/drawing/2017/decorative" val="0"/>
              </a:ext>
            </a:extLst>
          </p:cNvPr>
          <p:cNvSpPr>
            <a:spLocks noGrp="1"/>
          </p:cNvSpPr>
          <p:nvPr>
            <p:ph type="body" sz="half" idx="2"/>
          </p:nvPr>
        </p:nvSpPr>
        <p:spPr>
          <a:xfrm>
            <a:off x="519760" y="1434014"/>
            <a:ext cx="5028985" cy="2101627"/>
          </a:xfrm>
        </p:spPr>
        <p:txBody>
          <a:bodyPr>
            <a:normAutofit/>
          </a:bodyPr>
          <a:lstStyle/>
          <a:p>
            <a:r>
              <a:rPr lang="sv-SE" sz="1400">
                <a:latin typeface="Source Sans Pro" panose="020B0503030403020204" pitchFamily="34" charset="0"/>
                <a:ea typeface="Source Sans Pro" panose="020B0503030403020204" pitchFamily="34" charset="0"/>
              </a:rPr>
              <a:t>Det som behöver göras ska vara känt av all personal.</a:t>
            </a:r>
          </a:p>
          <a:p>
            <a:pPr marL="628650" lvl="1" indent="-17145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a:rPr>
              <a:t>Diskutera på arbetsplatsträffar, läkarmöten med mera</a:t>
            </a:r>
          </a:p>
          <a:p>
            <a:pPr marL="628650" lvl="1" indent="-17145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a:rPr>
              <a:t>Ta fram anslag och andra påminnelser för att stötta arbetet, se exempel under </a:t>
            </a:r>
            <a:r>
              <a:rPr lang="sv-SE" sz="1400">
                <a:latin typeface="Source Sans Pro" panose="020B0503030403020204" pitchFamily="34" charset="0"/>
                <a:ea typeface="Source Sans Pro" panose="020B0503030403020204" pitchFamily="34" charset="0"/>
                <a:cs typeface="Arial"/>
                <a:hlinkClick r:id="rId2" action="ppaction://hlinksldjump"/>
              </a:rPr>
              <a:t>stödmaterial</a:t>
            </a:r>
            <a:r>
              <a:rPr lang="sv-SE" sz="1400">
                <a:latin typeface="Source Sans Pro" panose="020B0503030403020204" pitchFamily="34" charset="0"/>
                <a:ea typeface="Source Sans Pro" panose="020B0503030403020204" pitchFamily="34" charset="0"/>
                <a:cs typeface="Arial"/>
              </a:rPr>
              <a:t>.</a:t>
            </a:r>
          </a:p>
          <a:p>
            <a:pPr lvl="1"/>
            <a:endParaRPr lang="sv-SE" sz="1400">
              <a:latin typeface="Source Sans Pro" panose="020B0503030403020204" pitchFamily="34" charset="0"/>
              <a:ea typeface="Source Sans Pro" panose="020B0503030403020204" pitchFamily="34" charset="0"/>
              <a:cs typeface="Arial"/>
            </a:endParaRPr>
          </a:p>
          <a:p>
            <a:r>
              <a:rPr lang="sv-SE" sz="1400">
                <a:latin typeface="Source Sans Pro" panose="020B0503030403020204" pitchFamily="34" charset="0"/>
                <a:ea typeface="Source Sans Pro" panose="020B0503030403020204" pitchFamily="34" charset="0"/>
              </a:rPr>
              <a:t>Patienter får information muntligt och skriftligt om vilka åtgärder som är betydelsefulla för att undvika postoperativa infektioner.</a:t>
            </a:r>
          </a:p>
        </p:txBody>
      </p:sp>
      <p:graphicFrame>
        <p:nvGraphicFramePr>
          <p:cNvPr id="5" name="Diagram 4"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5BC1E04E-6E6E-424B-8182-DF7623BE26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2416645"/>
              </p:ext>
            </p:extLst>
          </p:nvPr>
        </p:nvGraphicFramePr>
        <p:xfrm>
          <a:off x="6070848" y="615078"/>
          <a:ext cx="2228026" cy="1895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05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44996F5-41FE-588C-3FA9-0661E43558E6}"/>
              </a:ext>
            </a:extLst>
          </p:cNvPr>
          <p:cNvPicPr>
            <a:picLocks noChangeAspect="1"/>
          </p:cNvPicPr>
          <p:nvPr/>
        </p:nvPicPr>
        <p:blipFill>
          <a:blip r:embed="rId2"/>
          <a:stretch>
            <a:fillRect/>
          </a:stretch>
        </p:blipFill>
        <p:spPr>
          <a:xfrm>
            <a:off x="6881832" y="251794"/>
            <a:ext cx="2035566" cy="1145006"/>
          </a:xfrm>
          <a:prstGeom prst="rect">
            <a:avLst/>
          </a:prstGeom>
        </p:spPr>
      </p:pic>
      <p:sp>
        <p:nvSpPr>
          <p:cNvPr id="2" name="Rubrik 1">
            <a:extLst>
              <a:ext uri="{C183D7F6-B498-43B3-948B-1728B52AA6E4}">
                <adec:decorative xmlns:adec="http://schemas.microsoft.com/office/drawing/2017/decorative" val="0"/>
              </a:ext>
            </a:extLst>
          </p:cNvPr>
          <p:cNvSpPr>
            <a:spLocks noGrp="1"/>
          </p:cNvSpPr>
          <p:nvPr>
            <p:ph type="ctrTitle"/>
          </p:nvPr>
        </p:nvSpPr>
        <p:spPr>
          <a:xfrm>
            <a:off x="491509" y="930254"/>
            <a:ext cx="7578060" cy="651804"/>
          </a:xfrm>
        </p:spPr>
        <p:txBody>
          <a:bodyPr>
            <a:noAutofit/>
          </a:bodyPr>
          <a:lstStyle/>
          <a:p>
            <a:r>
              <a:rPr lang="sv-SE" sz="3600" b="0" dirty="0">
                <a:latin typeface="Source Sans Pro Black (Rubriker)"/>
              </a:rPr>
              <a:t>VRI-verktyg</a:t>
            </a:r>
            <a:br>
              <a:rPr lang="sv-SE" sz="3600" b="0" dirty="0">
                <a:latin typeface="Source Sans Pro Black (Rubriker)"/>
              </a:rPr>
            </a:br>
            <a:r>
              <a:rPr lang="sv-SE" sz="3600" b="0" dirty="0">
                <a:latin typeface="Source Sans Pro Black (Rubriker)"/>
              </a:rPr>
              <a:t>Postoperativa infektioner</a:t>
            </a:r>
          </a:p>
        </p:txBody>
      </p:sp>
      <p:sp>
        <p:nvSpPr>
          <p:cNvPr id="3" name="Platshållare för text 2">
            <a:extLst>
              <a:ext uri="{C183D7F6-B498-43B3-948B-1728B52AA6E4}">
                <adec:decorative xmlns:adec="http://schemas.microsoft.com/office/drawing/2017/decorative" val="0"/>
              </a:ext>
            </a:extLst>
          </p:cNvPr>
          <p:cNvSpPr>
            <a:spLocks noGrp="1"/>
          </p:cNvSpPr>
          <p:nvPr>
            <p:ph type="body" sz="quarter" idx="10"/>
          </p:nvPr>
        </p:nvSpPr>
        <p:spPr>
          <a:xfrm>
            <a:off x="537160" y="1972627"/>
            <a:ext cx="5775730" cy="2135187"/>
          </a:xfrm>
        </p:spPr>
        <p:txBody>
          <a:bodyPr vert="horz" lIns="91440" tIns="45720" rIns="91440" bIns="45720" rtlCol="0" anchor="t">
            <a:noAutofit/>
          </a:bodyPr>
          <a:lstStyle/>
          <a:p>
            <a:pPr marL="342900" indent="-34290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Bakgrund och mål</a:t>
            </a:r>
          </a:p>
          <a:p>
            <a:pPr marL="342900" indent="-34290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Åtgärder mot postoperativa infektioner</a:t>
            </a:r>
          </a:p>
          <a:p>
            <a:pPr marL="342900" indent="-34290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Systematisk förbättringsarbete mot postoperativa infektioner</a:t>
            </a:r>
          </a:p>
          <a:p>
            <a:pPr marL="342900" indent="-342900">
              <a:buFont typeface="Arial" panose="020B0604020202020204" pitchFamily="34" charset="0"/>
              <a:buChar char="•"/>
            </a:pPr>
            <a:r>
              <a:rPr lang="sv-SE" dirty="0">
                <a:latin typeface="Source Sans Pro" panose="020B0503030403020204" pitchFamily="34" charset="0"/>
                <a:ea typeface="Source Sans Pro" panose="020B0503030403020204" pitchFamily="34" charset="0"/>
              </a:rPr>
              <a:t>Stödmaterial.</a:t>
            </a:r>
          </a:p>
        </p:txBody>
      </p:sp>
      <mc:AlternateContent xmlns:mc="http://schemas.openxmlformats.org/markup-compatibility/2006" xmlns:pslz="http://schemas.microsoft.com/office/powerpoint/2016/slidezoom">
        <mc:Choice Requires="pslz">
          <p:graphicFrame>
            <p:nvGraphicFramePr>
              <p:cNvPr id="7" name="Bildzoom 6" descr="Bild som beskriver åtgärder mot postoperativa infektioner.">
                <a:extLst>
                  <a:ext uri="{FF2B5EF4-FFF2-40B4-BE49-F238E27FC236}">
                    <a16:creationId xmlns:a16="http://schemas.microsoft.com/office/drawing/2014/main" id="{65B52567-4A9C-4779-8B37-10BD18064E2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186635598"/>
                  </p:ext>
                </p:extLst>
              </p:nvPr>
            </p:nvGraphicFramePr>
            <p:xfrm>
              <a:off x="6442075" y="1012110"/>
              <a:ext cx="2286000" cy="1285875"/>
            </p:xfrm>
            <a:graphic>
              <a:graphicData uri="http://schemas.microsoft.com/office/powerpoint/2016/slidezoom">
                <pslz:sldZm>
                  <pslz:sldZmObj sldId="337" cId="3775319506">
                    <pslz:zmPr id="{82355C51-985E-44E0-83A8-F45624BC523E}" returnToParent="0" transitionDur="1000">
                      <p166:blipFill xmlns:p166="http://schemas.microsoft.com/office/powerpoint/2016/6/main">
                        <a:blip r:embed="rId3"/>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7" name="Bildzoom 6" descr="Bild som beskriver åtgärder mot postoperativa infektioner.">
                <a:extLst>
                  <a:ext uri="{FF2B5EF4-FFF2-40B4-BE49-F238E27FC236}">
                    <a16:creationId xmlns:a16="http://schemas.microsoft.com/office/drawing/2014/main" id="{65B52567-4A9C-4779-8B37-10BD18064E27}"/>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4"/>
              <a:stretch>
                <a:fillRect/>
              </a:stretch>
            </p:blipFill>
            <p:spPr>
              <a:xfrm>
                <a:off x="6442075" y="1012110"/>
                <a:ext cx="2286000" cy="12858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Bildzoom 8" descr="Bild som beskriver systematiskt förbättringsarbete med postoperativa infektioner.">
                <a:extLst>
                  <a:ext uri="{FF2B5EF4-FFF2-40B4-BE49-F238E27FC236}">
                    <a16:creationId xmlns:a16="http://schemas.microsoft.com/office/drawing/2014/main" id="{04B9BBF5-7E4F-4A76-9472-1FAF42FBAD09}"/>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558877755"/>
                  </p:ext>
                </p:extLst>
              </p:nvPr>
            </p:nvGraphicFramePr>
            <p:xfrm>
              <a:off x="6178839" y="1924225"/>
              <a:ext cx="2286000" cy="1285875"/>
            </p:xfrm>
            <a:graphic>
              <a:graphicData uri="http://schemas.microsoft.com/office/powerpoint/2016/slidezoom">
                <pslz:sldZm>
                  <pslz:sldZmObj sldId="343" cId="1584344057">
                    <pslz:zmPr id="{AB09E80A-82C0-469C-9679-D8DF0885D060}" returnToParent="0" transitionDur="1000">
                      <p166:blipFill xmlns:p166="http://schemas.microsoft.com/office/powerpoint/2016/6/main">
                        <a:blip r:embed="rId5"/>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9" name="Bildzoom 8" descr="Bild som beskriver systematiskt förbättringsarbete med postoperativa infektioner.">
                <a:extLst>
                  <a:ext uri="{FF2B5EF4-FFF2-40B4-BE49-F238E27FC236}">
                    <a16:creationId xmlns:a16="http://schemas.microsoft.com/office/drawing/2014/main" id="{04B9BBF5-7E4F-4A76-9472-1FAF42FBAD09}"/>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6"/>
              <a:stretch>
                <a:fillRect/>
              </a:stretch>
            </p:blipFill>
            <p:spPr>
              <a:xfrm>
                <a:off x="6178839" y="1924225"/>
                <a:ext cx="2286000" cy="12858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Bildzoom 10" descr="Bild som beskriver stödmaterial.">
                <a:extLst>
                  <a:ext uri="{FF2B5EF4-FFF2-40B4-BE49-F238E27FC236}">
                    <a16:creationId xmlns:a16="http://schemas.microsoft.com/office/drawing/2014/main" id="{DA9BB48E-5361-41E2-AF95-0A0ABE78CFDA}"/>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996818019"/>
                  </p:ext>
                </p:extLst>
              </p:nvPr>
            </p:nvGraphicFramePr>
            <p:xfrm>
              <a:off x="5783569" y="3058301"/>
              <a:ext cx="2286000" cy="1285875"/>
            </p:xfrm>
            <a:graphic>
              <a:graphicData uri="http://schemas.microsoft.com/office/powerpoint/2016/slidezoom">
                <pslz:sldZm>
                  <pslz:sldZmObj sldId="351" cId="3097091595">
                    <pslz:zmPr id="{F5A5686D-B590-4BDB-8717-1DEA31C5FE64}" returnToParent="0" transitionDur="1000">
                      <p166:blipFill xmlns:p166="http://schemas.microsoft.com/office/powerpoint/2016/6/main">
                        <a:blip r:embed="rId7"/>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11" name="Bildzoom 10" descr="Bild som beskriver stödmaterial.">
                <a:extLst>
                  <a:ext uri="{FF2B5EF4-FFF2-40B4-BE49-F238E27FC236}">
                    <a16:creationId xmlns:a16="http://schemas.microsoft.com/office/drawing/2014/main" id="{DA9BB48E-5361-41E2-AF95-0A0ABE78CFD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8"/>
              <a:stretch>
                <a:fillRect/>
              </a:stretch>
            </p:blipFill>
            <p:spPr>
              <a:xfrm>
                <a:off x="5783569" y="3058301"/>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165942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9138210-D8B7-4435-AD68-85D8DA946851}"/>
              </a:ext>
              <a:ext uri="{C183D7F6-B498-43B3-948B-1728B52AA6E4}">
                <adec:decorative xmlns:adec="http://schemas.microsoft.com/office/drawing/2017/decorative" val="0"/>
              </a:ext>
            </a:extLst>
          </p:cNvPr>
          <p:cNvSpPr>
            <a:spLocks noGrp="1"/>
          </p:cNvSpPr>
          <p:nvPr>
            <p:ph type="title" idx="4294967295"/>
          </p:nvPr>
        </p:nvSpPr>
        <p:spPr>
          <a:xfrm>
            <a:off x="492125" y="879475"/>
            <a:ext cx="7097713"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Steg 5: Patientsäkerhetskultur</a:t>
            </a:r>
          </a:p>
        </p:txBody>
      </p:sp>
      <p:sp>
        <p:nvSpPr>
          <p:cNvPr id="2" name="Platshållare för text 1">
            <a:extLst>
              <a:ext uri="{FF2B5EF4-FFF2-40B4-BE49-F238E27FC236}">
                <a16:creationId xmlns:a16="http://schemas.microsoft.com/office/drawing/2014/main" id="{833540D9-A22D-404E-AF4C-297A2B8F81A8}"/>
              </a:ext>
              <a:ext uri="{C183D7F6-B498-43B3-948B-1728B52AA6E4}">
                <adec:decorative xmlns:adec="http://schemas.microsoft.com/office/drawing/2017/decorative" val="0"/>
              </a:ext>
            </a:extLst>
          </p:cNvPr>
          <p:cNvSpPr>
            <a:spLocks noGrp="1"/>
          </p:cNvSpPr>
          <p:nvPr>
            <p:ph type="body" sz="half" idx="2"/>
          </p:nvPr>
        </p:nvSpPr>
        <p:spPr>
          <a:xfrm>
            <a:off x="582105" y="1515612"/>
            <a:ext cx="4537150" cy="2101627"/>
          </a:xfrm>
        </p:spPr>
        <p:txBody>
          <a:bodyPr>
            <a:normAutofit/>
          </a:bodyPr>
          <a:lstStyle/>
          <a:p>
            <a:r>
              <a:rPr lang="sv-SE" sz="1400">
                <a:latin typeface="Source Sans Pro" panose="020B0503030403020204" pitchFamily="34" charset="0"/>
                <a:ea typeface="Source Sans Pro" panose="020B0503030403020204" pitchFamily="34" charset="0"/>
              </a:rPr>
              <a:t>Verksamhetsledningen visar att arbetet är viktigt genom att tilldela resurser, följa upp hur det går och efterfråga rapporter från arbetet.</a:t>
            </a:r>
          </a:p>
        </p:txBody>
      </p:sp>
      <p:graphicFrame>
        <p:nvGraphicFramePr>
          <p:cNvPr id="5" name="Diagram 4"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D468C0BC-8DB4-4741-880F-C9B287DCF4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5897556"/>
              </p:ext>
            </p:extLst>
          </p:nvPr>
        </p:nvGraphicFramePr>
        <p:xfrm>
          <a:off x="6105485" y="480832"/>
          <a:ext cx="2227812" cy="197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Bildobjekt 2">
            <a:extLst>
              <a:ext uri="{FF2B5EF4-FFF2-40B4-BE49-F238E27FC236}">
                <a16:creationId xmlns:a16="http://schemas.microsoft.com/office/drawing/2014/main" id="{EEC05240-8E14-EBE8-BF72-CA55FC02E54A}"/>
              </a:ext>
            </a:extLst>
          </p:cNvPr>
          <p:cNvPicPr>
            <a:picLocks noChangeAspect="1"/>
          </p:cNvPicPr>
          <p:nvPr/>
        </p:nvPicPr>
        <p:blipFill>
          <a:blip r:embed="rId7"/>
          <a:stretch>
            <a:fillRect/>
          </a:stretch>
        </p:blipFill>
        <p:spPr>
          <a:xfrm>
            <a:off x="1326446" y="2571750"/>
            <a:ext cx="2657070" cy="1907879"/>
          </a:xfrm>
          <a:prstGeom prst="rect">
            <a:avLst/>
          </a:prstGeom>
        </p:spPr>
      </p:pic>
    </p:spTree>
    <p:extLst>
      <p:ext uri="{BB962C8B-B14F-4D97-AF65-F5344CB8AC3E}">
        <p14:creationId xmlns:p14="http://schemas.microsoft.com/office/powerpoint/2010/main" val="253421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B8334-9269-435A-BA27-CD192ED5C0C1}"/>
              </a:ext>
            </a:extLst>
          </p:cNvPr>
          <p:cNvSpPr>
            <a:spLocks noGrp="1"/>
          </p:cNvSpPr>
          <p:nvPr>
            <p:ph type="ctrTitle"/>
          </p:nvPr>
        </p:nvSpPr>
        <p:spPr>
          <a:xfrm>
            <a:off x="450944" y="794111"/>
            <a:ext cx="7578060" cy="640925"/>
          </a:xfrm>
        </p:spPr>
        <p:txBody>
          <a:bodyPr>
            <a:normAutofit/>
          </a:bodyPr>
          <a:lstStyle/>
          <a:p>
            <a:r>
              <a:rPr lang="sv-SE" sz="3200" b="0" dirty="0">
                <a:latin typeface="Source Sans Pro Black (Rubriker)"/>
                <a:ea typeface="Source Sans Pro Black" panose="020B0803030403020204" pitchFamily="34" charset="0"/>
              </a:rPr>
              <a:t>Stödmaterial</a:t>
            </a:r>
            <a:endParaRPr lang="sv-SE" b="0" dirty="0">
              <a:latin typeface="Source Sans Pro" panose="020B0503030403020204" pitchFamily="34" charset="0"/>
              <a:ea typeface="Source Sans Pro" panose="020B0503030403020204" pitchFamily="34" charset="0"/>
            </a:endParaRPr>
          </a:p>
        </p:txBody>
      </p:sp>
      <p:sp>
        <p:nvSpPr>
          <p:cNvPr id="3" name="Platshållare för text 2">
            <a:extLst>
              <a:ext uri="{FF2B5EF4-FFF2-40B4-BE49-F238E27FC236}">
                <a16:creationId xmlns:a16="http://schemas.microsoft.com/office/drawing/2014/main" id="{9464F6B7-2E28-4577-9095-99445855F53F}"/>
              </a:ext>
            </a:extLst>
          </p:cNvPr>
          <p:cNvSpPr>
            <a:spLocks noGrp="1"/>
          </p:cNvSpPr>
          <p:nvPr>
            <p:ph type="body" sz="half" idx="2"/>
          </p:nvPr>
        </p:nvSpPr>
        <p:spPr>
          <a:xfrm>
            <a:off x="450943" y="1518349"/>
            <a:ext cx="5430312" cy="2831040"/>
          </a:xfrm>
        </p:spPr>
        <p:txBody>
          <a:bodyPr>
            <a:normAutofit fontScale="77500" lnSpcReduction="20000"/>
          </a:bodyPr>
          <a:lstStyle/>
          <a:p>
            <a:r>
              <a:rPr lang="sv-SE" sz="1800" dirty="0">
                <a:latin typeface="Source Sans Pro" panose="020B0503030403020204" pitchFamily="34" charset="0"/>
                <a:ea typeface="Source Sans Pro" panose="020B0503030403020204" pitchFamily="34" charset="0"/>
              </a:rPr>
              <a:t>På kommande tre sidor i presentationen finns stödmaterial som kan användas i arbetet:</a:t>
            </a:r>
          </a:p>
          <a:p>
            <a:endParaRPr lang="sv-SE" sz="1800"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sv-SE" sz="1800" dirty="0">
                <a:latin typeface="Source Sans Pro" panose="020B0503030403020204" pitchFamily="34" charset="0"/>
                <a:ea typeface="Source Sans Pro" panose="020B0503030403020204" pitchFamily="34" charset="0"/>
              </a:rPr>
              <a:t>Faktaruta om definition av postoperativa infektioner</a:t>
            </a:r>
          </a:p>
          <a:p>
            <a:pPr marL="171450" indent="-171450">
              <a:buFont typeface="Arial" panose="020B0604020202020204" pitchFamily="34" charset="0"/>
              <a:buChar char="•"/>
            </a:pPr>
            <a:r>
              <a:rPr lang="sv-SE" sz="1800" dirty="0">
                <a:latin typeface="Source Sans Pro" panose="020B0503030403020204" pitchFamily="34" charset="0"/>
                <a:ea typeface="Source Sans Pro" panose="020B0503030403020204" pitchFamily="34" charset="0"/>
              </a:rPr>
              <a:t>Figur med multimodalt arbetssätt för att minska postoperativa infektioner</a:t>
            </a:r>
          </a:p>
          <a:p>
            <a:pPr marL="171450" indent="-171450">
              <a:buFont typeface="Arial" panose="020B0604020202020204" pitchFamily="34" charset="0"/>
              <a:buChar char="•"/>
            </a:pPr>
            <a:r>
              <a:rPr lang="sv-SE" sz="1800" dirty="0">
                <a:latin typeface="Source Sans Pro" panose="020B0503030403020204" pitchFamily="34" charset="0"/>
                <a:ea typeface="Source Sans Pro" panose="020B0503030403020204" pitchFamily="34" charset="0"/>
              </a:rPr>
              <a:t>Checklista: Stoppa postoperativa infektioner.</a:t>
            </a:r>
          </a:p>
          <a:p>
            <a:endParaRPr lang="sv-SE" sz="1800" dirty="0">
              <a:highlight>
                <a:srgbClr val="00FFFF"/>
              </a:highlight>
              <a:latin typeface="Source Sans Pro" panose="020B0503030403020204" pitchFamily="34" charset="0"/>
              <a:ea typeface="Source Sans Pro" panose="020B0503030403020204" pitchFamily="34" charset="0"/>
            </a:endParaRPr>
          </a:p>
          <a:p>
            <a:endParaRPr lang="sv-SE" sz="1800" dirty="0">
              <a:highlight>
                <a:srgbClr val="00FFFF"/>
              </a:highlight>
              <a:latin typeface="Source Sans Pro" panose="020B0503030403020204" pitchFamily="34" charset="0"/>
              <a:ea typeface="Source Sans Pro" panose="020B0503030403020204" pitchFamily="34" charset="0"/>
            </a:endParaRPr>
          </a:p>
          <a:p>
            <a:r>
              <a:rPr lang="sv-SE" sz="1800" dirty="0">
                <a:latin typeface="Source Sans Pro" panose="020B0503030403020204" pitchFamily="34" charset="0"/>
                <a:ea typeface="Source Sans Pro" panose="020B0503030403020204" pitchFamily="34" charset="0"/>
              </a:rPr>
              <a:t>Hjälpmaterial om definitionen av vårdrelaterad infektion kan skrivas ut eller beställas via Strama, se</a:t>
            </a:r>
          </a:p>
          <a:p>
            <a:r>
              <a:rPr lang="sv-SE" sz="1800" dirty="0">
                <a:latin typeface="Source Sans Pro" panose="020B0503030403020204" pitchFamily="34" charset="0"/>
                <a:ea typeface="Source Sans Pro" panose="020B0503030403020204" pitchFamily="34" charset="0"/>
                <a:hlinkClick r:id="rId3"/>
              </a:rPr>
              <a:t>Trycksaker för slutenvård (regionuppsala.se)</a:t>
            </a:r>
            <a:r>
              <a:rPr lang="sv-SE" sz="1800" dirty="0">
                <a:latin typeface="Source Sans Pro" panose="020B0503030403020204" pitchFamily="34" charset="0"/>
                <a:ea typeface="Source Sans Pro" panose="020B0503030403020204" pitchFamily="34" charset="0"/>
              </a:rPr>
              <a:t>, </a:t>
            </a:r>
          </a:p>
          <a:p>
            <a:r>
              <a:rPr lang="sv-SE" sz="1800" dirty="0">
                <a:latin typeface="Source Sans Pro" panose="020B0503030403020204" pitchFamily="34" charset="0"/>
                <a:ea typeface="Source Sans Pro" panose="020B0503030403020204" pitchFamily="34" charset="0"/>
                <a:hlinkClick r:id="rId4"/>
              </a:rPr>
              <a:t>Definition av vårdrelaterad infektion (pdf)</a:t>
            </a:r>
            <a:r>
              <a:rPr lang="sv-SE" sz="1800" dirty="0">
                <a:latin typeface="Source Sans Pro" panose="020B0503030403020204" pitchFamily="34" charset="0"/>
                <a:ea typeface="Source Sans Pro" panose="020B0503030403020204" pitchFamily="34" charset="0"/>
              </a:rPr>
              <a:t>.</a:t>
            </a:r>
          </a:p>
          <a:p>
            <a:endParaRPr lang="sv-SE" sz="1300" dirty="0">
              <a:highlight>
                <a:srgbClr val="FFFF00"/>
              </a:highlight>
              <a:latin typeface="Source Sans Pro" panose="020B0503030403020204" pitchFamily="34" charset="0"/>
              <a:ea typeface="Source Sans Pro" panose="020B0503030403020204" pitchFamily="34" charset="0"/>
            </a:endParaRPr>
          </a:p>
          <a:p>
            <a:endParaRPr lang="sv-SE" dirty="0"/>
          </a:p>
        </p:txBody>
      </p:sp>
      <p:pic>
        <p:nvPicPr>
          <p:cNvPr id="12" name="Bildobjekt 11" descr="Faktaruta om definition av postoperativ infektion, del 1 av 2.">
            <a:extLst>
              <a:ext uri="{FF2B5EF4-FFF2-40B4-BE49-F238E27FC236}">
                <a16:creationId xmlns:a16="http://schemas.microsoft.com/office/drawing/2014/main" id="{D01E4D84-209E-7F2D-79AD-C18D67D9D69E}"/>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196288" y="296259"/>
            <a:ext cx="2303289" cy="1285875"/>
          </a:xfrm>
          <a:prstGeom prst="rect">
            <a:avLst/>
          </a:prstGeom>
          <a:ln>
            <a:solidFill>
              <a:schemeClr val="bg2"/>
            </a:solidFill>
          </a:ln>
        </p:spPr>
      </p:pic>
      <mc:AlternateContent xmlns:mc="http://schemas.openxmlformats.org/markup-compatibility/2006" xmlns:pslz="http://schemas.microsoft.com/office/powerpoint/2016/slidezoom">
        <mc:Choice Requires="pslz">
          <p:graphicFrame>
            <p:nvGraphicFramePr>
              <p:cNvPr id="8" name="Bildzoom 7"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67A28B85-5FD0-4485-8340-5DC81F199A10}"/>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698623929"/>
                  </p:ext>
                </p:extLst>
              </p:nvPr>
            </p:nvGraphicFramePr>
            <p:xfrm>
              <a:off x="6213577" y="1734531"/>
              <a:ext cx="2286000" cy="1285875"/>
            </p:xfrm>
            <a:graphic>
              <a:graphicData uri="http://schemas.microsoft.com/office/powerpoint/2016/slidezoom">
                <pslz:sldZm>
                  <pslz:sldZmObj sldId="353" cId="1196254402">
                    <pslz:zmPr id="{7ACC5776-1B6B-4643-98A6-1BEE50AB4E60}" returnToParent="0" transitionDur="1000">
                      <p166:blipFill xmlns:p166="http://schemas.microsoft.com/office/powerpoint/2016/6/main">
                        <a:blip r:embed="rId6"/>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8" name="Bildzoom 7" descr="Bild som visar flöde på 1. Skapa förutsättningar, 2.Träning och utbildning, 3.Mätning och återkoppling, 4.Sprid budskapet, 5.Patientsäkerhetskultur Ledningens engagemang.">
                <a:extLst>
                  <a:ext uri="{FF2B5EF4-FFF2-40B4-BE49-F238E27FC236}">
                    <a16:creationId xmlns:a16="http://schemas.microsoft.com/office/drawing/2014/main" id="{67A28B85-5FD0-4485-8340-5DC81F199A1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7"/>
              <a:stretch>
                <a:fillRect/>
              </a:stretch>
            </p:blipFill>
            <p:spPr>
              <a:xfrm>
                <a:off x="6213577" y="1734531"/>
                <a:ext cx="2286000" cy="1285875"/>
              </a:xfrm>
              <a:prstGeom prst="rect">
                <a:avLst/>
              </a:prstGeom>
              <a:ln w="3175">
                <a:solidFill>
                  <a:prstClr val="ltGray"/>
                </a:solidFill>
              </a:ln>
            </p:spPr>
          </p:pic>
        </mc:Fallback>
      </mc:AlternateContent>
      <p:pic>
        <p:nvPicPr>
          <p:cNvPr id="4" name="Bildobjekt 3">
            <a:extLst>
              <a:ext uri="{FF2B5EF4-FFF2-40B4-BE49-F238E27FC236}">
                <a16:creationId xmlns:a16="http://schemas.microsoft.com/office/drawing/2014/main" id="{2174C928-EF5B-6FA3-A74A-D8A335D84C4D}"/>
              </a:ext>
            </a:extLst>
          </p:cNvPr>
          <p:cNvPicPr>
            <a:picLocks noChangeAspect="1"/>
          </p:cNvPicPr>
          <p:nvPr/>
        </p:nvPicPr>
        <p:blipFill>
          <a:blip r:embed="rId8"/>
          <a:stretch>
            <a:fillRect/>
          </a:stretch>
        </p:blipFill>
        <p:spPr>
          <a:xfrm>
            <a:off x="6162531" y="3172803"/>
            <a:ext cx="2388093" cy="1343303"/>
          </a:xfrm>
          <a:prstGeom prst="rect">
            <a:avLst/>
          </a:prstGeom>
        </p:spPr>
      </p:pic>
    </p:spTree>
    <p:extLst>
      <p:ext uri="{BB962C8B-B14F-4D97-AF65-F5344CB8AC3E}">
        <p14:creationId xmlns:p14="http://schemas.microsoft.com/office/powerpoint/2010/main" val="309709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title" idx="4294967295"/>
          </p:nvPr>
        </p:nvSpPr>
        <p:spPr>
          <a:xfrm>
            <a:off x="568325" y="744538"/>
            <a:ext cx="3643313"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Faktaruta om definition av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postoperativ infektion, del 1 av 2</a:t>
            </a:r>
          </a:p>
        </p:txBody>
      </p:sp>
      <p:sp>
        <p:nvSpPr>
          <p:cNvPr id="4" name="Platshållare för text 3"/>
          <p:cNvSpPr>
            <a:spLocks noGrp="1"/>
          </p:cNvSpPr>
          <p:nvPr>
            <p:ph type="body" sz="half" idx="2"/>
          </p:nvPr>
        </p:nvSpPr>
        <p:spPr>
          <a:xfrm>
            <a:off x="568249" y="1540080"/>
            <a:ext cx="3644015" cy="2858738"/>
          </a:xfrm>
        </p:spPr>
        <p:txBody>
          <a:bodyPr vert="horz" lIns="91440" tIns="45720" rIns="91440" bIns="45720" rtlCol="0" anchor="t">
            <a:noAutofit/>
          </a:bodyPr>
          <a:lstStyle/>
          <a:p>
            <a:pPr marL="0" indent="0">
              <a:buNone/>
            </a:pPr>
            <a:r>
              <a:rPr lang="sv-SE" dirty="0">
                <a:latin typeface="Source Sans Pro" panose="020B0503030403020204" pitchFamily="34" charset="0"/>
                <a:ea typeface="Source Sans Pro" panose="020B0503030403020204" pitchFamily="34" charset="0"/>
              </a:rPr>
              <a:t>Diagnosen</a:t>
            </a:r>
            <a:r>
              <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postoperativ infektion fastställs genom att kriterierna i rutan uppfylls. </a:t>
            </a:r>
          </a:p>
          <a:p>
            <a:pPr marL="0" indent="0">
              <a:buNone/>
            </a:pPr>
            <a:r>
              <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Alla postoperativa infektioner räknas som vårdrelaterade om de uppkommer inom 30 dygn efter operationen.</a:t>
            </a:r>
          </a:p>
          <a:p>
            <a:pPr marL="0" indent="0">
              <a:buNone/>
            </a:pPr>
            <a:r>
              <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Efter operation med implantat där den postoperativa infektionen är djup räknas infektionen som vårdrelaterad inom ett år efter operationen.</a:t>
            </a:r>
          </a:p>
          <a:p>
            <a:pPr marL="0" indent="0">
              <a:buNone/>
            </a:pPr>
            <a:endPar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r>
              <a:rPr lang="sv-SE" i="1" dirty="0">
                <a:latin typeface="Source Sans Pro" panose="020B0503030403020204" pitchFamily="34" charset="0"/>
                <a:ea typeface="Source Sans Pro" panose="020B0503030403020204" pitchFamily="34" charset="0"/>
                <a:cs typeface="Arial" panose="020B0604020202020204" pitchFamily="34" charset="0"/>
              </a:rPr>
              <a:t>Definitionen är a</a:t>
            </a:r>
            <a:r>
              <a:rPr lang="sv-SE" sz="1200" i="1" dirty="0">
                <a:latin typeface="Source Sans Pro" panose="020B0503030403020204" pitchFamily="34" charset="0"/>
                <a:ea typeface="Source Sans Pro" panose="020B0503030403020204" pitchFamily="34" charset="0"/>
                <a:cs typeface="Arial" panose="020B0604020202020204" pitchFamily="34" charset="0"/>
              </a:rPr>
              <a:t>npassad från: Protokoll för ECDC:s punkprevalensmätning för vårdrelaterade infektioner och antibiotikaanvändning på akutsjukhus; version 1.2.</a:t>
            </a:r>
          </a:p>
        </p:txBody>
      </p:sp>
      <p:sp>
        <p:nvSpPr>
          <p:cNvPr id="5" name="textruta 4">
            <a:extLst>
              <a:ext uri="{FF2B5EF4-FFF2-40B4-BE49-F238E27FC236}">
                <a16:creationId xmlns:a16="http://schemas.microsoft.com/office/drawing/2014/main" id="{691E5003-B733-472B-9807-E4398D80DCAE}"/>
              </a:ext>
            </a:extLst>
          </p:cNvPr>
          <p:cNvSpPr txBox="1"/>
          <p:nvPr/>
        </p:nvSpPr>
        <p:spPr>
          <a:xfrm>
            <a:off x="4286578" y="131619"/>
            <a:ext cx="4635750" cy="4343400"/>
          </a:xfrm>
          <a:prstGeom prst="rect">
            <a:avLst/>
          </a:prstGeom>
          <a:noFill/>
          <a:ln w="9525">
            <a:solidFill>
              <a:schemeClr val="tx1"/>
            </a:solidFill>
          </a:ln>
        </p:spPr>
        <p:txBody>
          <a:bodyPr wrap="square" lIns="91440" tIns="45720" rIns="91440" bIns="45720" rtlCol="0" anchor="t">
            <a:spAutoFit/>
          </a:bodyPr>
          <a:lstStyle/>
          <a:p>
            <a:pPr>
              <a:spcBef>
                <a:spcPct val="20000"/>
              </a:spcBef>
            </a:pPr>
            <a:r>
              <a:rPr lang="sv-SE" sz="1200" b="1" dirty="0">
                <a:latin typeface="Source Sans Pro" panose="020B0503030403020204" pitchFamily="34" charset="0"/>
                <a:ea typeface="Source Sans Pro" panose="020B0503030403020204" pitchFamily="34" charset="0"/>
                <a:cs typeface="Arial"/>
              </a:rPr>
              <a:t>Ytlig postoperativ sårinfektion</a:t>
            </a:r>
          </a:p>
          <a:p>
            <a:pPr>
              <a:spcBef>
                <a:spcPct val="20000"/>
              </a:spcBef>
            </a:pPr>
            <a:r>
              <a:rPr lang="sv-SE" sz="1200" dirty="0">
                <a:latin typeface="Source Sans Pro" panose="020B0503030403020204" pitchFamily="34" charset="0"/>
                <a:ea typeface="Source Sans Pro" panose="020B0503030403020204" pitchFamily="34" charset="0"/>
                <a:cs typeface="Arial"/>
              </a:rPr>
              <a:t>Infektionen engagerar endast hud och subkutan vävnad i operationssnittet samt minst ett av följande:</a:t>
            </a:r>
          </a:p>
          <a:p>
            <a:pPr marL="171450" indent="-171450">
              <a:spcBef>
                <a:spcPct val="20000"/>
              </a:spcBef>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Ger purulent sekretion.</a:t>
            </a:r>
          </a:p>
          <a:p>
            <a:pPr marL="171450" indent="-171450">
              <a:spcBef>
                <a:spcPct val="20000"/>
              </a:spcBef>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Minst ett av följande tecken eller symtom på infektion: smärta eller ömhet, lokal svullnad, rodnad eller värmeökning.</a:t>
            </a:r>
          </a:p>
          <a:p>
            <a:pPr marL="171450" indent="-171450" algn="l">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Diagnosen ytlig postoperativ infektion ställs av en kirurg eller behandlande läkare. </a:t>
            </a:r>
          </a:p>
          <a:p>
            <a:pPr>
              <a:spcBef>
                <a:spcPct val="20000"/>
              </a:spcBef>
            </a:pPr>
            <a:endParaRPr lang="sv-SE" sz="1200" dirty="0">
              <a:latin typeface="Source Sans Pro" panose="020B0503030403020204" pitchFamily="34" charset="0"/>
              <a:ea typeface="Source Sans Pro" panose="020B0503030403020204" pitchFamily="34" charset="0"/>
              <a:cs typeface="Arial"/>
            </a:endParaRPr>
          </a:p>
          <a:p>
            <a:pPr>
              <a:spcBef>
                <a:spcPct val="20000"/>
              </a:spcBef>
            </a:pPr>
            <a:r>
              <a:rPr lang="sv-SE" sz="1200" b="1" dirty="0">
                <a:latin typeface="Source Sans Pro" panose="020B0503030403020204" pitchFamily="34" charset="0"/>
                <a:ea typeface="Source Sans Pro" panose="020B0503030403020204" pitchFamily="34" charset="0"/>
                <a:cs typeface="Arial"/>
              </a:rPr>
              <a:t>Djup postoperativ sårinfektion</a:t>
            </a:r>
          </a:p>
          <a:p>
            <a:pPr>
              <a:spcBef>
                <a:spcPct val="20000"/>
              </a:spcBef>
            </a:pPr>
            <a:r>
              <a:rPr lang="sv-SE" sz="1200" dirty="0">
                <a:latin typeface="Source Sans Pro" panose="020B0503030403020204" pitchFamily="34" charset="0"/>
                <a:ea typeface="Source Sans Pro" panose="020B0503030403020204" pitchFamily="34" charset="0"/>
                <a:cs typeface="Arial"/>
              </a:rPr>
              <a:t>Minst ett av följande:</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Purulent sekretion från det djupa snittet men inte från organet/hålrummet vid operationsstället. </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Ett djupt snitt öppnas spontant eller öppnas avsiktligt av en kirurg när patienten har minst ett av följande tecken eller symtom: feber (&gt; 38 °C), lokal smärta eller ömhet, såvida inte en odling från snittet är negativt. </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En abscess eller andra tecken på infektion som involverar det djupa snittet hittas vid klinisk undersökning, under re-operation eller genom histopatologisk eller radiologisk undersökning. </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Diagnosen postoperativ infektion relaterad till det djupa snittet ställs av en kirurg eller behandlande läkare. </a:t>
            </a:r>
          </a:p>
        </p:txBody>
      </p:sp>
    </p:spTree>
    <p:extLst>
      <p:ext uri="{BB962C8B-B14F-4D97-AF65-F5344CB8AC3E}">
        <p14:creationId xmlns:p14="http://schemas.microsoft.com/office/powerpoint/2010/main" val="110595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title" idx="4294967295"/>
          </p:nvPr>
        </p:nvSpPr>
        <p:spPr>
          <a:xfrm>
            <a:off x="547688" y="823913"/>
            <a:ext cx="6650037"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0"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Faktaruta om definition av postoperativ infektion, del 2 av 2</a:t>
            </a:r>
          </a:p>
        </p:txBody>
      </p:sp>
      <p:sp>
        <p:nvSpPr>
          <p:cNvPr id="4" name="Platshållare för text 3"/>
          <p:cNvSpPr>
            <a:spLocks noGrp="1"/>
          </p:cNvSpPr>
          <p:nvPr>
            <p:ph type="body" sz="half" idx="2"/>
          </p:nvPr>
        </p:nvSpPr>
        <p:spPr>
          <a:xfrm>
            <a:off x="651377" y="1491454"/>
            <a:ext cx="3644015" cy="2775746"/>
          </a:xfrm>
        </p:spPr>
        <p:txBody>
          <a:bodyPr vert="horz" lIns="91440" tIns="45720" rIns="91440" bIns="45720" rtlCol="0" anchor="t">
            <a:noAutofit/>
          </a:bodyPr>
          <a:lstStyle/>
          <a:p>
            <a:pPr marL="0" indent="0">
              <a:buNone/>
            </a:pPr>
            <a:r>
              <a:rPr lang="sv-SE" dirty="0">
                <a:latin typeface="Source Sans Pro" panose="020B0503030403020204" pitchFamily="34" charset="0"/>
                <a:ea typeface="Source Sans Pro" panose="020B0503030403020204" pitchFamily="34" charset="0"/>
              </a:rPr>
              <a:t>Diagnosen postoperativ</a:t>
            </a:r>
            <a:r>
              <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Intraabdominell/organinfektion fastställs genom att kriterierna i rutan uppfylls. </a:t>
            </a:r>
          </a:p>
          <a:p>
            <a:pPr marL="0" indent="0">
              <a:buNone/>
            </a:pPr>
            <a:r>
              <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Alla postoperativa infektioner räknas som vårdrelaterade om de uppkommer inom 30 dygn efter operationen.</a:t>
            </a:r>
          </a:p>
          <a:p>
            <a:pPr marL="0" indent="0">
              <a:buNone/>
            </a:pPr>
            <a:r>
              <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Efter operation med implantat räknas Intraabdominell/organinfektion som vårdrelaterad inom ett år efter operationen.</a:t>
            </a:r>
          </a:p>
          <a:p>
            <a:pPr marL="0" indent="0">
              <a:buNone/>
            </a:pPr>
            <a:endParaRPr lang="sv-SE"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r>
              <a:rPr lang="sv-SE" i="1" dirty="0">
                <a:latin typeface="Source Sans Pro" panose="020B0503030403020204" pitchFamily="34" charset="0"/>
                <a:ea typeface="Source Sans Pro" panose="020B0503030403020204" pitchFamily="34" charset="0"/>
                <a:cs typeface="Arial" panose="020B0604020202020204" pitchFamily="34" charset="0"/>
              </a:rPr>
              <a:t>Definitionen är a</a:t>
            </a:r>
            <a:r>
              <a:rPr lang="sv-SE" sz="1200" i="1" dirty="0">
                <a:latin typeface="Source Sans Pro" panose="020B0503030403020204" pitchFamily="34" charset="0"/>
                <a:ea typeface="Source Sans Pro" panose="020B0503030403020204" pitchFamily="34" charset="0"/>
                <a:cs typeface="Arial" panose="020B0604020202020204" pitchFamily="34" charset="0"/>
              </a:rPr>
              <a:t>npassad från: Protokoll för ECDC:s punkprevalensmätning för vårdrelaterade infektioner och antibiotikaanvändning på akutsjukhus; version 1.2.</a:t>
            </a:r>
          </a:p>
        </p:txBody>
      </p:sp>
      <p:sp>
        <p:nvSpPr>
          <p:cNvPr id="5" name="textruta 4">
            <a:extLst>
              <a:ext uri="{FF2B5EF4-FFF2-40B4-BE49-F238E27FC236}">
                <a16:creationId xmlns:a16="http://schemas.microsoft.com/office/drawing/2014/main" id="{691E5003-B733-472B-9807-E4398D80DCAE}"/>
              </a:ext>
            </a:extLst>
          </p:cNvPr>
          <p:cNvSpPr txBox="1"/>
          <p:nvPr/>
        </p:nvSpPr>
        <p:spPr>
          <a:xfrm>
            <a:off x="4378613" y="1486617"/>
            <a:ext cx="4557713" cy="1975926"/>
          </a:xfrm>
          <a:prstGeom prst="rect">
            <a:avLst/>
          </a:prstGeom>
          <a:noFill/>
          <a:ln w="9525">
            <a:solidFill>
              <a:schemeClr val="tx1"/>
            </a:solidFill>
          </a:ln>
        </p:spPr>
        <p:txBody>
          <a:bodyPr wrap="square" lIns="91440" tIns="45720" rIns="91440" bIns="45720" rtlCol="0" anchor="t">
            <a:spAutoFit/>
          </a:bodyPr>
          <a:lstStyle/>
          <a:p>
            <a:pPr>
              <a:spcBef>
                <a:spcPct val="20000"/>
              </a:spcBef>
            </a:pPr>
            <a:r>
              <a:rPr lang="sv-SE" sz="1200" b="1" dirty="0">
                <a:latin typeface="Source Sans Pro" panose="020B0503030403020204" pitchFamily="34" charset="0"/>
                <a:ea typeface="Source Sans Pro" panose="020B0503030403020204" pitchFamily="34" charset="0"/>
                <a:cs typeface="Arial"/>
              </a:rPr>
              <a:t>Intraabdominell/organinfektion</a:t>
            </a:r>
          </a:p>
          <a:p>
            <a:pPr>
              <a:spcBef>
                <a:spcPct val="20000"/>
              </a:spcBef>
            </a:pPr>
            <a:r>
              <a:rPr lang="sv-SE" sz="1200" dirty="0">
                <a:latin typeface="Source Sans Pro" panose="020B0503030403020204" pitchFamily="34" charset="0"/>
                <a:ea typeface="Source Sans Pro" panose="020B0503030403020204" pitchFamily="34" charset="0"/>
                <a:cs typeface="Arial"/>
              </a:rPr>
              <a:t>Minst ett av följande:</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Purulent sekretion från dränage som leder till ett organ/hålrum. </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Positiv odling från vätska eller vävnad från organet/hålrummet. </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En abscess eller andra tecken på infektion som involverar organet/hålrummet hittas vid klinisk undersökning, under re-operation eller genom histopatologisk eller radiologisk undersökning. </a:t>
            </a:r>
          </a:p>
          <a:p>
            <a:pPr marL="171450" indent="-171450">
              <a:buFont typeface="Arial" panose="020B0604020202020204" pitchFamily="34" charset="0"/>
              <a:buChar char="•"/>
            </a:pPr>
            <a:r>
              <a:rPr lang="sv-SE" sz="1200" dirty="0">
                <a:latin typeface="Source Sans Pro" panose="020B0503030403020204" pitchFamily="34" charset="0"/>
                <a:ea typeface="Source Sans Pro" panose="020B0503030403020204" pitchFamily="34" charset="0"/>
                <a:cs typeface="Arial"/>
              </a:rPr>
              <a:t>Diagnosen postoperativ infektion relaterad till organ/hålrum ställs av en kirurg eller behandlande läkare. </a:t>
            </a:r>
          </a:p>
        </p:txBody>
      </p:sp>
    </p:spTree>
    <p:extLst>
      <p:ext uri="{BB962C8B-B14F-4D97-AF65-F5344CB8AC3E}">
        <p14:creationId xmlns:p14="http://schemas.microsoft.com/office/powerpoint/2010/main" val="2500369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Bild som visar flöde.">
            <a:extLst>
              <a:ext uri="{FF2B5EF4-FFF2-40B4-BE49-F238E27FC236}">
                <a16:creationId xmlns:a16="http://schemas.microsoft.com/office/drawing/2014/main" id="{8C1ABBC0-A6CD-4298-BF95-4678AFC3F3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9501605"/>
              </p:ext>
            </p:extLst>
          </p:nvPr>
        </p:nvGraphicFramePr>
        <p:xfrm>
          <a:off x="2244436" y="506894"/>
          <a:ext cx="2791692" cy="2064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ubrik 4">
            <a:extLst>
              <a:ext uri="{FF2B5EF4-FFF2-40B4-BE49-F238E27FC236}">
                <a16:creationId xmlns:a16="http://schemas.microsoft.com/office/drawing/2014/main" id="{E9ED6ED5-D1FF-4548-8B10-35E6CFC84050}"/>
              </a:ext>
              <a:ext uri="{C183D7F6-B498-43B3-948B-1728B52AA6E4}">
                <adec:decorative xmlns:adec="http://schemas.microsoft.com/office/drawing/2017/decorative" val="0"/>
              </a:ext>
            </a:extLst>
          </p:cNvPr>
          <p:cNvSpPr txBox="1">
            <a:spLocks noGrp="1"/>
          </p:cNvSpPr>
          <p:nvPr>
            <p:ph type="title" idx="4294967295"/>
          </p:nvPr>
        </p:nvSpPr>
        <p:spPr>
          <a:xfrm>
            <a:off x="5036128" y="76200"/>
            <a:ext cx="4010890" cy="1892826"/>
          </a:xfrm>
          <a:prstGeom prst="rect">
            <a:avLst/>
          </a:prstGeom>
          <a:noFill/>
          <a:ln w="12700">
            <a:solidFill>
              <a:schemeClr val="tx1"/>
            </a:solidFill>
            <a:prstDash val="sysDot"/>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Säkerställ att rutiner finns för: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Korrekt antibiotikaprofylax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Preoperativ huddesinfektion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Håravkortning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Rök- och alkoholstopp före operation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God sockerkontroll före, under och efter operation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mn-cs"/>
              </a:rPr>
              <a:t>Skötsel av postoperativt sår.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chemeClr val="tx1"/>
                </a:solidFill>
                <a:effectLst/>
                <a:uLnTx/>
                <a:uFillTx/>
                <a:latin typeface="+mn-lt"/>
                <a:ea typeface="+mn-ea"/>
                <a:cs typeface="+mn-cs"/>
              </a:rPr>
              <a:t>All personal på enheten går e-utbildningen </a:t>
            </a:r>
            <a:r>
              <a:rPr kumimoji="0" lang="sv-SE" sz="900" b="0" i="0" u="none" strike="noStrike" kern="1200" cap="none" spc="0" normalizeH="0" baseline="0" noProof="0" dirty="0">
                <a:ln>
                  <a:noFill/>
                </a:ln>
                <a:solidFill>
                  <a:schemeClr val="tx1"/>
                </a:solidFill>
                <a:effectLst/>
                <a:uLnTx/>
                <a:uFillTx/>
                <a:latin typeface="+mn-lt"/>
                <a:ea typeface="+mn-ea"/>
                <a:cs typeface="+mn-cs"/>
                <a:hlinkClick r:id="rId7"/>
              </a:rPr>
              <a:t>VRI-Smart®</a:t>
            </a:r>
            <a:r>
              <a:rPr kumimoji="0" lang="sv-SE" sz="900" b="0" i="0" u="none" strike="noStrike" kern="1200" cap="none" spc="0" normalizeH="0" baseline="0" noProof="0" dirty="0">
                <a:ln>
                  <a:noFill/>
                </a:ln>
                <a:solidFill>
                  <a:schemeClr val="tx1"/>
                </a:solidFill>
                <a:effectLst/>
                <a:uLnTx/>
                <a:uFillTx/>
                <a:latin typeface="+mn-lt"/>
                <a:ea typeface="+mn-ea"/>
                <a:cs typeface="+mn-cs"/>
              </a:rPr>
              <a:t> i syfte att få kunskap om hur postoperativa infektioner förebyggs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chemeClr val="tx1"/>
                </a:solidFill>
                <a:effectLst/>
                <a:uLnTx/>
                <a:uFillTx/>
                <a:latin typeface="+mn-lt"/>
                <a:ea typeface="+mn-ea"/>
                <a:cs typeface="+mn-cs"/>
              </a:rPr>
              <a:t>Relevant personal får utbildning om åtgärderna mot postoperativa infektioner och hur och när de utförs.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chemeClr val="tx1"/>
                </a:solidFill>
                <a:effectLst/>
                <a:uLnTx/>
                <a:uFillTx/>
                <a:latin typeface="+mn-lt"/>
                <a:ea typeface="+mn-ea"/>
                <a:cs typeface="+mn-cs"/>
              </a:rPr>
              <a:t>Läkare eller annan personal som utför infektionsregistrering utbildas i definitioner av postoperativa infektioner och i att registrera på rätt sätt, se steg 3.</a:t>
            </a:r>
          </a:p>
        </p:txBody>
      </p:sp>
      <p:sp>
        <p:nvSpPr>
          <p:cNvPr id="11" name="textruta 10">
            <a:extLst>
              <a:ext uri="{FF2B5EF4-FFF2-40B4-BE49-F238E27FC236}">
                <a16:creationId xmlns:a16="http://schemas.microsoft.com/office/drawing/2014/main" id="{0949E532-E510-9A09-7582-1E2C066FDA73}"/>
              </a:ext>
              <a:ext uri="{C183D7F6-B498-43B3-948B-1728B52AA6E4}">
                <adec:decorative xmlns:adec="http://schemas.microsoft.com/office/drawing/2017/decorative" val="0"/>
              </a:ext>
            </a:extLst>
          </p:cNvPr>
          <p:cNvSpPr txBox="1"/>
          <p:nvPr/>
        </p:nvSpPr>
        <p:spPr>
          <a:xfrm>
            <a:off x="4941049" y="2083334"/>
            <a:ext cx="4105968" cy="1200329"/>
          </a:xfrm>
          <a:prstGeom prst="rect">
            <a:avLst/>
          </a:prstGeom>
          <a:noFill/>
          <a:ln w="12700">
            <a:solidFill>
              <a:schemeClr val="tx1"/>
            </a:solidFill>
            <a:prstDash val="sysDot"/>
          </a:ln>
        </p:spPr>
        <p:txBody>
          <a:bodyPr wrap="square" rtlCol="0">
            <a:spAutoFit/>
          </a:bodyPr>
          <a:lstStyle/>
          <a:p>
            <a:r>
              <a:rPr lang="sv-SE" sz="900" dirty="0">
                <a:latin typeface="Source Sans Pro" panose="020B0503030403020204" pitchFamily="34" charset="0"/>
                <a:ea typeface="Source Sans Pro" panose="020B0503030403020204" pitchFamily="34" charset="0"/>
              </a:rPr>
              <a:t>1. Välj metod för att mäta </a:t>
            </a:r>
            <a:r>
              <a:rPr lang="sv-SE" sz="900" b="1" dirty="0">
                <a:latin typeface="Source Sans Pro" panose="020B0503030403020204" pitchFamily="34" charset="0"/>
                <a:ea typeface="Source Sans Pro" panose="020B0503030403020204" pitchFamily="34" charset="0"/>
              </a:rPr>
              <a:t>förekomst</a:t>
            </a:r>
            <a:r>
              <a:rPr lang="sv-SE" sz="900" dirty="0">
                <a:latin typeface="Source Sans Pro" panose="020B0503030403020204" pitchFamily="34" charset="0"/>
                <a:ea typeface="Source Sans Pro" panose="020B0503030403020204" pitchFamily="34" charset="0"/>
              </a:rPr>
              <a:t> av postoperativ sårinfektion:</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hlinkClick r:id="rId8"/>
              </a:rPr>
              <a:t>Infektionsverktyget, (regionuppsala.se)</a:t>
            </a:r>
            <a:endParaRPr lang="sv-SE" sz="900"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hlinkClick r:id="rId9"/>
              </a:rPr>
              <a:t>VRI i Slutanteckning (pdf)</a:t>
            </a:r>
            <a:endParaRPr lang="sv-SE" sz="900"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Journalgranskning</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cs typeface="Calibri"/>
              </a:rPr>
              <a:t>Annan lokal metod.</a:t>
            </a:r>
          </a:p>
          <a:p>
            <a:endParaRPr lang="sv-SE" sz="900" dirty="0">
              <a:latin typeface="Source Sans Pro" panose="020B0503030403020204" pitchFamily="34" charset="0"/>
              <a:ea typeface="Source Sans Pro" panose="020B0503030403020204" pitchFamily="34" charset="0"/>
            </a:endParaRPr>
          </a:p>
          <a:p>
            <a:r>
              <a:rPr lang="sv-SE" sz="900" dirty="0">
                <a:latin typeface="Source Sans Pro" panose="020B0503030403020204" pitchFamily="34" charset="0"/>
                <a:ea typeface="Source Sans Pro" panose="020B0503030403020204" pitchFamily="34" charset="0"/>
              </a:rPr>
              <a:t>Kvalitetssäkra data och säkerställ att registrerande personal följer fastslagna definitioner, se faktaruta under </a:t>
            </a:r>
            <a:r>
              <a:rPr lang="sv-SE" sz="900" dirty="0">
                <a:latin typeface="Source Sans Pro" panose="020B0503030403020204" pitchFamily="34" charset="0"/>
                <a:ea typeface="Source Sans Pro" panose="020B0503030403020204" pitchFamily="34" charset="0"/>
                <a:hlinkClick r:id="rId10" action="ppaction://hlinksldjump"/>
              </a:rPr>
              <a:t>stödmaterial</a:t>
            </a:r>
            <a:r>
              <a:rPr lang="sv-SE" sz="900" dirty="0">
                <a:latin typeface="Source Sans Pro" panose="020B0503030403020204" pitchFamily="34" charset="0"/>
                <a:ea typeface="Source Sans Pro" panose="020B0503030403020204" pitchFamily="34" charset="0"/>
              </a:rPr>
              <a:t>.</a:t>
            </a:r>
          </a:p>
        </p:txBody>
      </p:sp>
      <p:sp>
        <p:nvSpPr>
          <p:cNvPr id="10" name="textruta 9">
            <a:extLst>
              <a:ext uri="{FF2B5EF4-FFF2-40B4-BE49-F238E27FC236}">
                <a16:creationId xmlns:a16="http://schemas.microsoft.com/office/drawing/2014/main" id="{9CCE35AE-8540-BA3E-C3A4-938B499EB20B}"/>
              </a:ext>
              <a:ext uri="{C183D7F6-B498-43B3-948B-1728B52AA6E4}">
                <adec:decorative xmlns:adec="http://schemas.microsoft.com/office/drawing/2017/decorative" val="0"/>
              </a:ext>
            </a:extLst>
          </p:cNvPr>
          <p:cNvSpPr txBox="1"/>
          <p:nvPr/>
        </p:nvSpPr>
        <p:spPr>
          <a:xfrm>
            <a:off x="2886002" y="3397972"/>
            <a:ext cx="6161015" cy="1200329"/>
          </a:xfrm>
          <a:prstGeom prst="rect">
            <a:avLst/>
          </a:prstGeom>
          <a:noFill/>
          <a:ln w="12700">
            <a:solidFill>
              <a:schemeClr val="tx1"/>
            </a:solidFill>
            <a:prstDash val="sysDot"/>
          </a:ln>
        </p:spPr>
        <p:txBody>
          <a:bodyPr wrap="square" rtlCol="0">
            <a:spAutoFit/>
          </a:bodyPr>
          <a:lstStyle/>
          <a:p>
            <a:r>
              <a:rPr lang="sv-SE" sz="900" dirty="0">
                <a:latin typeface="Source Sans Pro" panose="020B0503030403020204" pitchFamily="34" charset="0"/>
                <a:ea typeface="Source Sans Pro" panose="020B0503030403020204" pitchFamily="34" charset="0"/>
              </a:rPr>
              <a:t>2. Välj metod för att mäta </a:t>
            </a:r>
            <a:r>
              <a:rPr lang="sv-SE" sz="900" b="1" dirty="0">
                <a:latin typeface="Source Sans Pro" panose="020B0503030403020204" pitchFamily="34" charset="0"/>
                <a:ea typeface="Source Sans Pro" panose="020B0503030403020204" pitchFamily="34" charset="0"/>
              </a:rPr>
              <a:t>följsamhet</a:t>
            </a:r>
            <a:r>
              <a:rPr lang="sv-SE" sz="900" dirty="0">
                <a:latin typeface="Source Sans Pro" panose="020B0503030403020204" pitchFamily="34" charset="0"/>
                <a:ea typeface="Source Sans Pro" panose="020B0503030403020204" pitchFamily="34" charset="0"/>
              </a:rPr>
              <a:t> till att utföra åtgärderna mot postoperativa infektioner:</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Basala hygienrutiner och klädregler</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Korrekt antibiotikaprofylax</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Preoperativ huddesinfektion</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Rök- och alkoholstopp före operation</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God sockerkontroll före, under och efter operation</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Rutiner på operationsavdelningen (exempelvis dörröppningar)</a:t>
            </a:r>
          </a:p>
          <a:p>
            <a:pPr marL="171450" indent="-171450">
              <a:buFont typeface="Arial" panose="020B0604020202020204" pitchFamily="34" charset="0"/>
              <a:buChar char="•"/>
            </a:pPr>
            <a:r>
              <a:rPr lang="sv-SE" sz="900" dirty="0">
                <a:latin typeface="Source Sans Pro" panose="020B0503030403020204" pitchFamily="34" charset="0"/>
                <a:ea typeface="Source Sans Pro" panose="020B0503030403020204" pitchFamily="34" charset="0"/>
              </a:rPr>
              <a:t>Skötsel av postoperativt sår.</a:t>
            </a:r>
          </a:p>
        </p:txBody>
      </p:sp>
      <p:sp>
        <p:nvSpPr>
          <p:cNvPr id="8" name="textruta 7">
            <a:extLst>
              <a:ext uri="{FF2B5EF4-FFF2-40B4-BE49-F238E27FC236}">
                <a16:creationId xmlns:a16="http://schemas.microsoft.com/office/drawing/2014/main" id="{AD7AEDC9-A055-41F1-9466-17F5741D7A4A}"/>
              </a:ext>
              <a:ext uri="{C183D7F6-B498-43B3-948B-1728B52AA6E4}">
                <adec:decorative xmlns:adec="http://schemas.microsoft.com/office/drawing/2017/decorative" val="0"/>
              </a:ext>
            </a:extLst>
          </p:cNvPr>
          <p:cNvSpPr txBox="1"/>
          <p:nvPr/>
        </p:nvSpPr>
        <p:spPr>
          <a:xfrm>
            <a:off x="146296" y="1907086"/>
            <a:ext cx="2527631" cy="1477328"/>
          </a:xfrm>
          <a:prstGeom prst="rect">
            <a:avLst/>
          </a:prstGeom>
          <a:noFill/>
          <a:ln w="12700">
            <a:solidFill>
              <a:schemeClr val="tx1"/>
            </a:solidFill>
            <a:prstDash val="sysDot"/>
          </a:ln>
        </p:spPr>
        <p:txBody>
          <a:bodyPr wrap="square" rtlCol="0">
            <a:spAutoFit/>
          </a:bodyPr>
          <a:lstStyle/>
          <a:p>
            <a:r>
              <a:rPr lang="sv-SE" sz="900">
                <a:latin typeface="Source Sans Pro" panose="020B0503030403020204" pitchFamily="34" charset="0"/>
                <a:ea typeface="Source Sans Pro" panose="020B0503030403020204" pitchFamily="34" charset="0"/>
                <a:cs typeface="Arial" panose="020B0604020202020204" pitchFamily="34" charset="0"/>
              </a:rPr>
              <a:t>Det som behöver göras ska vara känt av all personal.</a:t>
            </a:r>
          </a:p>
          <a:p>
            <a:endParaRPr lang="sv-SE" sz="900">
              <a:latin typeface="Source Sans Pro" panose="020B0503030403020204" pitchFamily="34" charset="0"/>
              <a:ea typeface="Source Sans Pro" panose="020B0503030403020204" pitchFamily="34" charset="0"/>
              <a:cs typeface="Arial" panose="020B0604020202020204" pitchFamily="34" charset="0"/>
            </a:endParaRPr>
          </a:p>
          <a:p>
            <a:r>
              <a:rPr lang="sv-SE" sz="900">
                <a:latin typeface="Source Sans Pro" panose="020B0503030403020204" pitchFamily="34" charset="0"/>
                <a:ea typeface="Source Sans Pro" panose="020B0503030403020204" pitchFamily="34" charset="0"/>
                <a:cs typeface="Arial" panose="020B0604020202020204" pitchFamily="34" charset="0"/>
              </a:rPr>
              <a:t>Diskutera på arbetsplatsträffar, läkarmöten med mera</a:t>
            </a:r>
          </a:p>
          <a:p>
            <a:r>
              <a:rPr lang="sv-SE" sz="900">
                <a:latin typeface="Source Sans Pro" panose="020B0503030403020204" pitchFamily="34" charset="0"/>
                <a:ea typeface="Source Sans Pro" panose="020B0503030403020204" pitchFamily="34" charset="0"/>
                <a:cs typeface="Arial" panose="020B0604020202020204" pitchFamily="34" charset="0"/>
              </a:rPr>
              <a:t>Ta fram anslag och andra påminnelser för att stötta arbetet, se exempel under stödmaterial</a:t>
            </a:r>
          </a:p>
          <a:p>
            <a:r>
              <a:rPr lang="sv-SE" sz="900">
                <a:latin typeface="Source Sans Pro" panose="020B0503030403020204" pitchFamily="34" charset="0"/>
                <a:ea typeface="Source Sans Pro" panose="020B0503030403020204" pitchFamily="34" charset="0"/>
                <a:cs typeface="Arial" panose="020B0604020202020204" pitchFamily="34" charset="0"/>
              </a:rPr>
              <a:t>Patienter får information muntligt och skriftligt om vilka åtgärder som är betydelsefulla för att undvika postoperativa sårinfektioner.</a:t>
            </a:r>
          </a:p>
        </p:txBody>
      </p:sp>
      <p:sp>
        <p:nvSpPr>
          <p:cNvPr id="9" name="textruta 8">
            <a:extLst>
              <a:ext uri="{FF2B5EF4-FFF2-40B4-BE49-F238E27FC236}">
                <a16:creationId xmlns:a16="http://schemas.microsoft.com/office/drawing/2014/main" id="{1CFD792C-4431-4B93-97B6-40B1B20B6F4F}"/>
              </a:ext>
              <a:ext uri="{C183D7F6-B498-43B3-948B-1728B52AA6E4}">
                <adec:decorative xmlns:adec="http://schemas.microsoft.com/office/drawing/2017/decorative" val="0"/>
              </a:ext>
            </a:extLst>
          </p:cNvPr>
          <p:cNvSpPr txBox="1"/>
          <p:nvPr/>
        </p:nvSpPr>
        <p:spPr>
          <a:xfrm>
            <a:off x="432984" y="979007"/>
            <a:ext cx="1748342" cy="784830"/>
          </a:xfrm>
          <a:prstGeom prst="rect">
            <a:avLst/>
          </a:prstGeom>
          <a:noFill/>
          <a:ln w="12700">
            <a:solidFill>
              <a:schemeClr val="tx1"/>
            </a:solidFill>
            <a:prstDash val="sysDot"/>
          </a:ln>
        </p:spPr>
        <p:txBody>
          <a:bodyPr wrap="square" rtlCol="0">
            <a:spAutoFit/>
          </a:bodyPr>
          <a:lstStyle/>
          <a:p>
            <a:r>
              <a:rPr lang="sv-SE" sz="900">
                <a:latin typeface="Source Sans Pro" panose="020B0503030403020204" pitchFamily="34" charset="0"/>
                <a:ea typeface="Source Sans Pro" panose="020B0503030403020204" pitchFamily="34" charset="0"/>
                <a:cs typeface="Arial" panose="020B0604020202020204" pitchFamily="34" charset="0"/>
              </a:rPr>
              <a:t>Verksamhetsledningen visar att arbetet är viktigt genom att tilldela resurser, följa upp hur det går och efterfråga rapporter från arbetet.</a:t>
            </a:r>
          </a:p>
        </p:txBody>
      </p:sp>
    </p:spTree>
    <p:extLst>
      <p:ext uri="{BB962C8B-B14F-4D97-AF65-F5344CB8AC3E}">
        <p14:creationId xmlns:p14="http://schemas.microsoft.com/office/powerpoint/2010/main" val="11962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11" grpId="0" animBg="1"/>
      <p:bldP spid="10"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46136A60-4071-4B91-8438-99BD41E88EEB}"/>
              </a:ext>
            </a:extLst>
          </p:cNvPr>
          <p:cNvSpPr txBox="1"/>
          <p:nvPr/>
        </p:nvSpPr>
        <p:spPr>
          <a:xfrm>
            <a:off x="563507" y="1563122"/>
            <a:ext cx="2540274"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b="1" dirty="0">
                <a:latin typeface="Source Sans Pro" panose="020B0503030403020204" pitchFamily="34" charset="0"/>
                <a:ea typeface="Source Sans Pro" panose="020B0503030403020204" pitchFamily="34" charset="0"/>
                <a:cs typeface="Arial"/>
              </a:rPr>
              <a:t>Korrekt antibiotikaprofylax</a:t>
            </a:r>
          </a:p>
          <a:p>
            <a:endParaRPr lang="sv-SE" b="1" dirty="0">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dirty="0">
                <a:latin typeface="Source Sans Pro" panose="020B0503030403020204" pitchFamily="34" charset="0"/>
                <a:ea typeface="Source Sans Pro" panose="020B0503030403020204" pitchFamily="34" charset="0"/>
                <a:cs typeface="Arial"/>
              </a:rPr>
              <a:t>Håravkortning</a:t>
            </a:r>
          </a:p>
          <a:p>
            <a:endParaRPr lang="sv-SE" b="1" dirty="0">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dirty="0">
                <a:latin typeface="Source Sans Pro" panose="020B0503030403020204" pitchFamily="34" charset="0"/>
                <a:ea typeface="Source Sans Pro" panose="020B0503030403020204" pitchFamily="34" charset="0"/>
                <a:cs typeface="Arial"/>
              </a:rPr>
              <a:t>God sockerkontroll före, under och efter operation</a:t>
            </a:r>
            <a:endParaRPr lang="sv-SE" b="1"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8" name="textruta 7">
            <a:extLst>
              <a:ext uri="{FF2B5EF4-FFF2-40B4-BE49-F238E27FC236}">
                <a16:creationId xmlns:a16="http://schemas.microsoft.com/office/drawing/2014/main" id="{24567323-169D-4ED8-85F2-2C277D1CCE53}"/>
              </a:ext>
            </a:extLst>
          </p:cNvPr>
          <p:cNvSpPr txBox="1"/>
          <p:nvPr/>
        </p:nvSpPr>
        <p:spPr>
          <a:xfrm>
            <a:off x="4978040" y="1563122"/>
            <a:ext cx="2260787"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b="1" dirty="0">
                <a:latin typeface="Source Sans Pro" panose="020B0503030403020204" pitchFamily="34" charset="0"/>
                <a:ea typeface="Source Sans Pro" panose="020B0503030403020204" pitchFamily="34" charset="0"/>
                <a:cs typeface="Arial"/>
              </a:rPr>
              <a:t>Preoperativ huddesinfektion</a:t>
            </a:r>
          </a:p>
          <a:p>
            <a:endParaRPr lang="sv-SE" b="1" dirty="0">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dirty="0">
                <a:latin typeface="Source Sans Pro" panose="020B0503030403020204" pitchFamily="34" charset="0"/>
                <a:ea typeface="Source Sans Pro" panose="020B0503030403020204" pitchFamily="34" charset="0"/>
                <a:cs typeface="Arial"/>
              </a:rPr>
              <a:t>Rök- och alkoholstopp före operation</a:t>
            </a:r>
          </a:p>
          <a:p>
            <a:endParaRPr lang="sv-SE" b="1" dirty="0">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dirty="0">
                <a:latin typeface="Source Sans Pro" panose="020B0503030403020204" pitchFamily="34" charset="0"/>
                <a:ea typeface="Source Sans Pro" panose="020B0503030403020204" pitchFamily="34" charset="0"/>
                <a:cs typeface="Arial"/>
              </a:rPr>
              <a:t>Skötsel av postoperativt sår</a:t>
            </a:r>
            <a:endParaRPr lang="en-US" dirty="0">
              <a:latin typeface="Source Sans Pro" panose="020B0503030403020204" pitchFamily="34" charset="0"/>
              <a:ea typeface="Source Sans Pro" panose="020B0503030403020204" pitchFamily="34" charset="0"/>
            </a:endParaRPr>
          </a:p>
        </p:txBody>
      </p:sp>
      <p:pic>
        <p:nvPicPr>
          <p:cNvPr id="4" name="Bildobjekt 3">
            <a:extLst>
              <a:ext uri="{FF2B5EF4-FFF2-40B4-BE49-F238E27FC236}">
                <a16:creationId xmlns:a16="http://schemas.microsoft.com/office/drawing/2014/main" id="{70E897DF-B218-1950-C35C-2A2CDE1E6747}"/>
              </a:ext>
            </a:extLst>
          </p:cNvPr>
          <p:cNvPicPr>
            <a:picLocks noChangeAspect="1"/>
          </p:cNvPicPr>
          <p:nvPr/>
        </p:nvPicPr>
        <p:blipFill>
          <a:blip r:embed="rId2"/>
          <a:stretch>
            <a:fillRect/>
          </a:stretch>
        </p:blipFill>
        <p:spPr>
          <a:xfrm>
            <a:off x="7689683" y="377385"/>
            <a:ext cx="903768" cy="909452"/>
          </a:xfrm>
          <a:prstGeom prst="rect">
            <a:avLst/>
          </a:prstGeom>
        </p:spPr>
      </p:pic>
      <p:sp>
        <p:nvSpPr>
          <p:cNvPr id="7" name="Rubrik 6">
            <a:extLst>
              <a:ext uri="{FF2B5EF4-FFF2-40B4-BE49-F238E27FC236}">
                <a16:creationId xmlns:a16="http://schemas.microsoft.com/office/drawing/2014/main" id="{3EA909AF-9D05-1709-05D7-4D0FF6142B65}"/>
              </a:ext>
            </a:extLst>
          </p:cNvPr>
          <p:cNvSpPr>
            <a:spLocks noGrp="1"/>
          </p:cNvSpPr>
          <p:nvPr>
            <p:ph type="ctrTitle"/>
          </p:nvPr>
        </p:nvSpPr>
        <p:spPr>
          <a:xfrm>
            <a:off x="563507" y="797576"/>
            <a:ext cx="7578060" cy="640925"/>
          </a:xfrm>
        </p:spPr>
        <p:txBody>
          <a:bodyPr/>
          <a:lstStyle/>
          <a:p>
            <a:r>
              <a:rPr lang="sv-SE" b="0" dirty="0">
                <a:latin typeface="Source Sans Pro Black (Rubriker)"/>
                <a:ea typeface="Source Sans Pro" panose="020B0503030403020204" pitchFamily="34" charset="0"/>
              </a:rPr>
              <a:t>Stoppa postoperativa infektioner</a:t>
            </a:r>
          </a:p>
        </p:txBody>
      </p:sp>
    </p:spTree>
    <p:extLst>
      <p:ext uri="{BB962C8B-B14F-4D97-AF65-F5344CB8AC3E}">
        <p14:creationId xmlns:p14="http://schemas.microsoft.com/office/powerpoint/2010/main" val="308570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C183D7F6-B498-43B3-948B-1728B52AA6E4}">
                <adec:decorative xmlns:adec="http://schemas.microsoft.com/office/drawing/2017/decorative" val="0"/>
              </a:ext>
            </a:extLst>
          </p:cNvPr>
          <p:cNvSpPr>
            <a:spLocks noGrp="1"/>
          </p:cNvSpPr>
          <p:nvPr>
            <p:ph type="ctrTitle"/>
          </p:nvPr>
        </p:nvSpPr>
        <p:spPr>
          <a:xfrm>
            <a:off x="414769" y="789828"/>
            <a:ext cx="7578060" cy="640925"/>
          </a:xfrm>
        </p:spPr>
        <p:txBody>
          <a:bodyPr>
            <a:normAutofit/>
          </a:bodyPr>
          <a:lstStyle/>
          <a:p>
            <a:r>
              <a:rPr lang="sv-SE" sz="3600" dirty="0">
                <a:latin typeface="Source Sans Pro Black (Rubriker)"/>
                <a:ea typeface="Source Sans Pro Black" panose="020B0803030403020204" pitchFamily="34" charset="0"/>
              </a:rPr>
              <a:t>Bakgrund och mål</a:t>
            </a:r>
          </a:p>
        </p:txBody>
      </p:sp>
      <p:sp>
        <p:nvSpPr>
          <p:cNvPr id="5" name="Platshållare för text 3">
            <a:extLst>
              <a:ext uri="{FF2B5EF4-FFF2-40B4-BE49-F238E27FC236}">
                <a16:creationId xmlns:a16="http://schemas.microsoft.com/office/drawing/2014/main" id="{8C3708A4-2557-421D-BAA5-758949ABBA2F}"/>
              </a:ext>
              <a:ext uri="{C183D7F6-B498-43B3-948B-1728B52AA6E4}">
                <adec:decorative xmlns:adec="http://schemas.microsoft.com/office/drawing/2017/decorative" val="0"/>
              </a:ext>
            </a:extLst>
          </p:cNvPr>
          <p:cNvSpPr txBox="1">
            <a:spLocks/>
          </p:cNvSpPr>
          <p:nvPr/>
        </p:nvSpPr>
        <p:spPr>
          <a:xfrm>
            <a:off x="414769" y="1430753"/>
            <a:ext cx="4897610" cy="2460308"/>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lang="en-US" sz="1200" b="0" kern="1200">
                <a:solidFill>
                  <a:schemeClr val="tx1"/>
                </a:solidFill>
                <a:effectLst/>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sv-SE" sz="1400" b="1" dirty="0">
                <a:latin typeface="Source Sans Pro" panose="020B0503030403020204" pitchFamily="34" charset="0"/>
                <a:ea typeface="Source Sans Pro" panose="020B0503030403020204" pitchFamily="34" charset="0"/>
              </a:rPr>
              <a:t>Bakgrund</a:t>
            </a:r>
          </a:p>
          <a:p>
            <a:r>
              <a:rPr lang="sv-SE" sz="1400" dirty="0">
                <a:latin typeface="Source Sans Pro" panose="020B0503030403020204" pitchFamily="34" charset="0"/>
                <a:ea typeface="Source Sans Pro" panose="020B0503030403020204" pitchFamily="34" charset="0"/>
              </a:rPr>
              <a:t>Postoperativa infektioner</a:t>
            </a:r>
          </a:p>
          <a:p>
            <a:r>
              <a:rPr lang="sv-SE" sz="1400" dirty="0">
                <a:latin typeface="Source Sans Pro" panose="020B0503030403020204" pitchFamily="34" charset="0"/>
                <a:ea typeface="Source Sans Pro" panose="020B0503030403020204" pitchFamily="34" charset="0"/>
              </a:rPr>
              <a:t>Kirurgiska ingrepp är alltid förenade med en viss risk för postoperativ infektion. Postoperativ infektion är en av de vanligaste vårdrelaterade infektionerna. </a:t>
            </a:r>
          </a:p>
          <a:p>
            <a:endParaRPr lang="sv-SE" sz="1400" dirty="0">
              <a:latin typeface="Source Sans Pro" panose="020B0503030403020204" pitchFamily="34" charset="0"/>
              <a:ea typeface="Source Sans Pro" panose="020B0503030403020204" pitchFamily="34" charset="0"/>
            </a:endParaRPr>
          </a:p>
          <a:p>
            <a:r>
              <a:rPr lang="sv-SE" sz="1400" dirty="0">
                <a:latin typeface="Source Sans Pro" panose="020B0503030403020204" pitchFamily="34" charset="0"/>
                <a:ea typeface="Source Sans Pro" panose="020B0503030403020204" pitchFamily="34" charset="0"/>
              </a:rPr>
              <a:t>En postoperativ infektion klassas som vårdrelaterad om den är relaterad till ingreppet och debuterar inom 30 dygn efter operationen. Vid implantatkirurgi och infektion kring implantatet klassas infektionen som vårdrelaterad om den uppstår inom ett år efter operationen. </a:t>
            </a:r>
          </a:p>
          <a:p>
            <a:endParaRPr lang="sv-SE" sz="1400" dirty="0">
              <a:latin typeface="Source Sans Pro" panose="020B0503030403020204" pitchFamily="34" charset="0"/>
              <a:ea typeface="Source Sans Pro" panose="020B0503030403020204" pitchFamily="34" charset="0"/>
            </a:endParaRPr>
          </a:p>
          <a:p>
            <a:endParaRPr lang="sv-SE" sz="1400" dirty="0">
              <a:latin typeface="Source Sans Pro" panose="020B0503030403020204" pitchFamily="34" charset="0"/>
              <a:ea typeface="Source Sans Pro" panose="020B0503030403020204" pitchFamily="34" charset="0"/>
            </a:endParaRPr>
          </a:p>
          <a:p>
            <a:endParaRPr lang="sv-SE" dirty="0"/>
          </a:p>
        </p:txBody>
      </p:sp>
      <p:sp>
        <p:nvSpPr>
          <p:cNvPr id="4" name="Platshållare för text 3">
            <a:extLst>
              <a:ext uri="{C183D7F6-B498-43B3-948B-1728B52AA6E4}">
                <adec:decorative xmlns:adec="http://schemas.microsoft.com/office/drawing/2017/decorative" val="0"/>
              </a:ext>
            </a:extLst>
          </p:cNvPr>
          <p:cNvSpPr>
            <a:spLocks noGrp="1"/>
          </p:cNvSpPr>
          <p:nvPr>
            <p:ph type="body" sz="half" idx="10"/>
          </p:nvPr>
        </p:nvSpPr>
        <p:spPr>
          <a:xfrm>
            <a:off x="5312379" y="1450920"/>
            <a:ext cx="3921080" cy="2101627"/>
          </a:xfrm>
        </p:spPr>
        <p:txBody>
          <a:bodyPr vert="horz" lIns="91440" tIns="45720" rIns="91440" bIns="45720" rtlCol="0" anchor="t">
            <a:normAutofit/>
          </a:bodyPr>
          <a:lstStyle/>
          <a:p>
            <a:r>
              <a:rPr lang="sv-SE" sz="1400" b="1" dirty="0">
                <a:latin typeface="Source Sans Pro" panose="020B0503030403020204" pitchFamily="34" charset="0"/>
                <a:ea typeface="Source Sans Pro" panose="020B0503030403020204" pitchFamily="34" charset="0"/>
              </a:rPr>
              <a:t>Mål</a:t>
            </a:r>
          </a:p>
          <a:p>
            <a:r>
              <a:rPr lang="sv-SE" sz="1400" dirty="0">
                <a:latin typeface="Source Sans Pro" panose="020B0503030403020204" pitchFamily="34" charset="0"/>
                <a:ea typeface="Source Sans Pro" panose="020B0503030403020204" pitchFamily="34" charset="0"/>
              </a:rPr>
              <a:t>Ett systematiskt förbättringsarbete mot postoperativa infektioner ska leda till att:</a:t>
            </a:r>
          </a:p>
          <a:p>
            <a:pPr marL="171450" indent="-17145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Antalet vårdtagare som drabbas av postoperativa infektioner minskar genom att effektiva åtgärder mot postoperativa infektioner utförs i större utsträckning.</a:t>
            </a:r>
          </a:p>
        </p:txBody>
      </p:sp>
      <p:sp>
        <p:nvSpPr>
          <p:cNvPr id="7" name="textruta 6">
            <a:extLst>
              <a:ext uri="{FF2B5EF4-FFF2-40B4-BE49-F238E27FC236}">
                <a16:creationId xmlns:a16="http://schemas.microsoft.com/office/drawing/2014/main" id="{232CB426-3171-7368-DB30-E18959644AE4}"/>
              </a:ext>
              <a:ext uri="{C183D7F6-B498-43B3-948B-1728B52AA6E4}">
                <adec:decorative xmlns:adec="http://schemas.microsoft.com/office/drawing/2017/decorative" val="0"/>
              </a:ext>
            </a:extLst>
          </p:cNvPr>
          <p:cNvSpPr txBox="1"/>
          <p:nvPr/>
        </p:nvSpPr>
        <p:spPr>
          <a:xfrm>
            <a:off x="414769" y="4070321"/>
            <a:ext cx="8672973" cy="461665"/>
          </a:xfrm>
          <a:prstGeom prst="rect">
            <a:avLst/>
          </a:prstGeom>
          <a:noFill/>
        </p:spPr>
        <p:txBody>
          <a:bodyPr wrap="square">
            <a:spAutoFit/>
          </a:bodyPr>
          <a:lstStyle/>
          <a:p>
            <a:r>
              <a:rPr lang="sv-SE" sz="1200" dirty="0">
                <a:latin typeface="Source Sans Pro" panose="020B0503030403020204" pitchFamily="34" charset="0"/>
                <a:ea typeface="Source Sans Pro" panose="020B0503030403020204" pitchFamily="34" charset="0"/>
              </a:rPr>
              <a:t>Läs mer i SKR:s rapport:  </a:t>
            </a:r>
          </a:p>
          <a:p>
            <a:r>
              <a:rPr lang="sv-SE" sz="1200" u="sng" dirty="0">
                <a:solidFill>
                  <a:srgbClr val="0000FF"/>
                </a:solidFill>
                <a:latin typeface="Source Sans Pro" panose="020B0503030403020204" pitchFamily="34" charset="0"/>
                <a:ea typeface="Source Sans Pro" panose="020B0503030403020204" pitchFamily="34" charset="0"/>
              </a:rPr>
              <a:t>Vårdrelaterade infektioner, (skr.se) </a:t>
            </a:r>
            <a:endParaRPr lang="sv-SE" sz="1200" dirty="0">
              <a:latin typeface="Source Sans Pro" panose="020B0503030403020204" pitchFamily="34" charset="0"/>
              <a:ea typeface="Source Sans Pro" panose="020B0503030403020204" pitchFamily="34" charset="0"/>
            </a:endParaRPr>
          </a:p>
        </p:txBody>
      </p:sp>
      <p:pic>
        <p:nvPicPr>
          <p:cNvPr id="6" name="Bildobjekt 5">
            <a:extLst>
              <a:ext uri="{FF2B5EF4-FFF2-40B4-BE49-F238E27FC236}">
                <a16:creationId xmlns:a16="http://schemas.microsoft.com/office/drawing/2014/main" id="{333C3DAF-A56E-B9D7-2A3D-2960F269EEAC}"/>
              </a:ext>
            </a:extLst>
          </p:cNvPr>
          <p:cNvPicPr>
            <a:picLocks noChangeAspect="1"/>
          </p:cNvPicPr>
          <p:nvPr/>
        </p:nvPicPr>
        <p:blipFill>
          <a:blip r:embed="rId2"/>
          <a:stretch>
            <a:fillRect/>
          </a:stretch>
        </p:blipFill>
        <p:spPr>
          <a:xfrm>
            <a:off x="6677226" y="328278"/>
            <a:ext cx="1012467" cy="1018835"/>
          </a:xfrm>
          <a:prstGeom prst="rect">
            <a:avLst/>
          </a:prstGeom>
        </p:spPr>
      </p:pic>
    </p:spTree>
    <p:extLst>
      <p:ext uri="{BB962C8B-B14F-4D97-AF65-F5344CB8AC3E}">
        <p14:creationId xmlns:p14="http://schemas.microsoft.com/office/powerpoint/2010/main" val="46621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3C63-6CF7-9B89-303E-DA589A6F4477}"/>
              </a:ext>
            </a:extLst>
          </p:cNvPr>
          <p:cNvSpPr>
            <a:spLocks noGrp="1"/>
          </p:cNvSpPr>
          <p:nvPr>
            <p:ph type="ctrTitle"/>
          </p:nvPr>
        </p:nvSpPr>
        <p:spPr>
          <a:xfrm>
            <a:off x="356050" y="486312"/>
            <a:ext cx="8220997" cy="1333868"/>
          </a:xfrm>
        </p:spPr>
        <p:txBody>
          <a:bodyPr>
            <a:normAutofit/>
          </a:bodyPr>
          <a:lstStyle/>
          <a:p>
            <a:r>
              <a:rPr lang="en-US" sz="2400" dirty="0">
                <a:solidFill>
                  <a:schemeClr val="tx1"/>
                </a:solidFill>
                <a:latin typeface="Source Sans Pro Black (Rubriker)"/>
                <a:ea typeface="Source Sans Pro Black" panose="020B0803030403020204" pitchFamily="34" charset="0"/>
              </a:rPr>
              <a:t>Typer av postoperativa infektioner</a:t>
            </a:r>
          </a:p>
        </p:txBody>
      </p:sp>
      <p:sp>
        <p:nvSpPr>
          <p:cNvPr id="3" name="Text Placeholder 2">
            <a:extLst>
              <a:ext uri="{FF2B5EF4-FFF2-40B4-BE49-F238E27FC236}">
                <a16:creationId xmlns:a16="http://schemas.microsoft.com/office/drawing/2014/main" id="{381C0355-EA4F-B717-155E-60A127EFBB9C}"/>
              </a:ext>
            </a:extLst>
          </p:cNvPr>
          <p:cNvSpPr>
            <a:spLocks noGrp="1"/>
          </p:cNvSpPr>
          <p:nvPr>
            <p:ph type="body" sz="half" idx="2"/>
          </p:nvPr>
        </p:nvSpPr>
        <p:spPr>
          <a:xfrm>
            <a:off x="483826" y="1685075"/>
            <a:ext cx="3641800" cy="2487501"/>
          </a:xfrm>
        </p:spPr>
        <p:txBody>
          <a:bodyPr vert="horz" lIns="91440" tIns="45720" rIns="91440" bIns="45720" rtlCol="0" anchor="t">
            <a:normAutofit fontScale="92500" lnSpcReduction="20000"/>
          </a:bodyPr>
          <a:lstStyle/>
          <a:p>
            <a:r>
              <a:rPr lang="sv-SE" sz="1500" b="1" dirty="0">
                <a:latin typeface="Source Sans Pro" panose="020B0503030403020204" pitchFamily="34" charset="0"/>
                <a:ea typeface="Source Sans Pro" panose="020B0503030403020204" pitchFamily="34" charset="0"/>
              </a:rPr>
              <a:t>Ytlig postoperativ infektion</a:t>
            </a:r>
          </a:p>
          <a:p>
            <a:r>
              <a:rPr lang="sv-SE" sz="1500" dirty="0">
                <a:latin typeface="Source Sans Pro" panose="020B0503030403020204" pitchFamily="34" charset="0"/>
                <a:ea typeface="Source Sans Pro" panose="020B0503030403020204" pitchFamily="34" charset="0"/>
              </a:rPr>
              <a:t>Engagerar endast hud och subkutan vävnad i operationssnittet. Ger purulent sekretion från operationssnittet. Tecken till infektion är smärta, ömhet, svullnad, rodnad och värmeökning.</a:t>
            </a:r>
          </a:p>
          <a:p>
            <a:endParaRPr lang="sv-SE" sz="1500" dirty="0">
              <a:latin typeface="Source Sans Pro" panose="020B0503030403020204" pitchFamily="34" charset="0"/>
              <a:ea typeface="Source Sans Pro" panose="020B0503030403020204" pitchFamily="34" charset="0"/>
            </a:endParaRPr>
          </a:p>
          <a:p>
            <a:r>
              <a:rPr lang="sv-SE" sz="1500" b="1" dirty="0">
                <a:latin typeface="Source Sans Pro" panose="020B0503030403020204" pitchFamily="34" charset="0"/>
                <a:ea typeface="Source Sans Pro" panose="020B0503030403020204" pitchFamily="34" charset="0"/>
              </a:rPr>
              <a:t>Intraabdominell/organinfektion</a:t>
            </a:r>
          </a:p>
          <a:p>
            <a:r>
              <a:rPr lang="sv-SE" sz="1500" dirty="0">
                <a:latin typeface="Source Sans Pro" panose="020B0503030403020204" pitchFamily="34" charset="0"/>
                <a:ea typeface="Source Sans Pro" panose="020B0503030403020204" pitchFamily="34" charset="0"/>
              </a:rPr>
              <a:t>Djupare belägen än muskel och fascia, involverar det organ där kirurgi utförts. Purulent sekretion eller positiv odling från djupt drän.</a:t>
            </a:r>
          </a:p>
          <a:p>
            <a:endParaRPr lang="en-US" sz="1400" dirty="0">
              <a:latin typeface="Source Sans Pro" panose="020B0503030403020204" pitchFamily="34" charset="0"/>
              <a:ea typeface="Source Sans Pro" panose="020B0503030403020204" pitchFamily="34" charset="0"/>
            </a:endParaRPr>
          </a:p>
          <a:p>
            <a:endParaRPr lang="en-US" dirty="0"/>
          </a:p>
        </p:txBody>
      </p:sp>
      <p:sp>
        <p:nvSpPr>
          <p:cNvPr id="4" name="Text Placeholder 3">
            <a:extLst>
              <a:ext uri="{FF2B5EF4-FFF2-40B4-BE49-F238E27FC236}">
                <a16:creationId xmlns:a16="http://schemas.microsoft.com/office/drawing/2014/main" id="{519B8374-508A-AD22-BB96-BBA2E6F13E51}"/>
              </a:ext>
            </a:extLst>
          </p:cNvPr>
          <p:cNvSpPr>
            <a:spLocks noGrp="1"/>
          </p:cNvSpPr>
          <p:nvPr>
            <p:ph type="body" sz="half" idx="10"/>
          </p:nvPr>
        </p:nvSpPr>
        <p:spPr>
          <a:xfrm>
            <a:off x="4620517" y="1685075"/>
            <a:ext cx="3641800" cy="1108646"/>
          </a:xfrm>
        </p:spPr>
        <p:txBody>
          <a:bodyPr vert="horz" lIns="91440" tIns="45720" rIns="91440" bIns="45720" rtlCol="0" anchor="t">
            <a:normAutofit fontScale="92500" lnSpcReduction="10000"/>
          </a:bodyPr>
          <a:lstStyle/>
          <a:p>
            <a:r>
              <a:rPr lang="sv-SE" sz="1400" b="1" dirty="0">
                <a:latin typeface="Source Sans Pro" panose="020B0503030403020204" pitchFamily="34" charset="0"/>
                <a:ea typeface="Source Sans Pro" panose="020B0503030403020204" pitchFamily="34" charset="0"/>
              </a:rPr>
              <a:t>Djup postoperativ infektion</a:t>
            </a:r>
            <a:endParaRPr lang="sv-SE" sz="1400" dirty="0">
              <a:latin typeface="Source Sans Pro" panose="020B0503030403020204" pitchFamily="34" charset="0"/>
              <a:ea typeface="Source Sans Pro" panose="020B0503030403020204" pitchFamily="34" charset="0"/>
            </a:endParaRPr>
          </a:p>
          <a:p>
            <a:r>
              <a:rPr lang="sv-SE" sz="1400" dirty="0">
                <a:latin typeface="Source Sans Pro" panose="020B0503030403020204" pitchFamily="34" charset="0"/>
                <a:ea typeface="Source Sans Pro" panose="020B0503030403020204" pitchFamily="34" charset="0"/>
              </a:rPr>
              <a:t>Engagerar djup mjukvävnad som fascia och/eller muskellager. Purulent sekretion från djupt operationssnitt eller abscessbildning. Feber och lokal smärta kan föreligga.</a:t>
            </a:r>
          </a:p>
          <a:p>
            <a:endParaRPr lang="en-US" dirty="0"/>
          </a:p>
        </p:txBody>
      </p:sp>
    </p:spTree>
    <p:extLst>
      <p:ext uri="{BB962C8B-B14F-4D97-AF65-F5344CB8AC3E}">
        <p14:creationId xmlns:p14="http://schemas.microsoft.com/office/powerpoint/2010/main" val="5782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AB03A-C9FB-44C6-A3D9-6FEABECBA24B}"/>
              </a:ext>
            </a:extLst>
          </p:cNvPr>
          <p:cNvSpPr>
            <a:spLocks noGrp="1"/>
          </p:cNvSpPr>
          <p:nvPr>
            <p:ph type="ctrTitle"/>
          </p:nvPr>
        </p:nvSpPr>
        <p:spPr>
          <a:xfrm>
            <a:off x="423426" y="783302"/>
            <a:ext cx="8512755" cy="640925"/>
          </a:xfrm>
        </p:spPr>
        <p:txBody>
          <a:bodyPr>
            <a:noAutofit/>
          </a:bodyPr>
          <a:lstStyle/>
          <a:p>
            <a:r>
              <a:rPr lang="sv-SE" sz="3600" b="0" dirty="0">
                <a:latin typeface="Source Sans Pro Black (Rubriker)"/>
                <a:ea typeface="Source Sans Pro Black" panose="020B0803030403020204" pitchFamily="34" charset="0"/>
              </a:rPr>
              <a:t>Åtgärder mot postoperativa infektioner</a:t>
            </a:r>
          </a:p>
        </p:txBody>
      </p:sp>
      <p:sp>
        <p:nvSpPr>
          <p:cNvPr id="3" name="Platshållare för text 2">
            <a:extLst>
              <a:ext uri="{FF2B5EF4-FFF2-40B4-BE49-F238E27FC236}">
                <a16:creationId xmlns:a16="http://schemas.microsoft.com/office/drawing/2014/main" id="{FAD27AEB-63AB-4861-BBCF-8E83C3F4E94D}"/>
              </a:ext>
            </a:extLst>
          </p:cNvPr>
          <p:cNvSpPr>
            <a:spLocks noGrp="1"/>
          </p:cNvSpPr>
          <p:nvPr>
            <p:ph type="body" sz="half" idx="2"/>
          </p:nvPr>
        </p:nvSpPr>
        <p:spPr>
          <a:xfrm>
            <a:off x="595959" y="1617927"/>
            <a:ext cx="3644015" cy="2387003"/>
          </a:xfrm>
        </p:spPr>
        <p:txBody>
          <a:bodyPr vert="horz" lIns="91440" tIns="45720" rIns="91440" bIns="45720" rtlCol="0" anchor="t">
            <a:normAutofit lnSpcReduction="10000"/>
          </a:bodyPr>
          <a:lstStyle/>
          <a:p>
            <a:r>
              <a:rPr lang="sv-SE" sz="1400" b="1" dirty="0">
                <a:latin typeface="Source Sans Pro" panose="020B0503030403020204" pitchFamily="34" charset="0"/>
                <a:ea typeface="Source Sans Pro" panose="020B0503030403020204" pitchFamily="34" charset="0"/>
              </a:rPr>
              <a:t>VRI-verktyget innehåller sex effektiva åtgärder mot postoperativa infektioner:</a:t>
            </a:r>
          </a:p>
          <a:p>
            <a:endParaRPr lang="sv-SE" sz="1400" b="1" dirty="0">
              <a:latin typeface="Source Sans Pro" panose="020B0503030403020204" pitchFamily="34" charset="0"/>
              <a:ea typeface="Source Sans Pro" panose="020B0503030403020204" pitchFamily="34" charset="0"/>
            </a:endParaRPr>
          </a:p>
          <a:p>
            <a:pPr marL="228600"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Korrekt antibiotikaprofylax.</a:t>
            </a:r>
          </a:p>
          <a:p>
            <a:pPr marL="228600"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Preoperativ huddesinfektion.</a:t>
            </a:r>
          </a:p>
          <a:p>
            <a:pPr marL="228600"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Håravkortning.</a:t>
            </a:r>
          </a:p>
          <a:p>
            <a:pPr marL="228600"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Rök- och alkoholstopp före operation.</a:t>
            </a:r>
          </a:p>
          <a:p>
            <a:pPr marL="228600"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Sockerkontroll före, under och efter operation.</a:t>
            </a:r>
          </a:p>
          <a:p>
            <a:pPr marL="228600" indent="-228600">
              <a:buFont typeface="Arial" panose="020B0604020202020204" pitchFamily="34" charset="0"/>
              <a:buChar char="•"/>
            </a:pPr>
            <a:r>
              <a:rPr lang="sv-SE" sz="1400" dirty="0">
                <a:latin typeface="Source Sans Pro" panose="020B0503030403020204" pitchFamily="34" charset="0"/>
                <a:ea typeface="Source Sans Pro" panose="020B0503030403020204" pitchFamily="34" charset="0"/>
              </a:rPr>
              <a:t>Skötsel av postoperativt sår.</a:t>
            </a:r>
          </a:p>
          <a:p>
            <a:pPr marL="228600" indent="-228600">
              <a:buFont typeface="Arial"/>
              <a:buAutoNum type="arabicPeriod"/>
            </a:pPr>
            <a:endParaRPr lang="sv-SE" b="1" dirty="0"/>
          </a:p>
        </p:txBody>
      </p:sp>
      <p:sp>
        <p:nvSpPr>
          <p:cNvPr id="4" name="Platshållare för text 3">
            <a:extLst>
              <a:ext uri="{FF2B5EF4-FFF2-40B4-BE49-F238E27FC236}">
                <a16:creationId xmlns:a16="http://schemas.microsoft.com/office/drawing/2014/main" id="{5A663606-A99D-46F9-B8C7-6A1D09177621}"/>
              </a:ext>
            </a:extLst>
          </p:cNvPr>
          <p:cNvSpPr>
            <a:spLocks noGrp="1"/>
          </p:cNvSpPr>
          <p:nvPr>
            <p:ph type="body" sz="half" idx="10"/>
          </p:nvPr>
        </p:nvSpPr>
        <p:spPr>
          <a:xfrm>
            <a:off x="4455698" y="2811428"/>
            <a:ext cx="3644015" cy="1291528"/>
          </a:xfrm>
        </p:spPr>
        <p:txBody>
          <a:bodyPr vert="horz" lIns="91440" tIns="45720" rIns="91440" bIns="45720" rtlCol="0" anchor="t">
            <a:normAutofit/>
          </a:bodyPr>
          <a:lstStyle/>
          <a:p>
            <a:r>
              <a:rPr lang="sv-SE" sz="1400" dirty="0">
                <a:effectLst/>
                <a:latin typeface="Source Sans Pro" panose="020B0503030403020204" pitchFamily="34" charset="0"/>
                <a:ea typeface="Source Sans Pro" panose="020B0503030403020204" pitchFamily="34" charset="0"/>
              </a:rPr>
              <a:t>Vid all vård ska även basala hygienrutiner och klädregler (BHK) tillämpas konsekvent för att undvika att vårdtagare smittas av bakterier som orsakar </a:t>
            </a:r>
            <a:r>
              <a:rPr lang="sv-SE" sz="1400" dirty="0">
                <a:latin typeface="Source Sans Pro" panose="020B0503030403020204" pitchFamily="34" charset="0"/>
                <a:ea typeface="Source Sans Pro" panose="020B0503030403020204" pitchFamily="34" charset="0"/>
              </a:rPr>
              <a:t>postoperativa</a:t>
            </a:r>
            <a:r>
              <a:rPr lang="sv-SE" sz="1400" dirty="0">
                <a:effectLst/>
                <a:latin typeface="Source Sans Pro" panose="020B0503030403020204" pitchFamily="34" charset="0"/>
                <a:ea typeface="Source Sans Pro" panose="020B0503030403020204" pitchFamily="34" charset="0"/>
              </a:rPr>
              <a:t> </a:t>
            </a:r>
            <a:r>
              <a:rPr lang="sv-SE" sz="1400" dirty="0">
                <a:latin typeface="Source Sans Pro" panose="020B0503030403020204" pitchFamily="34" charset="0"/>
                <a:ea typeface="Source Sans Pro" panose="020B0503030403020204" pitchFamily="34" charset="0"/>
              </a:rPr>
              <a:t>infektioner och </a:t>
            </a:r>
            <a:r>
              <a:rPr lang="sv-SE" sz="1400" dirty="0">
                <a:effectLst/>
                <a:latin typeface="Source Sans Pro" panose="020B0503030403020204" pitchFamily="34" charset="0"/>
                <a:ea typeface="Source Sans Pro" panose="020B0503030403020204" pitchFamily="34" charset="0"/>
              </a:rPr>
              <a:t>andra vårdrelaterade infektioner.</a:t>
            </a:r>
          </a:p>
        </p:txBody>
      </p:sp>
      <p:pic>
        <p:nvPicPr>
          <p:cNvPr id="6" name="Bildobjekt 5">
            <a:extLst>
              <a:ext uri="{FF2B5EF4-FFF2-40B4-BE49-F238E27FC236}">
                <a16:creationId xmlns:a16="http://schemas.microsoft.com/office/drawing/2014/main" id="{4B66BD5F-F12B-A56D-A64D-10D7DCD4346C}"/>
              </a:ext>
            </a:extLst>
          </p:cNvPr>
          <p:cNvPicPr>
            <a:picLocks noChangeAspect="1"/>
          </p:cNvPicPr>
          <p:nvPr/>
        </p:nvPicPr>
        <p:blipFill>
          <a:blip r:embed="rId2"/>
          <a:stretch>
            <a:fillRect/>
          </a:stretch>
        </p:blipFill>
        <p:spPr>
          <a:xfrm>
            <a:off x="5812465" y="1537974"/>
            <a:ext cx="1033776" cy="1033776"/>
          </a:xfrm>
          <a:prstGeom prst="rect">
            <a:avLst/>
          </a:prstGeom>
        </p:spPr>
      </p:pic>
    </p:spTree>
    <p:extLst>
      <p:ext uri="{BB962C8B-B14F-4D97-AF65-F5344CB8AC3E}">
        <p14:creationId xmlns:p14="http://schemas.microsoft.com/office/powerpoint/2010/main" val="377531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C183D7F6-B498-43B3-948B-1728B52AA6E4}">
                <adec:decorative xmlns:adec="http://schemas.microsoft.com/office/drawing/2017/decorative" val="0"/>
              </a:ext>
            </a:extLst>
          </p:cNvPr>
          <p:cNvSpPr>
            <a:spLocks noGrp="1"/>
          </p:cNvSpPr>
          <p:nvPr>
            <p:ph type="title" idx="4294967295"/>
          </p:nvPr>
        </p:nvSpPr>
        <p:spPr>
          <a:xfrm>
            <a:off x="644525" y="1023938"/>
            <a:ext cx="7097713"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Åtgärd 1: Korrekt antibiotikaprofylax</a:t>
            </a:r>
          </a:p>
        </p:txBody>
      </p:sp>
      <p:sp>
        <p:nvSpPr>
          <p:cNvPr id="6" name="TextBox 5">
            <a:extLst>
              <a:ext uri="{FF2B5EF4-FFF2-40B4-BE49-F238E27FC236}">
                <a16:creationId xmlns:a16="http://schemas.microsoft.com/office/drawing/2014/main" id="{1FC727C0-6E7A-2E38-8C91-F3C01EF4661D}"/>
              </a:ext>
              <a:ext uri="{C183D7F6-B498-43B3-948B-1728B52AA6E4}">
                <adec:decorative xmlns:adec="http://schemas.microsoft.com/office/drawing/2017/decorative" val="0"/>
              </a:ext>
            </a:extLst>
          </p:cNvPr>
          <p:cNvSpPr txBox="1"/>
          <p:nvPr/>
        </p:nvSpPr>
        <p:spPr>
          <a:xfrm>
            <a:off x="642938" y="1514476"/>
            <a:ext cx="52543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latin typeface="Source Sans Pro" panose="020B0503030403020204" pitchFamily="34" charset="0"/>
                <a:ea typeface="Source Sans Pro" panose="020B0503030403020204" pitchFamily="34" charset="0"/>
                <a:cs typeface="Arial"/>
              </a:rPr>
              <a:t>Antibiotikaprofylax ges inför vissa kirurgiska ingrepp för att minska risken för postoperativa infektioner.</a:t>
            </a:r>
          </a:p>
          <a:p>
            <a:endParaRPr lang="sv-SE" sz="1400" dirty="0">
              <a:latin typeface="Source Sans Pro" panose="020B0503030403020204" pitchFamily="34" charset="0"/>
              <a:ea typeface="Source Sans Pro" panose="020B0503030403020204" pitchFamily="34" charset="0"/>
              <a:cs typeface="Arial"/>
            </a:endParaRPr>
          </a:p>
          <a:p>
            <a:r>
              <a:rPr lang="sv-SE" sz="1400" dirty="0">
                <a:latin typeface="Source Sans Pro" panose="020B0503030403020204" pitchFamily="34" charset="0"/>
                <a:ea typeface="Source Sans Pro" panose="020B0503030403020204" pitchFamily="34" charset="0"/>
                <a:cs typeface="Arial"/>
              </a:rPr>
              <a:t>Idag utgör antibiotikaprofylax ca 20–30% av all antibiotikaanvändning på sjukhusen. Risken för infektion varierar med graden av bakteriell förorening och typ av ingrepp.</a:t>
            </a:r>
          </a:p>
        </p:txBody>
      </p:sp>
      <p:sp>
        <p:nvSpPr>
          <p:cNvPr id="3" name="Platshållare för text 2">
            <a:extLst>
              <a:ext uri="{C183D7F6-B498-43B3-948B-1728B52AA6E4}">
                <adec:decorative xmlns:adec="http://schemas.microsoft.com/office/drawing/2017/decorative" val="0"/>
              </a:ext>
            </a:extLst>
          </p:cNvPr>
          <p:cNvSpPr>
            <a:spLocks noGrp="1"/>
          </p:cNvSpPr>
          <p:nvPr>
            <p:ph type="body" sz="half" idx="10"/>
          </p:nvPr>
        </p:nvSpPr>
        <p:spPr>
          <a:xfrm>
            <a:off x="642938" y="3684074"/>
            <a:ext cx="4684783" cy="590508"/>
          </a:xfrm>
        </p:spPr>
        <p:txBody>
          <a:bodyPr>
            <a:normAutofit fontScale="92500" lnSpcReduction="20000"/>
          </a:bodyPr>
          <a:lstStyle/>
          <a:p>
            <a:r>
              <a:rPr lang="sv-SE" b="1" dirty="0">
                <a:effectLst/>
                <a:latin typeface="Source Sans Pro" panose="020B0503030403020204" pitchFamily="34" charset="0"/>
                <a:ea typeface="Source Sans Pro" panose="020B0503030403020204" pitchFamily="34" charset="0"/>
                <a:cs typeface="Arial" panose="020B0604020202020204" pitchFamily="34" charset="0"/>
              </a:rPr>
              <a:t>Mer information</a:t>
            </a:r>
            <a:r>
              <a:rPr lang="sv-SE" b="1" dirty="0">
                <a:latin typeface="Source Sans Pro" panose="020B0503030403020204" pitchFamily="34" charset="0"/>
                <a:ea typeface="Source Sans Pro" panose="020B0503030403020204" pitchFamily="34" charset="0"/>
                <a:cs typeface="Arial" panose="020B0604020202020204" pitchFamily="34" charset="0"/>
              </a:rPr>
              <a:t> </a:t>
            </a:r>
          </a:p>
          <a:p>
            <a:r>
              <a:rPr lang="sv-SE" u="sng" dirty="0">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dirty="0">
                <a:effectLst/>
                <a:latin typeface="Source Sans Pro" panose="020B0503030403020204" pitchFamily="34" charset="0"/>
                <a:ea typeface="Source Sans Pro" panose="020B0503030403020204" pitchFamily="34" charset="0"/>
                <a:cs typeface="Arial" panose="020B0604020202020204" pitchFamily="34" charset="0"/>
              </a:rPr>
              <a:t>.</a:t>
            </a:r>
          </a:p>
          <a:p>
            <a:r>
              <a:rPr lang="sv-SE" dirty="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p:txBody>
      </p:sp>
    </p:spTree>
    <p:extLst>
      <p:ext uri="{BB962C8B-B14F-4D97-AF65-F5344CB8AC3E}">
        <p14:creationId xmlns:p14="http://schemas.microsoft.com/office/powerpoint/2010/main" val="68466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185FBF-FE5B-B245-3EFC-CD8EE8282BD7}"/>
              </a:ext>
            </a:extLst>
          </p:cNvPr>
          <p:cNvSpPr>
            <a:spLocks noGrp="1"/>
          </p:cNvSpPr>
          <p:nvPr>
            <p:ph type="title" idx="4294967295"/>
          </p:nvPr>
        </p:nvSpPr>
        <p:spPr>
          <a:xfrm>
            <a:off x="433388" y="838200"/>
            <a:ext cx="62976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Fortsättning åtgärd 1: Principer för antibiotikaprofylax</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p:txBody>
      </p:sp>
      <p:sp>
        <p:nvSpPr>
          <p:cNvPr id="5" name="Platshållare för text 1">
            <a:extLst>
              <a:ext uri="{FF2B5EF4-FFF2-40B4-BE49-F238E27FC236}">
                <a16:creationId xmlns:a16="http://schemas.microsoft.com/office/drawing/2014/main" id="{E289ACA5-564A-03BA-1EAC-84E2D7C76D43}"/>
              </a:ext>
            </a:extLst>
          </p:cNvPr>
          <p:cNvSpPr>
            <a:spLocks noGrp="1"/>
          </p:cNvSpPr>
          <p:nvPr/>
        </p:nvSpPr>
        <p:spPr>
          <a:xfrm>
            <a:off x="433555" y="1431094"/>
            <a:ext cx="3909845" cy="2056254"/>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lang="en-US" sz="1200" b="0" kern="1200">
                <a:solidFill>
                  <a:schemeClr val="tx1"/>
                </a:solidFill>
                <a:effectLst/>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sv-SE" b="1" dirty="0">
                <a:latin typeface="Source Sans Pro" panose="020B0503030403020204" pitchFamily="34" charset="0"/>
                <a:ea typeface="Source Sans Pro" panose="020B0503030403020204" pitchFamily="34" charset="0"/>
              </a:rPr>
              <a:t>Rekommendationer</a:t>
            </a:r>
            <a:endParaRPr lang="sv-SE" dirty="0">
              <a:latin typeface="Source Sans Pro" panose="020B0503030403020204" pitchFamily="34" charset="0"/>
              <a:ea typeface="Source Sans Pro" panose="020B0503030403020204" pitchFamily="34" charset="0"/>
            </a:endParaRPr>
          </a:p>
          <a:p>
            <a:r>
              <a:rPr lang="sv-SE" dirty="0">
                <a:latin typeface="Source Sans Pro" panose="020B0503030403020204" pitchFamily="34" charset="0"/>
                <a:ea typeface="Source Sans Pro" panose="020B0503030403020204" pitchFamily="34" charset="0"/>
              </a:rPr>
              <a:t>Varje opererande klinik ska ha rutiner för vid vilka ingrepp profylax ska ges, samt preparat </a:t>
            </a:r>
            <a:r>
              <a:rPr lang="sv-SE" dirty="0">
                <a:effectLst/>
                <a:latin typeface="Source Sans Pro" panose="020B0503030403020204" pitchFamily="34" charset="0"/>
                <a:ea typeface="Source Sans Pro" panose="020B0503030403020204" pitchFamily="34" charset="0"/>
              </a:rPr>
              <a:t>och </a:t>
            </a:r>
            <a:r>
              <a:rPr lang="sv-SE" dirty="0">
                <a:latin typeface="Source Sans Pro" panose="020B0503030403020204" pitchFamily="34" charset="0"/>
                <a:ea typeface="Source Sans Pro" panose="020B0503030403020204" pitchFamily="34" charset="0"/>
              </a:rPr>
              <a:t>dosering. Vid val av antibiotikum tas hänsyn till vilka bakterier som profylaxen ska skydda mot</a:t>
            </a:r>
            <a:r>
              <a:rPr lang="sv-SE" dirty="0">
                <a:effectLst/>
                <a:latin typeface="Source Sans Pro" panose="020B0503030403020204" pitchFamily="34" charset="0"/>
                <a:ea typeface="Source Sans Pro" panose="020B0503030403020204" pitchFamily="34" charset="0"/>
              </a:rPr>
              <a:t>, </a:t>
            </a:r>
            <a:r>
              <a:rPr lang="sv-SE" dirty="0">
                <a:latin typeface="Source Sans Pro" panose="020B0503030403020204" pitchFamily="34" charset="0"/>
                <a:ea typeface="Source Sans Pro" panose="020B0503030403020204" pitchFamily="34" charset="0"/>
              </a:rPr>
              <a:t>risk </a:t>
            </a:r>
            <a:r>
              <a:rPr lang="sv-SE" dirty="0">
                <a:effectLst/>
                <a:latin typeface="Source Sans Pro" panose="020B0503030403020204" pitchFamily="34" charset="0"/>
                <a:ea typeface="Source Sans Pro" panose="020B0503030403020204" pitchFamily="34" charset="0"/>
              </a:rPr>
              <a:t>för </a:t>
            </a:r>
            <a:r>
              <a:rPr lang="sv-SE" dirty="0">
                <a:latin typeface="Source Sans Pro" panose="020B0503030403020204" pitchFamily="34" charset="0"/>
                <a:ea typeface="Source Sans Pro" panose="020B0503030403020204" pitchFamily="34" charset="0"/>
              </a:rPr>
              <a:t>resistensutveckling, biverkningar, farmakokinetik och farmakodynamik.</a:t>
            </a:r>
          </a:p>
          <a:p>
            <a:endParaRPr lang="sv-SE"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1">
            <a:extLst>
              <a:ext uri="{FF2B5EF4-FFF2-40B4-BE49-F238E27FC236}">
                <a16:creationId xmlns:a16="http://schemas.microsoft.com/office/drawing/2014/main" id="{5E4BF282-5BC9-7B4B-2134-F19646BAA14C}"/>
              </a:ext>
            </a:extLst>
          </p:cNvPr>
          <p:cNvSpPr txBox="1"/>
          <p:nvPr/>
        </p:nvSpPr>
        <p:spPr>
          <a:xfrm>
            <a:off x="4397353" y="1428649"/>
            <a:ext cx="4550568"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b="1" dirty="0">
                <a:latin typeface="Source Sans Pro" panose="020B0503030403020204" pitchFamily="34" charset="0"/>
                <a:ea typeface="Source Sans Pro" panose="020B0503030403020204" pitchFamily="34" charset="0"/>
                <a:cs typeface="Segoe UI"/>
              </a:rPr>
              <a:t>Timing</a:t>
            </a:r>
          </a:p>
          <a:p>
            <a:r>
              <a:rPr lang="sv-SE" sz="1200" dirty="0">
                <a:latin typeface="Source Sans Pro" panose="020B0503030403020204" pitchFamily="34" charset="0"/>
                <a:ea typeface="Source Sans Pro" panose="020B0503030403020204" pitchFamily="34" charset="0"/>
                <a:cs typeface="Segoe UI"/>
              </a:rPr>
              <a:t>Tidsmässigt ska antibiotikaprofylax ges så att maximala serum-och vävnadskoncentrationer uppnåtts när operationen påbörjas.​</a:t>
            </a:r>
          </a:p>
          <a:p>
            <a:endParaRPr lang="sv-SE" sz="1200" dirty="0">
              <a:latin typeface="Source Sans Pro" panose="020B0503030403020204" pitchFamily="34" charset="0"/>
              <a:ea typeface="Source Sans Pro" panose="020B0503030403020204" pitchFamily="34" charset="0"/>
              <a:cs typeface="Segoe UI"/>
            </a:endParaRPr>
          </a:p>
          <a:p>
            <a:r>
              <a:rPr lang="sv-SE" sz="1200" dirty="0">
                <a:latin typeface="Source Sans Pro" panose="020B0503030403020204" pitchFamily="34" charset="0"/>
                <a:ea typeface="Source Sans Pro" panose="020B0503030403020204" pitchFamily="34" charset="0"/>
                <a:cs typeface="Segoe UI"/>
              </a:rPr>
              <a:t>Antibiotika med kort halveringstid, till exempel betalaktamantibiotika, ges intravenöst inom en timme före operationsstart. Om operationstiden är mer än tre timmar bör ytterligare en dos ges. </a:t>
            </a:r>
            <a:endParaRPr lang="sv-SE" sz="1200" dirty="0">
              <a:latin typeface="Source Sans Pro" panose="020B0503030403020204" pitchFamily="34" charset="0"/>
              <a:ea typeface="Source Sans Pro" panose="020B0503030403020204" pitchFamily="34" charset="0"/>
              <a:cs typeface="Calibri"/>
            </a:endParaRPr>
          </a:p>
          <a:p>
            <a:endParaRPr lang="sv-SE" sz="1200" dirty="0">
              <a:latin typeface="Source Sans Pro" panose="020B0503030403020204" pitchFamily="34" charset="0"/>
              <a:ea typeface="Source Sans Pro" panose="020B0503030403020204" pitchFamily="34" charset="0"/>
              <a:cs typeface="Segoe UI"/>
            </a:endParaRPr>
          </a:p>
          <a:p>
            <a:r>
              <a:rPr lang="sv-SE" sz="1200" dirty="0">
                <a:latin typeface="Source Sans Pro" panose="020B0503030403020204" pitchFamily="34" charset="0"/>
                <a:ea typeface="Source Sans Pro" panose="020B0503030403020204" pitchFamily="34" charset="0"/>
                <a:cs typeface="Segoe UI"/>
              </a:rPr>
              <a:t>Antibiotika med hög biotillgänglighet och lång halveringstid, som trimetoprim-sulfa, kan ges peroralt till patienter med normal mag-tarmfunktion med administrering minst två timmar före operationsstart.​</a:t>
            </a:r>
            <a:endParaRPr lang="sv-SE" sz="1200" dirty="0">
              <a:latin typeface="Source Sans Pro" panose="020B0503030403020204" pitchFamily="34" charset="0"/>
              <a:ea typeface="Source Sans Pro" panose="020B0503030403020204" pitchFamily="34" charset="0"/>
              <a:cs typeface="Calibri"/>
            </a:endParaRPr>
          </a:p>
          <a:p>
            <a:endParaRPr lang="sv-SE" sz="1200" i="1" dirty="0">
              <a:latin typeface="Source Sans Pro" panose="020B0503030403020204" pitchFamily="34" charset="0"/>
              <a:ea typeface="Source Sans Pro" panose="020B0503030403020204" pitchFamily="34" charset="0"/>
              <a:cs typeface="Segoe UI"/>
            </a:endParaRPr>
          </a:p>
          <a:p>
            <a:r>
              <a:rPr lang="sv-SE" sz="1200" i="1" dirty="0">
                <a:latin typeface="Source Sans Pro" panose="020B0503030403020204" pitchFamily="34" charset="0"/>
                <a:ea typeface="Source Sans Pro" panose="020B0503030403020204" pitchFamily="34" charset="0"/>
                <a:cs typeface="Segoe UI"/>
              </a:rPr>
              <a:t>Observera att behandlingstiden för antibiotikaprofylax vanligtvis inte skall överstiga ett dygn!</a:t>
            </a:r>
            <a:r>
              <a:rPr lang="sv-SE" sz="1200" dirty="0">
                <a:latin typeface="Source Sans Pro" panose="020B0503030403020204" pitchFamily="34" charset="0"/>
                <a:ea typeface="Source Sans Pro" panose="020B0503030403020204" pitchFamily="34" charset="0"/>
                <a:cs typeface="Segoe UI"/>
              </a:rPr>
              <a:t>​</a:t>
            </a:r>
            <a:endParaRPr lang="sv-SE"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9639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A724DCF-756D-4AFC-A074-A70B5CC0B67D}"/>
              </a:ext>
              <a:ext uri="{C183D7F6-B498-43B3-948B-1728B52AA6E4}">
                <adec:decorative xmlns:adec="http://schemas.microsoft.com/office/drawing/2017/decorative" val="0"/>
              </a:ext>
            </a:extLst>
          </p:cNvPr>
          <p:cNvSpPr>
            <a:spLocks noGrp="1"/>
          </p:cNvSpPr>
          <p:nvPr>
            <p:ph type="title" idx="4294967295"/>
          </p:nvPr>
        </p:nvSpPr>
        <p:spPr>
          <a:xfrm>
            <a:off x="519113" y="962025"/>
            <a:ext cx="7099300" cy="54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Åtgärd 2: Preoperativ hudförberedelser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800" b="1" i="0" u="none" strike="noStrike" kern="1200" cap="none" spc="0" normalizeH="0" baseline="0" noProof="0" dirty="0">
              <a:ln>
                <a:noFill/>
              </a:ln>
              <a:solidFill>
                <a:schemeClr val="tx1"/>
              </a:solidFill>
              <a:effectLst/>
              <a:uLnTx/>
              <a:uFillTx/>
              <a:latin typeface="Arial"/>
              <a:ea typeface="+mn-ea"/>
              <a:cs typeface="Arial"/>
            </a:endParaRPr>
          </a:p>
        </p:txBody>
      </p:sp>
      <p:sp>
        <p:nvSpPr>
          <p:cNvPr id="2" name="Platshållare för text 1">
            <a:extLst>
              <a:ext uri="{FF2B5EF4-FFF2-40B4-BE49-F238E27FC236}">
                <a16:creationId xmlns:a16="http://schemas.microsoft.com/office/drawing/2014/main" id="{FE0DCAD4-4325-43C6-B41A-111E572E3A71}"/>
              </a:ext>
              <a:ext uri="{C183D7F6-B498-43B3-948B-1728B52AA6E4}">
                <adec:decorative xmlns:adec="http://schemas.microsoft.com/office/drawing/2017/decorative" val="0"/>
              </a:ext>
            </a:extLst>
          </p:cNvPr>
          <p:cNvSpPr>
            <a:spLocks noGrp="1"/>
          </p:cNvSpPr>
          <p:nvPr>
            <p:ph type="body" sz="half" idx="2"/>
          </p:nvPr>
        </p:nvSpPr>
        <p:spPr>
          <a:xfrm>
            <a:off x="519759" y="1704389"/>
            <a:ext cx="6781586" cy="2424266"/>
          </a:xfrm>
        </p:spPr>
        <p:txBody>
          <a:bodyPr vert="horz" lIns="91440" tIns="45720" rIns="91440" bIns="45720" rtlCol="0" anchor="t">
            <a:noAutofit/>
          </a:bodyPr>
          <a:lstStyle/>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Inför kirurgi där hudens normala bakterieflora kan orsaka svåra infektioner ska patienten i normalfallet duscha med desinfekterande tvål som innehåller 4% klorhexidin, exempelvis Descutan</a:t>
            </a:r>
            <a:r>
              <a:rPr lang="sv-SE" sz="1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och</a:t>
            </a:r>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 Hibiscrub. </a:t>
            </a:r>
            <a:endParaRPr lang="sv-SE" sz="1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endParaRPr lang="sv-SE" sz="1400"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dirty="0">
              <a:latin typeface="Source Sans Pro" panose="020B0503030403020204" pitchFamily="34" charset="0"/>
              <a:ea typeface="Source Sans Pro" panose="020B0503030403020204" pitchFamily="34" charset="0"/>
              <a:cs typeface="Arial" panose="020B0604020202020204" pitchFamily="34" charset="0"/>
            </a:endParaRPr>
          </a:p>
          <a:p>
            <a:endParaRPr lang="sv-SE" sz="1400" dirty="0">
              <a:latin typeface="Source Sans Pro" panose="020B0503030403020204" pitchFamily="34" charset="0"/>
              <a:ea typeface="Source Sans Pro" panose="020B0503030403020204" pitchFamily="34" charset="0"/>
              <a:cs typeface="Arial" panose="020B0604020202020204" pitchFamily="34" charset="0"/>
            </a:endParaRPr>
          </a:p>
          <a:p>
            <a:r>
              <a:rPr lang="sv-SE" sz="1400" b="1" dirty="0">
                <a:effectLst/>
                <a:latin typeface="Source Sans Pro" panose="020B0503030403020204" pitchFamily="34" charset="0"/>
                <a:ea typeface="Source Sans Pro" panose="020B0503030403020204" pitchFamily="34" charset="0"/>
                <a:cs typeface="Arial" panose="020B0604020202020204" pitchFamily="34" charset="0"/>
              </a:rPr>
              <a:t>Mer information</a:t>
            </a:r>
            <a:r>
              <a:rPr lang="sv-SE" sz="1400" b="1" dirty="0">
                <a:latin typeface="Source Sans Pro" panose="020B0503030403020204" pitchFamily="34" charset="0"/>
                <a:ea typeface="Source Sans Pro" panose="020B0503030403020204" pitchFamily="34" charset="0"/>
                <a:cs typeface="Arial" panose="020B0604020202020204" pitchFamily="34" charset="0"/>
              </a:rPr>
              <a:t> </a:t>
            </a:r>
          </a:p>
          <a:p>
            <a:r>
              <a:rPr lang="sv-SE" sz="1400" u="sng" dirty="0">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sz="1400" dirty="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dirty="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a:p>
            <a:r>
              <a:rPr lang="sv-SE" sz="1400" dirty="0">
                <a:latin typeface="Source Sans Pro" panose="020B0503030403020204" pitchFamily="34" charset="0"/>
                <a:ea typeface="Source Sans Pro" panose="020B0503030403020204" pitchFamily="34" charset="0"/>
              </a:rPr>
              <a:t>Följ länken och läs våra lokala rutiner i dokumentet </a:t>
            </a:r>
            <a:r>
              <a:rPr lang="sv-SE" sz="1400" dirty="0">
                <a:latin typeface="Source Sans Pro" panose="020B0503030403020204" pitchFamily="34" charset="0"/>
                <a:ea typeface="Source Sans Pro" panose="020B0503030403020204" pitchFamily="34" charset="0"/>
                <a:hlinkClick r:id="rId3"/>
              </a:rPr>
              <a:t>Preoperativa hudförberedelser (pdf)</a:t>
            </a:r>
            <a:endParaRPr lang="sv-SE" sz="1400" dirty="0">
              <a:latin typeface="Source Sans Pro" panose="020B0503030403020204" pitchFamily="34" charset="0"/>
              <a:ea typeface="Source Sans Pro" panose="020B0503030403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52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3754AC5-9432-43AC-9476-781135437D81}"/>
              </a:ext>
              <a:ext uri="{C183D7F6-B498-43B3-948B-1728B52AA6E4}">
                <adec:decorative xmlns:adec="http://schemas.microsoft.com/office/drawing/2017/decorative" val="0"/>
              </a:ext>
            </a:extLst>
          </p:cNvPr>
          <p:cNvSpPr>
            <a:spLocks noGrp="1"/>
          </p:cNvSpPr>
          <p:nvPr>
            <p:ph type="body" sz="half" idx="2"/>
          </p:nvPr>
        </p:nvSpPr>
        <p:spPr>
          <a:xfrm>
            <a:off x="547687" y="1427163"/>
            <a:ext cx="6525057" cy="2750058"/>
          </a:xfrm>
        </p:spPr>
        <p:txBody>
          <a:bodyPr>
            <a:normAutofit/>
          </a:bodyPr>
          <a:lstStyle/>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Hårväxt inom operationsområdet innebär i sig ingen ökad infektionsrisk, men hår kan behöva kortas för att få sterildrapering och förband att fästa. Drapering fungerar som barriär mot mikroorganismer under operationen. </a:t>
            </a:r>
          </a:p>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Håravkortning ska ske med sax eller hårklippningsmaskin med engångsblad. </a:t>
            </a:r>
          </a:p>
          <a:p>
            <a:r>
              <a:rPr lang="sv-SE" sz="1400" b="0" i="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Rakning av operationsområdet rekommenderas inte då det ökar risken för hudskador, vilket kan utgöra en grogrund för mikroorganismer.</a:t>
            </a:r>
          </a:p>
          <a:p>
            <a:endParaRPr lang="sv-SE" sz="1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endParaRPr lang="sv-SE" sz="1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r>
              <a:rPr lang="sv-SE" sz="1400" b="1" dirty="0">
                <a:latin typeface="Source Sans Pro" panose="020B0503030403020204" pitchFamily="34" charset="0"/>
                <a:ea typeface="Source Sans Pro" panose="020B0503030403020204" pitchFamily="34" charset="0"/>
                <a:cs typeface="Arial" panose="020B0604020202020204" pitchFamily="34" charset="0"/>
              </a:rPr>
              <a:t>M</a:t>
            </a:r>
            <a:r>
              <a:rPr lang="sv-SE" sz="1400" b="1" dirty="0">
                <a:effectLst/>
                <a:latin typeface="Source Sans Pro" panose="020B0503030403020204" pitchFamily="34" charset="0"/>
                <a:ea typeface="Source Sans Pro" panose="020B0503030403020204" pitchFamily="34" charset="0"/>
                <a:cs typeface="Arial" panose="020B0604020202020204" pitchFamily="34" charset="0"/>
              </a:rPr>
              <a:t>er information</a:t>
            </a:r>
          </a:p>
          <a:p>
            <a:r>
              <a:rPr lang="sv-SE" sz="1400" u="sng" dirty="0">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sz="1400" dirty="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dirty="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a:p>
            <a:endParaRPr lang="sv-SE" dirty="0">
              <a:solidFill>
                <a:srgbClr val="000000"/>
              </a:solidFill>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00E03C3B-B949-4B82-B122-DCA3E330E649}"/>
              </a:ext>
              <a:ext uri="{C183D7F6-B498-43B3-948B-1728B52AA6E4}">
                <adec:decorative xmlns:adec="http://schemas.microsoft.com/office/drawing/2017/decorative" val="0"/>
              </a:ext>
            </a:extLst>
          </p:cNvPr>
          <p:cNvSpPr>
            <a:spLocks noGrp="1"/>
          </p:cNvSpPr>
          <p:nvPr>
            <p:ph type="title" idx="4294967295"/>
          </p:nvPr>
        </p:nvSpPr>
        <p:spPr>
          <a:xfrm>
            <a:off x="547688" y="836613"/>
            <a:ext cx="70977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800" b="1" i="0" u="none" strike="noStrike" kern="1200" cap="none" spc="0" normalizeH="0" baseline="0" noProof="0" dirty="0">
                <a:ln>
                  <a:noFill/>
                </a:ln>
                <a:solidFill>
                  <a:schemeClr val="tx1"/>
                </a:solidFill>
                <a:effectLst/>
                <a:uLnTx/>
                <a:uFillTx/>
                <a:latin typeface="Source Sans Pro Black" panose="020B0803030403020204" pitchFamily="34" charset="0"/>
                <a:ea typeface="Source Sans Pro Black" panose="020B0803030403020204" pitchFamily="34" charset="0"/>
                <a:cs typeface="Arial"/>
              </a:rPr>
              <a:t>Åtgärd 3: Håravkortning</a:t>
            </a:r>
          </a:p>
        </p:txBody>
      </p:sp>
    </p:spTree>
    <p:extLst>
      <p:ext uri="{BB962C8B-B14F-4D97-AF65-F5344CB8AC3E}">
        <p14:creationId xmlns:p14="http://schemas.microsoft.com/office/powerpoint/2010/main" val="28139608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gionUppsala_PPT.pptx" id="{C456C688-7524-46DC-8ACD-8C25561DC939}" vid="{5396B11E-68AD-48B6-BF89-33D8DF509F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9bad18-08a8-4f07-9d32-2115ed7e46e2">
      <Terms xmlns="http://schemas.microsoft.com/office/infopath/2007/PartnerControls"/>
    </lcf76f155ced4ddcb4097134ff3c332f>
    <TaxCatchAll xmlns="28c0f289-e8e7-494a-b19b-89669d2ae2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AE3947BCF54F44A507B7E0124A9489" ma:contentTypeVersion="18" ma:contentTypeDescription="Skapa ett nytt dokument." ma:contentTypeScope="" ma:versionID="5d92014f889c139921e0fd4943d12b62">
  <xsd:schema xmlns:xsd="http://www.w3.org/2001/XMLSchema" xmlns:xs="http://www.w3.org/2001/XMLSchema" xmlns:p="http://schemas.microsoft.com/office/2006/metadata/properties" xmlns:ns2="86ffa0ca-19f4-42ee-a228-7fa8ee63543c" xmlns:ns3="ad9bad18-08a8-4f07-9d32-2115ed7e46e2" xmlns:ns4="28c0f289-e8e7-494a-b19b-89669d2ae230" targetNamespace="http://schemas.microsoft.com/office/2006/metadata/properties" ma:root="true" ma:fieldsID="395a77108c4f53e3ec43008b3e8affbe" ns2:_="" ns3:_="" ns4:_="">
    <xsd:import namespace="86ffa0ca-19f4-42ee-a228-7fa8ee63543c"/>
    <xsd:import namespace="ad9bad18-08a8-4f07-9d32-2115ed7e46e2"/>
    <xsd:import namespace="28c0f289-e8e7-494a-b19b-89669d2ae2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4: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fa0ca-19f4-42ee-a228-7fa8ee63543c"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9bad18-08a8-4f07-9d32-2115ed7e46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685d0ad-4f1c-41c7-9217-ae36b25bcf29}" ma:internalName="TaxCatchAll" ma:showField="CatchAllData" ma:web="86ffa0ca-19f4-42ee-a228-7fa8ee6354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ad9bad18-08a8-4f07-9d32-2115ed7e46e2"/>
    <ds:schemaRef ds:uri="http://www.w3.org/XML/1998/namespace"/>
    <ds:schemaRef ds:uri="http://purl.org/dc/dcmitype/"/>
    <ds:schemaRef ds:uri="86ffa0ca-19f4-42ee-a228-7fa8ee63543c"/>
    <ds:schemaRef ds:uri="http://schemas.microsoft.com/office/2006/documentManagement/types"/>
    <ds:schemaRef ds:uri="http://purl.org/dc/terms/"/>
    <ds:schemaRef ds:uri="28c0f289-e8e7-494a-b19b-89669d2ae230"/>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D147F49-AFDE-438B-BD60-61C75C70CD46}">
  <ds:schemaRefs>
    <ds:schemaRef ds:uri="28c0f289-e8e7-494a-b19b-89669d2ae230"/>
    <ds:schemaRef ds:uri="86ffa0ca-19f4-42ee-a228-7fa8ee63543c"/>
    <ds:schemaRef ds:uri="ad9bad18-08a8-4f07-9d32-2115ed7e46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Regionuppsala</Template>
  <TotalTime>4642</TotalTime>
  <Words>2496</Words>
  <Application>Microsoft Office PowerPoint</Application>
  <PresentationFormat>Bildspel på skärmen (16:9)</PresentationFormat>
  <Paragraphs>299</Paragraphs>
  <Slides>25</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Cambria</vt:lpstr>
      <vt:lpstr>Source Sans Pro</vt:lpstr>
      <vt:lpstr>Source Sans Pro Black</vt:lpstr>
      <vt:lpstr>Source Sans Pro Black (Rubriker)</vt:lpstr>
      <vt:lpstr>Office-tema</vt:lpstr>
      <vt:lpstr>VRI-verktyg Postoperativa infektioner Vårdhygien 2025-02-19</vt:lpstr>
      <vt:lpstr>VRI-verktyg Postoperativa infektioner</vt:lpstr>
      <vt:lpstr>Bakgrund och mål</vt:lpstr>
      <vt:lpstr>Typer av postoperativa infektioner</vt:lpstr>
      <vt:lpstr>Åtgärder mot postoperativa infektioner</vt:lpstr>
      <vt:lpstr>Åtgärd 1: Korrekt antibiotikaprofylax</vt:lpstr>
      <vt:lpstr>Fortsättning åtgärd 1: Principer för antibiotikaprofylax  </vt:lpstr>
      <vt:lpstr>Åtgärd 2: Preoperativ hudförberedelser </vt:lpstr>
      <vt:lpstr>Åtgärd 3: Håravkortning</vt:lpstr>
      <vt:lpstr>Åtgärd 4: Rök- och alkoholstopp före operation </vt:lpstr>
      <vt:lpstr>Åtgärd 5: God sockerkontroll före, under och efter operation </vt:lpstr>
      <vt:lpstr>Åtgärd 6: Skötsel av postoperativt sår  </vt:lpstr>
      <vt:lpstr>Systematiskt förbättringsarbete mot postoperativa infektioner</vt:lpstr>
      <vt:lpstr>Steg 1: Skapa förutsättningar</vt:lpstr>
      <vt:lpstr>Steg 2: Träning och utbildning</vt:lpstr>
      <vt:lpstr>Steg 3: Mätning och återkoppling</vt:lpstr>
      <vt:lpstr>Fortsättning steg 3: Mätning och återkoppling</vt:lpstr>
      <vt:lpstr>Systematiskt förbättringsarbete mot postoperativa infektioner</vt:lpstr>
      <vt:lpstr>Steg 4: Sprid budskapet</vt:lpstr>
      <vt:lpstr>Steg 5: Patientsäkerhetskultur</vt:lpstr>
      <vt:lpstr>Stödmaterial</vt:lpstr>
      <vt:lpstr>Faktaruta om definition av  postoperativ infektion, del 1 av 2</vt:lpstr>
      <vt:lpstr>Faktaruta om definition av postoperativ infektion, del 2 av 2</vt:lpstr>
      <vt:lpstr>Säkerställ att rutiner finns för: Korrekt antibiotikaprofylax Preoperativ huddesinfektion Håravkortning Rök- och alkoholstopp före operation God sockerkontroll före, under och efter operation Skötsel av postoperativt sår. All personal på enheten går e-utbildningen VRI-Smart® i syfte att få kunskap om hur postoperativa infektioner förebyggs Relevant personal får utbildning om åtgärderna mot postoperativa infektioner och hur och när de utförs. Läkare eller annan personal som utför infektionsregistrering utbildas i definitioner av postoperativa infektioner och i att registrera på rätt sätt, se steg 3.</vt:lpstr>
      <vt:lpstr>Stoppa postoperativa infektioner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VÅRDRELATERAD PNEUMONI VRI-paket 2023-XX-XX</dc:title>
  <dc:creator>Jakob Morén</dc:creator>
  <cp:lastModifiedBy>Filippa Karlsson</cp:lastModifiedBy>
  <cp:revision>2</cp:revision>
  <dcterms:created xsi:type="dcterms:W3CDTF">2023-01-31T12:01:32Z</dcterms:created>
  <dcterms:modified xsi:type="dcterms:W3CDTF">2025-04-01T05:41:49Z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0x01010009AE3947BCF54F44A507B7E0124A9489</vt:lpwstr>
  </property>
  <property fmtid="{D5CDD505-2E9C-101B-9397-08002B2CF9AE}" pid="3" name="MediaServiceImageTags">
    <vt:lpwstr/>
  </property>
</Properties>
</file>