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34587-7F14-40C9-B337-6AD635DE4CD4}" v="747" dt="2025-03-27T09:30:35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6247" autoAdjust="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outlineViewPr>
    <p:cViewPr>
      <p:scale>
        <a:sx n="33" d="100"/>
        <a:sy n="33" d="100"/>
      </p:scale>
      <p:origin x="0" y="-193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F4E52A26-2624-1C7D-B237-BC573F4BF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0534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44F8CF8D-A8A6-F9FC-81DA-2530C280B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CD5FEA1-0081-9F89-B369-6D7BE20BE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223655"/>
            <a:ext cx="9144000" cy="2205345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FE857FD-7891-51F8-7E58-7DA2C8DFD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703897"/>
            <a:ext cx="9144000" cy="432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Rubrikerna</a:t>
            </a:r>
          </a:p>
        </p:txBody>
      </p:sp>
    </p:spTree>
    <p:extLst>
      <p:ext uri="{BB962C8B-B14F-4D97-AF65-F5344CB8AC3E}">
        <p14:creationId xmlns:p14="http://schemas.microsoft.com/office/powerpoint/2010/main" val="422162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819955-7875-6D49-E8AF-E94E5E02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0969"/>
            <a:ext cx="10515600" cy="37259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145AEC57-0367-8F3C-0100-B5D1D7A7C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6F3A465-9FB8-2E66-443A-E3D9ADE3C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71600"/>
            <a:ext cx="10515600" cy="736800"/>
          </a:xfrm>
        </p:spPr>
        <p:txBody>
          <a:bodyPr anchor="ctr">
            <a:no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304C650-859B-B745-9898-BA3B55C43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45265"/>
            <a:ext cx="10515600" cy="43200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sv-SE" dirty="0"/>
              <a:t>Rubriktext</a:t>
            </a:r>
          </a:p>
        </p:txBody>
      </p:sp>
    </p:spTree>
    <p:extLst>
      <p:ext uri="{BB962C8B-B14F-4D97-AF65-F5344CB8AC3E}">
        <p14:creationId xmlns:p14="http://schemas.microsoft.com/office/powerpoint/2010/main" val="369164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90C6BF-98C4-6FEB-C547-46E075B1A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76550"/>
            <a:ext cx="10515600" cy="3213101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E4769E14-6BEC-2E86-D63D-C5F74466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C0F5FA-4A03-5D95-BC24-098FFBA4C0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219200"/>
            <a:ext cx="10515600" cy="131801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8CFC9AE-C53B-E003-0761-8837F0296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11459"/>
            <a:ext cx="10515600" cy="432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 dirty="0" err="1"/>
              <a:t>Rubrika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276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F22049-CC93-A54D-B719-65A68C315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6701"/>
            <a:ext cx="5181600" cy="38202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11740C-C541-E322-A2B5-DBCD69574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56701"/>
            <a:ext cx="5181600" cy="38202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E0F42794-5634-063E-D571-EB54A99F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657CDF9-A759-5AB9-6A4A-6918A3BBB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29808"/>
            <a:ext cx="10515600" cy="82648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F0DEA729-9E26-16F1-1820-E71E8B79A2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1292"/>
            <a:ext cx="10515600" cy="43200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Rubrikändringsformat</a:t>
            </a:r>
          </a:p>
        </p:txBody>
      </p:sp>
    </p:spTree>
    <p:extLst>
      <p:ext uri="{BB962C8B-B14F-4D97-AF65-F5344CB8AC3E}">
        <p14:creationId xmlns:p14="http://schemas.microsoft.com/office/powerpoint/2010/main" val="174588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A74467-C099-77C3-EC37-20830150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713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DF0C05-0A5E-A1C9-3015-8562390D7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0272"/>
            <a:ext cx="5157787" cy="30693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B67EDA6-8991-2C80-8388-32C554F8B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8078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A47EAD-4CE6-AD64-EF48-8D3A89DC0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20271"/>
            <a:ext cx="5183188" cy="30693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626CEF-3E49-D2E6-2C98-FDCE0DA079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971550"/>
            <a:ext cx="10515600" cy="994338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28F692FE-4102-2E74-A4DB-D90B8E4D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88575"/>
            <a:ext cx="10515600" cy="50574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 dirty="0"/>
              <a:t>Ändringsrubrik</a:t>
            </a:r>
          </a:p>
        </p:txBody>
      </p:sp>
    </p:spTree>
    <p:extLst>
      <p:ext uri="{BB962C8B-B14F-4D97-AF65-F5344CB8AC3E}">
        <p14:creationId xmlns:p14="http://schemas.microsoft.com/office/powerpoint/2010/main" val="119242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B1C978B6-059D-32FE-0161-7E2D32012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8755FF-D2B5-9577-91C2-0C79A50BFA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527375"/>
            <a:ext cx="11153775" cy="13144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90C9EC81-A838-2C64-EDC1-033DB37C9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7358"/>
            <a:ext cx="10515600" cy="43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sv-SE" dirty="0"/>
              <a:t>Rubrikändrings</a:t>
            </a:r>
          </a:p>
        </p:txBody>
      </p:sp>
    </p:spTree>
    <p:extLst>
      <p:ext uri="{BB962C8B-B14F-4D97-AF65-F5344CB8AC3E}">
        <p14:creationId xmlns:p14="http://schemas.microsoft.com/office/powerpoint/2010/main" val="86609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1A60D5-0434-948C-6D1D-9CCFB56D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FF9D19-99F0-A85F-FF46-55CE5FCC1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4318"/>
            <a:ext cx="3932237" cy="35246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2089B310-84E6-8912-4CCB-9038A716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1A4E46A-B007-E925-C276-44BEEE3626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987425"/>
            <a:ext cx="3932237" cy="1222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sv-SE" dirty="0"/>
              <a:t>Klicka här för att ändra  rubrikformat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32F9AD75-597B-A947-191E-F5CEB75F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18510"/>
            <a:ext cx="10515600" cy="432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 dirty="0"/>
              <a:t>Ändra rubrik</a:t>
            </a:r>
          </a:p>
        </p:txBody>
      </p:sp>
    </p:spTree>
    <p:extLst>
      <p:ext uri="{BB962C8B-B14F-4D97-AF65-F5344CB8AC3E}">
        <p14:creationId xmlns:p14="http://schemas.microsoft.com/office/powerpoint/2010/main" val="230917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EA758E-CE30-363F-5FBD-12A89BDBF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5E95E9-076E-98A2-FD57-F71D694C4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52627"/>
            <a:ext cx="3932237" cy="3116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9320343-9D17-4594-7EB1-7CE43A2B2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612" y="987425"/>
            <a:ext cx="3932237" cy="148907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0291A819-E353-8C4B-8A8C-8BAE07298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3725"/>
            <a:ext cx="3932237" cy="36571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sv-SE" dirty="0"/>
              <a:t>Skriv rubriken här</a:t>
            </a:r>
          </a:p>
        </p:txBody>
      </p:sp>
    </p:spTree>
    <p:extLst>
      <p:ext uri="{BB962C8B-B14F-4D97-AF65-F5344CB8AC3E}">
        <p14:creationId xmlns:p14="http://schemas.microsoft.com/office/powerpoint/2010/main" val="208571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E06CCF7-130F-A97C-3BB5-13A97D9E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2467E8-C771-C21B-EE75-A7A9142C4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81287"/>
            <a:ext cx="10515600" cy="3895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F68AE9-1F3D-C121-FC1E-8AA9E87B9B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3828"/>
            <a:ext cx="12192000" cy="55417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B110F79-0EB2-6C89-29EC-2342A195EC49}"/>
              </a:ext>
            </a:extLst>
          </p:cNvPr>
          <p:cNvSpPr txBox="1"/>
          <p:nvPr/>
        </p:nvSpPr>
        <p:spPr>
          <a:xfrm>
            <a:off x="10001838" y="6411637"/>
            <a:ext cx="187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regionuppsala.se</a:t>
            </a:r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42E836F7-2075-1898-593A-8867C21A62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8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dhandboken.se/katetrar-sonder-och-dran/sonder-inlaggning-och-skotsel/" TargetMode="External"/><Relationship Id="rId2" Type="http://schemas.openxmlformats.org/officeDocument/2006/relationships/hyperlink" Target="https://www.vri-smart.se/fakta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s://regionuppsala.se/samverkanswebben/for-vardgivare/kunskapsstod/strama-region-uppsala/strama-informationsmaterial-och-trycksaker/trycksaker-for-slutenvard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uppsala.se/samverkanswebben/for-vardgivare/kunskapsstod/vardhygien/kommunal-vard--och-omsorg/infektionsregistrering-kommunal-vard-och-omsorg/" TargetMode="External"/><Relationship Id="rId2" Type="http://schemas.openxmlformats.org/officeDocument/2006/relationships/hyperlink" Target="https://intranat.regionuppsala.se/it-och-teknik/it-system/infektionsverktyget/?SearchText=infektionsverktyge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egionuppsala.se/samverkanswebben/for-vardgivare/kunskapsstod/strama-region-uppsala/strama-informationsmaterial-och-trycksaker/trycksaker-for-slutenvard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kr.se/skr/tjanster/rapporterochskrifter/publikationer/vardrelateradeinfektioner.65792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ri-smart.se/fakta.htm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ri-smart.se/fakta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ri-smart.se/fakta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dhandboken.se/katetrar-sonder-och-dran/sonder-inlaggning-och-skotsel/" TargetMode="External"/><Relationship Id="rId2" Type="http://schemas.openxmlformats.org/officeDocument/2006/relationships/hyperlink" Target="https://www.vri-smart.se/fakta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kunskapsstyrningvard/kunskapsstod/publiceradekunskapsstod/vardhygien/vardhygienisktarbetevagledning.82674.html" TargetMode="External"/><Relationship Id="rId2" Type="http://schemas.openxmlformats.org/officeDocument/2006/relationships/hyperlink" Target="https://regionuppsala.se/samverkanswebben/for-vardgivare/kunskapsstod/vardhygien/kontakt-vardhygien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F18292A-C508-AC00-F912-1A5F60BC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Rubrikas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5EE233-5749-AF95-6CA9-1FFDFEA1A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sv-SE" dirty="0"/>
              <a:t>VRI-verktyg</a:t>
            </a:r>
          </a:p>
          <a:p>
            <a:pPr algn="ctr"/>
            <a:r>
              <a:rPr lang="sv-SE" dirty="0"/>
              <a:t>Vårdrelaterad Pneumoni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765BA45-5D3A-D149-8B4B-AC20FE4EF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76550"/>
            <a:ext cx="10515600" cy="1318013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accent1"/>
                </a:solidFill>
              </a:rPr>
              <a:t>Vårdhygien </a:t>
            </a:r>
          </a:p>
          <a:p>
            <a:pPr algn="ctr"/>
            <a:r>
              <a:rPr lang="sv-SE" dirty="0">
                <a:solidFill>
                  <a:schemeClr val="accent1"/>
                </a:solidFill>
              </a:rPr>
              <a:t>2023-02-03</a:t>
            </a:r>
          </a:p>
        </p:txBody>
      </p:sp>
    </p:spTree>
    <p:extLst>
      <p:ext uri="{BB962C8B-B14F-4D97-AF65-F5344CB8AC3E}">
        <p14:creationId xmlns:p14="http://schemas.microsoft.com/office/powerpoint/2010/main" val="404507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Steg 1: Skapa förutsättningar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9996577" cy="3753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/>
              <a:t>Tillsätt resurser och utse vilka som ansvarar för:</a:t>
            </a:r>
          </a:p>
          <a:p>
            <a:pPr>
              <a:spcBef>
                <a:spcPts val="1800"/>
              </a:spcBef>
            </a:pPr>
            <a:r>
              <a:rPr lang="sv-SE" sz="1800" dirty="0"/>
              <a:t>Mobilisering och att utföra andningsvård.</a:t>
            </a:r>
          </a:p>
          <a:p>
            <a:r>
              <a:rPr lang="sv-SE" sz="1800" dirty="0"/>
              <a:t>Göra läkemedelsgenomgångar.</a:t>
            </a:r>
          </a:p>
          <a:p>
            <a:r>
              <a:rPr lang="sv-SE" sz="1800" dirty="0"/>
              <a:t>Göra sväljbedömningar, sköta munhälsa och optimera nutrition.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1800" dirty="0"/>
              <a:t>Säkerställ att rätt hjälpmedel finns på enheten för att underlätta mobilisering och andningsvård.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1800" dirty="0"/>
              <a:t>Säkerställ att dokumenterade rutiner finns för arbetet som ska göras, att dessa är kända och används.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Mer information</a:t>
            </a:r>
          </a:p>
          <a:p>
            <a:pPr marL="0" indent="0">
              <a:buNone/>
            </a:pPr>
            <a:r>
              <a:rPr lang="sv-SE" sz="1800" dirty="0"/>
              <a:t>Som en del i arbetet med att skapa förutsättningar kan enhetens tillgång till resurser för omvårdnad, fysioterapi, logopedi, dietist och apotekare behöva utökas.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9AF60ED-687A-A12B-CEA5-960E9C93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18" y="518833"/>
            <a:ext cx="2960544" cy="23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5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Steg 2: Träning och utbildning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2959"/>
            <a:ext cx="7969369" cy="4089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/>
              <a:t>All personal på enheten går e-utbildningen VRI-Smart® i syfte att få kunskap om hur vårdrelaterad pneumoni förebyggs.</a:t>
            </a:r>
          </a:p>
          <a:p>
            <a:pPr marL="0" indent="0">
              <a:buNone/>
            </a:pPr>
            <a:r>
              <a:rPr lang="sv-SE" sz="1800" dirty="0"/>
              <a:t>Relevant personal får praktisk träning i hur åtgärderna mot pneumoni utförs och när de ska göras.</a:t>
            </a:r>
          </a:p>
          <a:p>
            <a:pPr marL="0" indent="0">
              <a:buNone/>
            </a:pPr>
            <a:r>
              <a:rPr lang="sv-SE" sz="1800" dirty="0"/>
              <a:t>Läkare eller annan personal som utför infektionsregistrering tränas i definitioner av vårdrelaterad pneumoni och i att registrera på rätt sätt, se steg 3.</a:t>
            </a:r>
          </a:p>
          <a:p>
            <a:pPr marL="0" indent="0">
              <a:buNone/>
            </a:pPr>
            <a:endParaRPr lang="sv-SE" sz="1800" b="1" dirty="0"/>
          </a:p>
          <a:p>
            <a:pPr marL="0" indent="0">
              <a:buNone/>
            </a:pPr>
            <a:r>
              <a:rPr lang="sv-SE" sz="1800" b="1" dirty="0"/>
              <a:t>Mer information</a:t>
            </a:r>
          </a:p>
          <a:p>
            <a:pPr marL="0" indent="0">
              <a:buNone/>
            </a:pPr>
            <a:r>
              <a:rPr lang="sv-SE" sz="1800" dirty="0">
                <a:hlinkClick r:id="rId2"/>
              </a:rPr>
              <a:t>Fakta, (vri-smart.se)</a:t>
            </a:r>
            <a:r>
              <a:rPr lang="sv-SE" sz="1800" dirty="0"/>
              <a:t> Klicka på ”Vanliga typer av VRI” och välj ”Lungor”. </a:t>
            </a:r>
          </a:p>
          <a:p>
            <a:pPr marL="0" indent="0">
              <a:buNone/>
            </a:pPr>
            <a:r>
              <a:rPr lang="sv-SE" sz="1800" dirty="0">
                <a:hlinkClick r:id="rId3"/>
              </a:rPr>
              <a:t>Sonder, inläggning och skötsel, (vardhandboken.se)</a:t>
            </a:r>
            <a:endParaRPr lang="sv-SE" sz="1800" dirty="0"/>
          </a:p>
          <a:p>
            <a:pPr marL="0" indent="0">
              <a:buNone/>
            </a:pPr>
            <a:r>
              <a:rPr lang="sv-SE" sz="1800" dirty="0">
                <a:hlinkClick r:id="rId4"/>
              </a:rPr>
              <a:t>Trycksaker för slutenvård, (regionuppsala.se)</a:t>
            </a:r>
            <a:endParaRPr lang="sv-SE" sz="1800" dirty="0"/>
          </a:p>
          <a:p>
            <a:pPr marL="0" indent="0">
              <a:buNone/>
            </a:pPr>
            <a:r>
              <a:rPr lang="sv-SE" sz="1800" dirty="0">
                <a:hlinkClick r:id="rId4"/>
              </a:rPr>
              <a:t>Definition av vårdrelaterad infektion, (pdf)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5B7CE9-C1D0-1481-D710-CB82B75C9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895" y="563065"/>
            <a:ext cx="2956816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3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Steg 3: Mätning och återkoppling, sida 1 av 2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62959"/>
            <a:ext cx="8251478" cy="4089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/>
              <a:t>Välj metod för att mäta förekomst av vårdrelaterad pneumoni:</a:t>
            </a:r>
          </a:p>
          <a:p>
            <a:r>
              <a:rPr lang="sv-SE" sz="1800" dirty="0">
                <a:hlinkClick r:id="rId2"/>
              </a:rPr>
              <a:t>Infektionsverktyget, (regionuppsala.se)</a:t>
            </a:r>
            <a:endParaRPr lang="sv-SE" sz="1800" dirty="0"/>
          </a:p>
          <a:p>
            <a:r>
              <a:rPr lang="sv-SE" sz="1800"/>
              <a:t>VRI </a:t>
            </a:r>
            <a:r>
              <a:rPr lang="sv-SE" sz="1800" dirty="0"/>
              <a:t>i slutanteckning</a:t>
            </a:r>
          </a:p>
          <a:p>
            <a:r>
              <a:rPr lang="sv-SE" sz="1800" dirty="0">
                <a:hlinkClick r:id="rId3"/>
              </a:rPr>
              <a:t>Infektionsregistrering kommunal vård och omsorg, (regionuppsala.se)</a:t>
            </a:r>
            <a:endParaRPr lang="sv-SE" sz="1800" dirty="0"/>
          </a:p>
          <a:p>
            <a:r>
              <a:rPr lang="sv-SE" sz="1800" dirty="0"/>
              <a:t>Journalgranskning</a:t>
            </a:r>
          </a:p>
          <a:p>
            <a:pPr marL="0" indent="0">
              <a:buNone/>
            </a:pPr>
            <a:r>
              <a:rPr lang="sv-SE" sz="1800" dirty="0"/>
              <a:t>Kvalitetssäkra data och säkerställ att registrerande personal följer fastslagna definitioner (se faktaruta under </a:t>
            </a:r>
            <a:r>
              <a:rPr lang="sv-SE" sz="1800" dirty="0">
                <a:hlinkClick r:id="rId4" action="ppaction://hlinksldjump"/>
              </a:rPr>
              <a:t>Stödmaterial</a:t>
            </a:r>
            <a:r>
              <a:rPr lang="sv-SE" sz="1800" dirty="0"/>
              <a:t>.)</a:t>
            </a:r>
          </a:p>
          <a:p>
            <a:pPr marL="0" indent="0">
              <a:buNone/>
            </a:pPr>
            <a:r>
              <a:rPr lang="sv-SE" sz="1800" b="1" dirty="0"/>
              <a:t>Mer information</a:t>
            </a:r>
          </a:p>
          <a:p>
            <a:pPr marL="0" indent="0">
              <a:buNone/>
            </a:pPr>
            <a:r>
              <a:rPr lang="sv-SE" sz="1800" dirty="0"/>
              <a:t>Resultatet av de valda mätningarna ska följas upp och återkopplas till personal och verksamhetsledning. Som en del i kvalitetssäkringen av Infektionsverktyget ska validering göras årligen, se information på </a:t>
            </a:r>
            <a:r>
              <a:rPr lang="sv-SE" sz="1800" dirty="0" err="1">
                <a:hlinkClick r:id="rId2"/>
              </a:rPr>
              <a:t>Infektionserktyget</a:t>
            </a:r>
            <a:r>
              <a:rPr lang="sv-SE" sz="1800" dirty="0">
                <a:hlinkClick r:id="rId2"/>
              </a:rPr>
              <a:t>, (regionuppsala.se)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CFEDC3B-5C39-F4A3-3CE4-EBA9F8D9C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544" y="460895"/>
            <a:ext cx="3207165" cy="25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0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Steg 3: Mätning och återkoppling, sida 2 av 2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62959"/>
            <a:ext cx="7814094" cy="4089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/>
              <a:t>Välj metod för att mäta följsamhet till att utföra åtgärderna mot vårdrelaterad pneumoni:</a:t>
            </a:r>
          </a:p>
          <a:p>
            <a:r>
              <a:rPr lang="sv-SE" sz="1800" dirty="0"/>
              <a:t>Basala hygienrutiner och klädregler.</a:t>
            </a:r>
          </a:p>
          <a:p>
            <a:r>
              <a:rPr lang="sv-SE" sz="1800" dirty="0"/>
              <a:t>Andel patienter som mobiliserats på rätt sätt.</a:t>
            </a:r>
          </a:p>
          <a:p>
            <a:r>
              <a:rPr lang="sv-SE" sz="1800" dirty="0"/>
              <a:t>Andel patienter (med riskfaktorer) som utfört andningsgymnastik.</a:t>
            </a:r>
          </a:p>
          <a:p>
            <a:r>
              <a:rPr lang="sv-SE" sz="1800" dirty="0"/>
              <a:t>Andel patienter med utförda läkemedelsgenomgångar.</a:t>
            </a:r>
          </a:p>
          <a:p>
            <a:r>
              <a:rPr lang="sv-SE" sz="1800" dirty="0"/>
              <a:t>Andel patienter med utförda sväljbedömningar.</a:t>
            </a:r>
          </a:p>
          <a:p>
            <a:pPr marL="0" indent="0">
              <a:buNone/>
            </a:pPr>
            <a:endParaRPr lang="sv-SE" sz="1800" b="1" dirty="0"/>
          </a:p>
          <a:p>
            <a:pPr marL="0" indent="0">
              <a:buNone/>
            </a:pPr>
            <a:r>
              <a:rPr lang="sv-SE" sz="1800" b="1" dirty="0"/>
              <a:t>Mer information</a:t>
            </a:r>
          </a:p>
          <a:p>
            <a:pPr marL="0" indent="0">
              <a:buNone/>
            </a:pPr>
            <a:r>
              <a:rPr lang="sv-SE" sz="1800" dirty="0"/>
              <a:t>Resultatet av de valda mätningarna ska följas upp och återkopplas till personal och verksamhetsledning.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C31B86-8DA9-FB43-9232-87BEB2D8F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556" y="494447"/>
            <a:ext cx="3011881" cy="238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1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Steg 4: Sprid budskapet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62959"/>
            <a:ext cx="7814094" cy="4089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/>
              <a:t>Se till att all personal vet vad som behöver göras:</a:t>
            </a:r>
          </a:p>
          <a:p>
            <a:r>
              <a:rPr lang="sv-SE" sz="1800" dirty="0"/>
              <a:t>Ta upp arbetet på arbetsplatsträffar (APT), läkarmöten med mera.</a:t>
            </a:r>
          </a:p>
          <a:p>
            <a:r>
              <a:rPr lang="sv-SE" sz="1800" dirty="0"/>
              <a:t>Ta fram anslag och andra påminnelser för att stötta arbetet, se exempel under stödmaterial.</a:t>
            </a:r>
          </a:p>
          <a:p>
            <a:pPr marL="0" indent="0">
              <a:buNone/>
            </a:pPr>
            <a:r>
              <a:rPr lang="sv-SE" sz="1800" dirty="0"/>
              <a:t>Patienter får information muntligt och skriftligt om vilka åtgärder som är betydelsefulla för att undvika pneumoni.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707E459-14AE-EC9D-7835-856307898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148" y="712897"/>
            <a:ext cx="2905799" cy="23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82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Steg 5: Patientsäkerhetskultur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62959"/>
            <a:ext cx="7814094" cy="4089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/>
              <a:t>Verksamhetsledningen visar att arbetet är viktigt genom att tilldela resurser, följa upp hur det går och efterfråga rapporter från arbetet.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1BEB8D0-2BBE-7224-B971-B9B97E275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295" y="517149"/>
            <a:ext cx="3051095" cy="235535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72315D7-4B56-76C4-BD29-B73C0D251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043" y="3365215"/>
            <a:ext cx="3481118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1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Stödmaterial</a:t>
            </a:r>
          </a:p>
        </p:txBody>
      </p:sp>
      <p:sp>
        <p:nvSpPr>
          <p:cNvPr id="2" name="Platshållare för innehåll 1" descr="Bild på figur med multimodalt arbetssätt för att minska vårdrelaterad pneumoni.&#10;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8469"/>
            <a:ext cx="6192328" cy="3818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/>
              <a:t>På följande sidor finns stödmaterial som kan användas i arbetet:</a:t>
            </a:r>
          </a:p>
          <a:p>
            <a:r>
              <a:rPr lang="sv-SE" sz="1800" dirty="0"/>
              <a:t>Faktaruta om definition av vårdrelaterad pneumoni.</a:t>
            </a:r>
          </a:p>
          <a:p>
            <a:r>
              <a:rPr lang="sv-SE" sz="1800" dirty="0"/>
              <a:t>Figur med multimodalt arbetssätt för att minska vårdrelaterad pneumoni.</a:t>
            </a:r>
          </a:p>
          <a:p>
            <a:r>
              <a:rPr lang="sv-SE" sz="1800" dirty="0"/>
              <a:t>Checklista: Stoppa vårdrelaterad pneumoni.</a:t>
            </a:r>
          </a:p>
          <a:p>
            <a:pPr marL="0" indent="0">
              <a:buNone/>
            </a:pPr>
            <a:endParaRPr lang="sv-SE" sz="1800" b="1" dirty="0"/>
          </a:p>
          <a:p>
            <a:pPr marL="0" indent="0">
              <a:buNone/>
            </a:pPr>
            <a:r>
              <a:rPr lang="sv-SE" sz="1800" b="1" dirty="0"/>
              <a:t>Mer information</a:t>
            </a:r>
          </a:p>
          <a:p>
            <a:pPr marL="0" indent="0">
              <a:buNone/>
            </a:pPr>
            <a:r>
              <a:rPr lang="sv-SE" sz="1800" dirty="0">
                <a:hlinkClick r:id="rId2"/>
              </a:rPr>
              <a:t>Trycksaker för slutenvård, (regionuppsala.se)</a:t>
            </a:r>
            <a:endParaRPr lang="sv-SE" sz="1800" dirty="0"/>
          </a:p>
          <a:p>
            <a:pPr marL="0" indent="0">
              <a:buNone/>
            </a:pPr>
            <a:r>
              <a:rPr lang="sv-SE" sz="1800" dirty="0">
                <a:hlinkClick r:id="rId2"/>
              </a:rPr>
              <a:t>Definition av vårdrelaterad infektion, (pdf)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6" name="Bildobjekt 5" descr="Bild på faktaruta om definition av vårdrelaterad pneumoni.">
            <a:extLst>
              <a:ext uri="{FF2B5EF4-FFF2-40B4-BE49-F238E27FC236}">
                <a16:creationId xmlns:a16="http://schemas.microsoft.com/office/drawing/2014/main" id="{2A511517-AEF1-F572-6748-22C82F2D9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546" y="300998"/>
            <a:ext cx="2948630" cy="165860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13C79E1-81FD-8223-D9F8-F4E5ADD19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546" y="2194628"/>
            <a:ext cx="3029931" cy="1704336"/>
          </a:xfrm>
          <a:prstGeom prst="rect">
            <a:avLst/>
          </a:prstGeom>
        </p:spPr>
      </p:pic>
      <p:pic>
        <p:nvPicPr>
          <p:cNvPr id="9" name="Bildobjekt 8" descr="Bild på checklista: stoppa vårdrelaterad pneumoni.">
            <a:extLst>
              <a:ext uri="{FF2B5EF4-FFF2-40B4-BE49-F238E27FC236}">
                <a16:creationId xmlns:a16="http://schemas.microsoft.com/office/drawing/2014/main" id="{098D90CD-96F7-0A37-65AD-41F4A5820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9896" y="4137793"/>
            <a:ext cx="3029930" cy="17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4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46482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Faktaruta om definition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av vårdrelaterad pneumoni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2553"/>
            <a:ext cx="5519468" cy="38665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/>
              <a:t>Diagnosen pneumoni fastställs genom att kriterier för radiologi av lungorna, symtom och mikrobiologisk diagnostik är uppfyllda, se ruta.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spcBef>
                <a:spcPts val="600"/>
              </a:spcBef>
              <a:buNone/>
            </a:pPr>
            <a:r>
              <a:rPr lang="sv-SE" sz="1800" dirty="0"/>
              <a:t>En vårdrelaterad pneumoni innebär att (en av dessa) symtom uppkommer:</a:t>
            </a:r>
          </a:p>
          <a:p>
            <a:r>
              <a:rPr lang="sv-SE" sz="1800" dirty="0"/>
              <a:t>Efter &gt;48 timmars inneliggande vård</a:t>
            </a:r>
          </a:p>
          <a:p>
            <a:pPr marL="0" indent="0">
              <a:buNone/>
            </a:pPr>
            <a:r>
              <a:rPr lang="sv-SE" sz="1800" i="1" dirty="0"/>
              <a:t>     eller</a:t>
            </a:r>
          </a:p>
          <a:p>
            <a:r>
              <a:rPr lang="sv-SE" sz="1800" dirty="0"/>
              <a:t>Inom &lt;48 timmar från utskrivning.</a:t>
            </a:r>
          </a:p>
          <a:p>
            <a:pPr marL="0" indent="0">
              <a:buNone/>
            </a:pPr>
            <a:r>
              <a:rPr lang="sv-SE" sz="1800" dirty="0"/>
              <a:t>Infektionen bedöms ha ett samband med tidigare ingrepp eller behandling.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813E91C-2DE3-0104-18FF-EDE9529D382E}"/>
              </a:ext>
            </a:extLst>
          </p:cNvPr>
          <p:cNvSpPr txBox="1"/>
          <p:nvPr/>
        </p:nvSpPr>
        <p:spPr>
          <a:xfrm>
            <a:off x="6177951" y="830780"/>
            <a:ext cx="5519468" cy="50783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/>
              <a:t>1. Radiologi</a:t>
            </a:r>
          </a:p>
          <a:p>
            <a:r>
              <a:rPr lang="sv-SE" sz="1200" dirty="0"/>
              <a:t>Tecken på pneumoni på lungröntgen eller DT-thorax</a:t>
            </a:r>
          </a:p>
          <a:p>
            <a:r>
              <a:rPr lang="sv-SE" sz="1200" i="1" dirty="0"/>
              <a:t>Vid underliggande hjärt- eller lungsjukdom kan upprepade undersökningar krävas för att avgöra om infiltrat är nytillkomna.</a:t>
            </a:r>
          </a:p>
          <a:p>
            <a:endParaRPr lang="sv-SE" sz="1200" dirty="0"/>
          </a:p>
          <a:p>
            <a:r>
              <a:rPr lang="sv-SE" sz="1200" b="1" dirty="0"/>
              <a:t>2. Symtom</a:t>
            </a:r>
          </a:p>
          <a:p>
            <a:r>
              <a:rPr lang="sv-SE" sz="1200" dirty="0"/>
              <a:t>Minst ett av följande:</a:t>
            </a:r>
          </a:p>
          <a:p>
            <a:r>
              <a:rPr lang="sv-SE" sz="1200" dirty="0"/>
              <a:t>Feber (&gt;38°C)</a:t>
            </a:r>
          </a:p>
          <a:p>
            <a:r>
              <a:rPr lang="sv-SE" sz="1200" dirty="0"/>
              <a:t>Leukopeni (LPK &lt;4,0) eller leukocytos (LPK &gt;12,0)</a:t>
            </a:r>
          </a:p>
          <a:p>
            <a:endParaRPr lang="sv-SE" sz="1200" dirty="0"/>
          </a:p>
          <a:p>
            <a:r>
              <a:rPr lang="sv-SE" sz="1200" dirty="0"/>
              <a:t>I kombination med minst ett av följande symtom: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Nytillkommet purulent sputum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Hosta eller dyspné eller tachypné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Typiska fynd vid lungauskultation (rassel, dämpning)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Försämrat gasutbyte</a:t>
            </a:r>
          </a:p>
          <a:p>
            <a:endParaRPr lang="sv-SE" sz="1200" dirty="0"/>
          </a:p>
          <a:p>
            <a:r>
              <a:rPr lang="sv-SE" sz="1200" b="1" dirty="0"/>
              <a:t>3. Mikrobiologisk diagnostik</a:t>
            </a:r>
          </a:p>
          <a:p>
            <a:r>
              <a:rPr lang="sv-SE" sz="1200" dirty="0"/>
              <a:t>En av följande:</a:t>
            </a:r>
          </a:p>
          <a:p>
            <a:r>
              <a:rPr lang="sv-SE" sz="1200" dirty="0"/>
              <a:t>Signifikant bakterieväxt i BAL, annan provtagning vid bronkoskopi, sputum, pleuravätska med mera.</a:t>
            </a:r>
          </a:p>
          <a:p>
            <a:r>
              <a:rPr lang="sv-SE" sz="1200" dirty="0"/>
              <a:t>PCR eller annan mikrobiologisk diagnostik som påvisat relevant mikroorganism (virus, särskilda bakterier, svamp)</a:t>
            </a:r>
          </a:p>
          <a:p>
            <a:r>
              <a:rPr lang="sv-SE" sz="1200" dirty="0"/>
              <a:t>Om det mikrobiologiska kriteriet saknas kan en läkare ändå ställa en klinisk diagnos pneumoni.</a:t>
            </a:r>
          </a:p>
          <a:p>
            <a:endParaRPr lang="sv-SE" sz="1200" dirty="0"/>
          </a:p>
          <a:p>
            <a:r>
              <a:rPr lang="sv-SE" sz="1200" i="1" dirty="0"/>
              <a:t>Anpassat från: Protokoll för ECDC:s punktprevalensmätning får vårdrelaterade infektioner och antibiotikaanvändning på akutsjukhus; version 1.0.</a:t>
            </a:r>
          </a:p>
        </p:txBody>
      </p:sp>
    </p:spTree>
    <p:extLst>
      <p:ext uri="{BB962C8B-B14F-4D97-AF65-F5344CB8AC3E}">
        <p14:creationId xmlns:p14="http://schemas.microsoft.com/office/powerpoint/2010/main" val="380282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3C4DFEF4-CD67-F648-38EA-0F8CA9D5F4D0}"/>
              </a:ext>
            </a:extLst>
          </p:cNvPr>
          <p:cNvSpPr txBox="1"/>
          <p:nvPr/>
        </p:nvSpPr>
        <p:spPr>
          <a:xfrm>
            <a:off x="7219700" y="198210"/>
            <a:ext cx="4174836" cy="181844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Tillsätt resurser och utse vilka som ansvarar för: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Mobilisering och att utföra andningsvård.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Göra läkemedelsgenomgångar.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Göra sväljbedömningar, sköta munhälsa och optimera nutrition.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Säkerställ att rätt hjälpmedel finns på enheten för att underlätta mobilisering och andningsvård.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Säkerställ att dokumenterade rutiner finns för arbetet som ska göras, att dessa är kända och används.</a:t>
            </a:r>
            <a:endParaRPr lang="sv-SE" sz="120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02988FE-082B-2511-8C35-FBE8D4253FB8}"/>
              </a:ext>
            </a:extLst>
          </p:cNvPr>
          <p:cNvSpPr txBox="1"/>
          <p:nvPr/>
        </p:nvSpPr>
        <p:spPr>
          <a:xfrm>
            <a:off x="7418717" y="2194159"/>
            <a:ext cx="3975819" cy="159530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sv-SE" sz="1200" dirty="0"/>
              <a:t>All personal på enheten går e-utbildningen VRI-Smart® i syfte att få kunskap om hur vårdrelaterad pneumoni förebyggs. </a:t>
            </a:r>
          </a:p>
          <a:p>
            <a:pPr>
              <a:spcAft>
                <a:spcPts val="100"/>
              </a:spcAft>
            </a:pPr>
            <a:r>
              <a:rPr lang="sv-SE" sz="1200" dirty="0"/>
              <a:t>Relevant personal får praktisk träning i hur åtgärderna mot infektioner i pneumoni utförs och när de ska göras. </a:t>
            </a:r>
          </a:p>
          <a:p>
            <a:pPr>
              <a:spcAft>
                <a:spcPts val="100"/>
              </a:spcAft>
            </a:pPr>
            <a:r>
              <a:rPr lang="sv-SE" sz="1200" dirty="0"/>
              <a:t>Läkare eller annan personal som utför infektionsregistrering tränas i definitioner av vårdrelaterad pneumoni och i att registrera på rätt sätt.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AEDAC49-268B-4A46-D40C-2128CA3E33CE}"/>
              </a:ext>
            </a:extLst>
          </p:cNvPr>
          <p:cNvSpPr txBox="1"/>
          <p:nvPr/>
        </p:nvSpPr>
        <p:spPr>
          <a:xfrm>
            <a:off x="5257800" y="3966970"/>
            <a:ext cx="6639641" cy="22518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sv-SE" sz="1200" dirty="0"/>
              <a:t>Välj metod för att mäta förekomst av infektioner i centrala infarter: 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Infektionsverktyget. 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VRI i Slutanteckning. 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Journalgranskning. </a:t>
            </a:r>
          </a:p>
          <a:p>
            <a:pPr>
              <a:spcAft>
                <a:spcPts val="100"/>
              </a:spcAft>
            </a:pPr>
            <a:r>
              <a:rPr lang="sv-SE" sz="1200" dirty="0"/>
              <a:t>Kvalitetssäkra data och säkerställ att registrerande personal följer fastslagna definitioner. </a:t>
            </a:r>
          </a:p>
          <a:p>
            <a:pPr>
              <a:spcAft>
                <a:spcPts val="100"/>
              </a:spcAft>
            </a:pPr>
            <a:r>
              <a:rPr lang="sv-SE" sz="1200" dirty="0"/>
              <a:t>Välj metod för att mäta följsamhet till att utföra åtgärderna mot vårdrelaterad pneumoni: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Basala hygienrutiner och klädregler. 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Andel patienter som mobiliserats på rätt sätt.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Andel patienter (med riskfaktorer) som utfört andningsgymnastik.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Andel patienter med utförda läkemedelsgenomgångar.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Andel patienter med utförda sväljbedömningar.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EBA007A-AC92-2DC5-EAF0-E3C3E11D1A7A}"/>
              </a:ext>
            </a:extLst>
          </p:cNvPr>
          <p:cNvSpPr txBox="1"/>
          <p:nvPr/>
        </p:nvSpPr>
        <p:spPr>
          <a:xfrm>
            <a:off x="461991" y="3231915"/>
            <a:ext cx="3503586" cy="160813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sv-SE" sz="1200" dirty="0"/>
              <a:t>Se till att all personal vet vad som behöver göras .</a:t>
            </a:r>
          </a:p>
          <a:p>
            <a:pPr>
              <a:spcAft>
                <a:spcPts val="100"/>
              </a:spcAft>
            </a:pPr>
            <a:r>
              <a:rPr lang="sv-SE" sz="1200" dirty="0"/>
              <a:t>Ta upp arbetet på arbetsplatsträffar, läkarmöten med mera.</a:t>
            </a:r>
          </a:p>
          <a:p>
            <a:pPr>
              <a:spcAft>
                <a:spcPts val="100"/>
              </a:spcAft>
            </a:pPr>
            <a:r>
              <a:rPr lang="sv-SE" sz="1200" dirty="0"/>
              <a:t>Ta fram anslag och andra påminnelser för att stötta arbetet. </a:t>
            </a:r>
          </a:p>
          <a:p>
            <a:pPr>
              <a:spcAft>
                <a:spcPts val="100"/>
              </a:spcAft>
            </a:pPr>
            <a:r>
              <a:rPr lang="sv-SE" sz="1200" dirty="0"/>
              <a:t>Vårdtagare får information muntligt och skriftligt om vilka åtgärder som är betydelsefulla för att infektioner i centrala infarter.</a:t>
            </a:r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D34274CF-A544-FC07-7D07-4A7983298C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2297" y="1107433"/>
            <a:ext cx="3433313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Verksamhetsledningen visar att arbetet är viktigt genom att tilldela resurser, följa upp hur det går och efterfråga rapporter från arbetet.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3B39B0C-32FF-5B79-6945-6857B8A2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659" y="1215275"/>
            <a:ext cx="3238271" cy="24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0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8469"/>
            <a:ext cx="4691332" cy="2602323"/>
          </a:xfrm>
        </p:spPr>
        <p:txBody>
          <a:bodyPr>
            <a:normAutofit/>
          </a:bodyPr>
          <a:lstStyle/>
          <a:p>
            <a:r>
              <a:rPr lang="sv-SE" b="1" dirty="0"/>
              <a:t>Mobilisering</a:t>
            </a:r>
          </a:p>
          <a:p>
            <a:endParaRPr lang="sv-SE" b="1" dirty="0"/>
          </a:p>
          <a:p>
            <a:r>
              <a:rPr lang="sv-SE" b="1" dirty="0"/>
              <a:t>Stoppa Hypoventilation</a:t>
            </a:r>
            <a:endParaRPr lang="sv-SE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E94788D-2281-D8B1-4A9A-CAB7CFE4D835}"/>
              </a:ext>
            </a:extLst>
          </p:cNvPr>
          <p:cNvSpPr txBox="1"/>
          <p:nvPr/>
        </p:nvSpPr>
        <p:spPr>
          <a:xfrm>
            <a:off x="5811329" y="2142406"/>
            <a:ext cx="4773283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400" b="1" dirty="0"/>
              <a:t>Stoppa onödig sedering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v-SE" sz="2400" b="1" dirty="0"/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400" b="1" dirty="0"/>
              <a:t>Stoppa aspiration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F896FDC-5026-D3E3-E57C-1179B4DF9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891" y="617893"/>
            <a:ext cx="1231442" cy="1239187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924190-071B-4E6E-7190-D9E6FF9A9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29808"/>
            <a:ext cx="10515600" cy="1012598"/>
          </a:xfrm>
        </p:spPr>
        <p:txBody>
          <a:bodyPr>
            <a:normAutofit/>
          </a:bodyPr>
          <a:lstStyle/>
          <a:p>
            <a:r>
              <a:rPr lang="sv-SE" sz="4000" dirty="0"/>
              <a:t>Stoppa vårdrelaterad pneumoni</a:t>
            </a:r>
          </a:p>
        </p:txBody>
      </p:sp>
    </p:spTree>
    <p:extLst>
      <p:ext uri="{BB962C8B-B14F-4D97-AF65-F5344CB8AC3E}">
        <p14:creationId xmlns:p14="http://schemas.microsoft.com/office/powerpoint/2010/main" val="26367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D4D7EB2-EF4F-7743-5357-4D70B5556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382" y="338925"/>
            <a:ext cx="3546679" cy="1995007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3600" dirty="0"/>
              <a:t>VRI-verktyg</a:t>
            </a:r>
          </a:p>
          <a:p>
            <a:r>
              <a:rPr lang="sv-SE" sz="3600" dirty="0"/>
              <a:t>Vårdrelaterad pneumoni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0988"/>
            <a:ext cx="5181600" cy="3820262"/>
          </a:xfrm>
        </p:spPr>
        <p:txBody>
          <a:bodyPr>
            <a:normAutofit/>
          </a:bodyPr>
          <a:lstStyle/>
          <a:p>
            <a:r>
              <a:rPr lang="sv-SE" sz="1800" b="1" dirty="0"/>
              <a:t>Bakgrund och mål</a:t>
            </a:r>
          </a:p>
          <a:p>
            <a:r>
              <a:rPr lang="sv-SE" sz="1800" b="1" dirty="0"/>
              <a:t>Åtgärder mot vårdrelaterad pneumoni</a:t>
            </a:r>
          </a:p>
          <a:p>
            <a:r>
              <a:rPr lang="sv-SE" sz="1800" b="1" dirty="0"/>
              <a:t>Systematiskt förbättringsarbete mot vårdrelaterad pneumoni</a:t>
            </a:r>
          </a:p>
          <a:p>
            <a:r>
              <a:rPr lang="sv-SE" sz="1800" b="1" dirty="0"/>
              <a:t>Stödmaterial.</a:t>
            </a:r>
          </a:p>
        </p:txBody>
      </p:sp>
      <p:pic>
        <p:nvPicPr>
          <p:cNvPr id="7" name="Bildobjekt 6" descr="Bild på åtgärder mot vårdrelaterad pneumoni.">
            <a:extLst>
              <a:ext uri="{FF2B5EF4-FFF2-40B4-BE49-F238E27FC236}">
                <a16:creationId xmlns:a16="http://schemas.microsoft.com/office/drawing/2014/main" id="{4AD4F5D8-22ED-D668-31C6-12288DB6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361" y="1543049"/>
            <a:ext cx="3270635" cy="1839732"/>
          </a:xfrm>
          <a:prstGeom prst="rect">
            <a:avLst/>
          </a:prstGeom>
        </p:spPr>
      </p:pic>
      <p:pic>
        <p:nvPicPr>
          <p:cNvPr id="8" name="Bildobjekt 7" descr="Bild på systematiskt förbättringsarbete mot vårdrelaterad pneumoni.">
            <a:extLst>
              <a:ext uri="{FF2B5EF4-FFF2-40B4-BE49-F238E27FC236}">
                <a16:creationId xmlns:a16="http://schemas.microsoft.com/office/drawing/2014/main" id="{22AE3F9C-52B5-F0F3-5D7C-3434CEE93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54" y="2580988"/>
            <a:ext cx="3546679" cy="1995007"/>
          </a:xfrm>
          <a:prstGeom prst="rect">
            <a:avLst/>
          </a:prstGeom>
        </p:spPr>
      </p:pic>
      <p:pic>
        <p:nvPicPr>
          <p:cNvPr id="9" name="Bildobjekt 8" descr="Bild på stödmaterial.">
            <a:extLst>
              <a:ext uri="{FF2B5EF4-FFF2-40B4-BE49-F238E27FC236}">
                <a16:creationId xmlns:a16="http://schemas.microsoft.com/office/drawing/2014/main" id="{D94D1774-0AF8-7D72-199A-ED8F049C8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78491"/>
            <a:ext cx="3546679" cy="19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2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Bakgrund och mål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3788"/>
            <a:ext cx="5181600" cy="2862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/>
              <a:t>Bakgrund</a:t>
            </a:r>
          </a:p>
          <a:p>
            <a:pPr marL="0" indent="0">
              <a:buNone/>
            </a:pPr>
            <a:r>
              <a:rPr lang="sv-SE" sz="1800" dirty="0"/>
              <a:t>Vårdrelaterad pneumoni är en av de vanligaste vårdrelaterade infektionerna (VRI) i Sverige.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Vårdrelaterad pneumoni är en allvarlig infektion.</a:t>
            </a:r>
          </a:p>
          <a:p>
            <a:pPr marL="0" indent="0">
              <a:buNone/>
            </a:pPr>
            <a:r>
              <a:rPr lang="sv-SE" sz="1800" dirty="0"/>
              <a:t>Tillsammans med vårdrelaterad sepsis är vårdrelaterad pneumoni den vanligaste orsaken till att VRI bidrar till att patienter på sjukhus dör.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DB7D02D-A080-F016-E49D-AB499491F4CF}"/>
              </a:ext>
            </a:extLst>
          </p:cNvPr>
          <p:cNvSpPr txBox="1"/>
          <p:nvPr/>
        </p:nvSpPr>
        <p:spPr>
          <a:xfrm>
            <a:off x="6832120" y="2123788"/>
            <a:ext cx="44339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Mål</a:t>
            </a:r>
          </a:p>
          <a:p>
            <a:r>
              <a:rPr lang="sv-SE" dirty="0"/>
              <a:t>Ett systematiskt förbättringsarbete mot vårdrelaterad pneumoni ska leda till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Antalet vårdtagare som drabbas av pneumoni minskar genom att effektiva åtgärder mot vårdrelaterad pneumoni utförs mer.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343DDDF-33D0-F0BC-2BA5-76948053C4CE}"/>
              </a:ext>
            </a:extLst>
          </p:cNvPr>
          <p:cNvSpPr txBox="1"/>
          <p:nvPr/>
        </p:nvSpPr>
        <p:spPr>
          <a:xfrm>
            <a:off x="1000664" y="5287992"/>
            <a:ext cx="710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Mer information</a:t>
            </a:r>
          </a:p>
          <a:p>
            <a:r>
              <a:rPr lang="sv-SE" dirty="0">
                <a:hlinkClick r:id="rId2"/>
              </a:rPr>
              <a:t>Vårdrelaterade infektioner, (skr.se)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13189F1-5C83-8AB9-4102-EDDF97423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55" y="542610"/>
            <a:ext cx="1311505" cy="131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8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Åtgärder mot vårdrelaterad pneumoni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4558"/>
            <a:ext cx="5181600" cy="2862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/>
              <a:t>VRI-verktyget innehåller fyra effektiva åtgärder mot vårdrelaterad pneumoni:</a:t>
            </a:r>
          </a:p>
          <a:p>
            <a:r>
              <a:rPr lang="sv-SE" sz="1800" dirty="0"/>
              <a:t>Mobilisering.</a:t>
            </a:r>
          </a:p>
          <a:p>
            <a:r>
              <a:rPr lang="sv-SE" sz="1800" dirty="0"/>
              <a:t>Förebygg hypoventilation.</a:t>
            </a:r>
          </a:p>
          <a:p>
            <a:r>
              <a:rPr lang="sv-SE" sz="1800" dirty="0"/>
              <a:t>Optimera smärtlindring och undvik onödig sedering vid läkemedelsbehandling.</a:t>
            </a:r>
          </a:p>
          <a:p>
            <a:r>
              <a:rPr lang="sv-SE" sz="1800" dirty="0"/>
              <a:t>Förebygg aspiration genom munhygien, åtgärder mot sväljningssvårigheter och korrekt hantering av sonder.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DB7D02D-A080-F016-E49D-AB499491F4CF}"/>
              </a:ext>
            </a:extLst>
          </p:cNvPr>
          <p:cNvSpPr txBox="1"/>
          <p:nvPr/>
        </p:nvSpPr>
        <p:spPr>
          <a:xfrm>
            <a:off x="6832120" y="3561604"/>
            <a:ext cx="4433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Vid all vård ska även basala hygienrutiner och klädregler (BHK) tillämpas konsekvent för att undvika att vårdtagare smittas av bakterier som orsakar pneumoni och andra vårdrelaterade infektioner.</a:t>
            </a:r>
          </a:p>
        </p:txBody>
      </p:sp>
      <p:pic>
        <p:nvPicPr>
          <p:cNvPr id="8" name="Bildobjekt 7" descr="Bild på en tumme upp.">
            <a:extLst>
              <a:ext uri="{FF2B5EF4-FFF2-40B4-BE49-F238E27FC236}">
                <a16:creationId xmlns:a16="http://schemas.microsoft.com/office/drawing/2014/main" id="{DE0FB9A0-2E41-1CF7-00BE-7C6F44617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69" y="1690358"/>
            <a:ext cx="1642234" cy="16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3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Åtgärd 1: Mobilisering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4558"/>
            <a:ext cx="8633604" cy="356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Frekvent och regelbunden lägesändring, höjd huvudända 30° och mobilisering minskar risken för pneumoni.</a:t>
            </a:r>
          </a:p>
          <a:p>
            <a:pPr marL="0" indent="0">
              <a:buNone/>
            </a:pPr>
            <a:r>
              <a:rPr lang="sv-SE" sz="1800" dirty="0"/>
              <a:t>Mobilisering sker i flera steg; från att sitta på sängkant, stå upp, gå en kortare bit och så vidare.</a:t>
            </a:r>
          </a:p>
          <a:p>
            <a:pPr marL="0" indent="0">
              <a:buNone/>
            </a:pPr>
            <a:r>
              <a:rPr lang="sv-SE" sz="1800" dirty="0"/>
              <a:t>Se till att vårdtagaren har sina vanliga hjälpmedel för att underlätta mobiliseringen.</a:t>
            </a:r>
          </a:p>
          <a:p>
            <a:pPr marL="0" indent="0">
              <a:buNone/>
            </a:pPr>
            <a:r>
              <a:rPr lang="sv-SE" sz="1800" dirty="0"/>
              <a:t>Vid höjd huvudända ökar trycket över korsben och sittben vilket kan leda till en högre risk för trycksår. Täta lägesändringar och kontroll av huden är viktigt.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Mer information</a:t>
            </a:r>
          </a:p>
          <a:p>
            <a:pPr marL="0" indent="0">
              <a:buNone/>
            </a:pPr>
            <a:r>
              <a:rPr lang="sv-SE" sz="1800" b="1" dirty="0">
                <a:hlinkClick r:id="rId2"/>
              </a:rPr>
              <a:t>Fakta, (vri-smart.se)</a:t>
            </a:r>
            <a:r>
              <a:rPr lang="sv-SE" sz="1800" b="1" dirty="0"/>
              <a:t> </a:t>
            </a:r>
            <a:r>
              <a:rPr lang="sv-SE" sz="1800" dirty="0"/>
              <a:t>Klicka på ”Vanliga typer av VRI” och välj ”Lungor”. </a:t>
            </a:r>
          </a:p>
        </p:txBody>
      </p:sp>
    </p:spTree>
    <p:extLst>
      <p:ext uri="{BB962C8B-B14F-4D97-AF65-F5344CB8AC3E}">
        <p14:creationId xmlns:p14="http://schemas.microsoft.com/office/powerpoint/2010/main" val="288851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Åtgärd 2: Förebygg hypoventilation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4558"/>
            <a:ext cx="8633604" cy="356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Andningsgymnastik, såsom djupandning och motståndsandning med till exempel PEP-set, minskar risken för pneumoni vid riskfaktorer för hypoventilation.</a:t>
            </a:r>
          </a:p>
          <a:p>
            <a:pPr marL="0" indent="0">
              <a:buNone/>
            </a:pPr>
            <a:r>
              <a:rPr lang="sv-SE" sz="1800" dirty="0"/>
              <a:t>Riskfaktorer är till exempel sängläge, slemproblematik, dålig syresättning, risk för koldioxidretention och postoperativt.</a:t>
            </a:r>
          </a:p>
          <a:p>
            <a:pPr marL="0" indent="0">
              <a:buNone/>
            </a:pPr>
            <a:r>
              <a:rPr lang="sv-SE" sz="1800" dirty="0"/>
              <a:t>Använd inte motståndsandning till vårdtagare med svår lungemfysem eller vid odränerad pneumothorax.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Mer information</a:t>
            </a:r>
          </a:p>
          <a:p>
            <a:pPr marL="0" indent="0">
              <a:buNone/>
            </a:pPr>
            <a:r>
              <a:rPr lang="sv-SE" sz="1800" b="1" dirty="0">
                <a:hlinkClick r:id="rId2"/>
              </a:rPr>
              <a:t>Fakta, (vri-smart.se)</a:t>
            </a:r>
            <a:r>
              <a:rPr lang="sv-SE" sz="1800" b="1" dirty="0"/>
              <a:t> </a:t>
            </a:r>
            <a:r>
              <a:rPr lang="sv-SE" sz="1800" dirty="0"/>
              <a:t>Klicka på ”Vanliga typer av VRI” och välj ”Lungor”. </a:t>
            </a:r>
          </a:p>
        </p:txBody>
      </p:sp>
    </p:spTree>
    <p:extLst>
      <p:ext uri="{BB962C8B-B14F-4D97-AF65-F5344CB8AC3E}">
        <p14:creationId xmlns:p14="http://schemas.microsoft.com/office/powerpoint/2010/main" val="326141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Åtgärd 3: Optimera smärtlindring och undvik onödig sedering vid läkemedelsbehandling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4558"/>
            <a:ext cx="8633604" cy="3569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Rätt smärtlindring behövs för mobilisering.</a:t>
            </a:r>
          </a:p>
          <a:p>
            <a:pPr marL="0" indent="0">
              <a:buNone/>
            </a:pPr>
            <a:r>
              <a:rPr lang="sv-SE" sz="1800" dirty="0"/>
              <a:t>Onödig sedering vid läkemedelsbehandling kan leda till minskad mobilisering, hypoventilation eller ökad risk för aspiration.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Mer information</a:t>
            </a:r>
          </a:p>
          <a:p>
            <a:pPr marL="0" indent="0">
              <a:buNone/>
            </a:pPr>
            <a:r>
              <a:rPr lang="sv-SE" sz="1800" b="1" dirty="0">
                <a:hlinkClick r:id="rId2"/>
              </a:rPr>
              <a:t>Fakta, (vri-smart.se)</a:t>
            </a:r>
            <a:r>
              <a:rPr lang="sv-SE" sz="1800" b="1" dirty="0"/>
              <a:t> </a:t>
            </a:r>
            <a:r>
              <a:rPr lang="sv-SE" sz="1800" dirty="0"/>
              <a:t>Klicka på ”Vanliga typer av VRI” och välj ”Lungor”. </a:t>
            </a:r>
          </a:p>
        </p:txBody>
      </p:sp>
    </p:spTree>
    <p:extLst>
      <p:ext uri="{BB962C8B-B14F-4D97-AF65-F5344CB8AC3E}">
        <p14:creationId xmlns:p14="http://schemas.microsoft.com/office/powerpoint/2010/main" val="374865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Åtgärd 4: Förebygg aspiration genom munhygien, åtgärder mot sväljningssvårigheter och korrekt hantering av sonder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4558"/>
            <a:ext cx="8633604" cy="35696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1800" dirty="0"/>
              <a:t>Aspiration kan leda till pneumoni genom att bakterier hamnar i lungan.</a:t>
            </a:r>
          </a:p>
          <a:p>
            <a:pPr marL="0" indent="0">
              <a:buNone/>
            </a:pPr>
            <a:r>
              <a:rPr lang="sv-SE" sz="1800" dirty="0"/>
              <a:t>God munhygien minskar mängden bakterier i munhålan. Åtgärder mot sväljningssvårigheter och korrekt hantering av sonder minskar risken för aspiration.</a:t>
            </a:r>
          </a:p>
          <a:p>
            <a:pPr marL="0" indent="0">
              <a:buNone/>
            </a:pPr>
            <a:r>
              <a:rPr lang="sv-SE" sz="1800" dirty="0"/>
              <a:t>Sväljningssvårigheter med aspiration förekommer vid många diagnoser, till exempel neurologiska sjukdomar och sjukdomar i svalg och matstrupe.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Mer information</a:t>
            </a:r>
          </a:p>
          <a:p>
            <a:pPr marL="0" indent="0">
              <a:buNone/>
            </a:pPr>
            <a:r>
              <a:rPr lang="sv-SE" sz="1800" dirty="0">
                <a:hlinkClick r:id="rId2"/>
              </a:rPr>
              <a:t>Fakta, (vri-smart.se)</a:t>
            </a:r>
            <a:r>
              <a:rPr lang="sv-SE" sz="1800" dirty="0"/>
              <a:t> Klicka på ”Vanliga typer av VRI” och välj ”Lungor”. </a:t>
            </a:r>
          </a:p>
          <a:p>
            <a:pPr marL="0" indent="0">
              <a:buNone/>
            </a:pPr>
            <a:r>
              <a:rPr lang="sv-SE" sz="1800" dirty="0">
                <a:hlinkClick r:id="rId3"/>
              </a:rPr>
              <a:t>Sonder, inläggning och skötsel, (vardhandboken.se)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5571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0300"/>
            <a:ext cx="10515600" cy="825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Systematiskt förbättringsarbete mot vårdrelaterad pneumoni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82669"/>
            <a:ext cx="5640238" cy="2862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800" b="1" dirty="0"/>
              <a:t>För att införa åtgärderna mot pneumoni på ett effektivt sätt används ett systematiskt förbättringsarbete med fem steg:</a:t>
            </a:r>
          </a:p>
          <a:p>
            <a:pPr marL="0" indent="0">
              <a:buNone/>
            </a:pPr>
            <a:endParaRPr lang="sv-SE" sz="1800" b="1" dirty="0"/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Skapa förutsättningar.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Träning och utbildning.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Mätning och återkoppling.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Sprid budskapet.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Patientsäkerhetskultur och ledningens engagemang.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DB7D02D-A080-F016-E49D-AB499491F4CF}"/>
              </a:ext>
            </a:extLst>
          </p:cNvPr>
          <p:cNvSpPr txBox="1"/>
          <p:nvPr/>
        </p:nvSpPr>
        <p:spPr>
          <a:xfrm>
            <a:off x="6478438" y="2691681"/>
            <a:ext cx="55381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följande sidor finns underlag för att arbeta med stegen i förbättringsarbetet.</a:t>
            </a:r>
          </a:p>
          <a:p>
            <a:r>
              <a:rPr lang="sv-SE" dirty="0"/>
              <a:t>Kontakta vårdhygien för stöd med att skräddarsy arbetet för er enhet, se</a:t>
            </a:r>
          </a:p>
          <a:p>
            <a:r>
              <a:rPr lang="sv-SE" dirty="0">
                <a:hlinkClick r:id="rId2"/>
              </a:rPr>
              <a:t>Kontakt vårdhygien, (regionuppsala.se)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Att arbeta med förbättringar på det här sättet motsvarar ett multimodalt arbetssätt enligt</a:t>
            </a:r>
          </a:p>
          <a:p>
            <a:r>
              <a:rPr lang="sv-SE" dirty="0">
                <a:hlinkClick r:id="rId3"/>
              </a:rPr>
              <a:t>Vårdhygieniskt arbete, vägledning, (kunskapsstyrningvard.se)</a:t>
            </a:r>
            <a:r>
              <a:rPr lang="sv-SE" dirty="0"/>
              <a:t>.</a:t>
            </a:r>
          </a:p>
          <a:p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 också figur under </a:t>
            </a: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  <a:hlinkClick r:id="" action="ppaction://noaction"/>
              </a:rPr>
              <a:t>Stödmaterial</a:t>
            </a: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endParaRPr lang="sv-SE" dirty="0"/>
          </a:p>
        </p:txBody>
      </p:sp>
      <p:pic>
        <p:nvPicPr>
          <p:cNvPr id="7" name="Bildobjekt 6" descr="Bild på pilar som cirkulerar.">
            <a:extLst>
              <a:ext uri="{FF2B5EF4-FFF2-40B4-BE49-F238E27FC236}">
                <a16:creationId xmlns:a16="http://schemas.microsoft.com/office/drawing/2014/main" id="{528A5915-1899-0C27-4AA2-B3F3C8804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93" y="667088"/>
            <a:ext cx="1561381" cy="15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59221"/>
      </p:ext>
    </p:extLst>
  </p:cSld>
  <p:clrMapOvr>
    <a:masterClrMapping/>
  </p:clrMapOvr>
</p:sld>
</file>

<file path=ppt/theme/theme1.xml><?xml version="1.0" encoding="utf-8"?>
<a:theme xmlns:a="http://schemas.openxmlformats.org/drawingml/2006/main" name="RU-tema">
  <a:themeElements>
    <a:clrScheme name="Region Uppsala">
      <a:dk1>
        <a:srgbClr val="000000"/>
      </a:dk1>
      <a:lt1>
        <a:sysClr val="window" lastClr="FFFFFF"/>
      </a:lt1>
      <a:dk2>
        <a:srgbClr val="9E1863"/>
      </a:dk2>
      <a:lt2>
        <a:srgbClr val="FFFFFF"/>
      </a:lt2>
      <a:accent1>
        <a:srgbClr val="9E1863"/>
      </a:accent1>
      <a:accent2>
        <a:srgbClr val="D57667"/>
      </a:accent2>
      <a:accent3>
        <a:srgbClr val="E6AD00"/>
      </a:accent3>
      <a:accent4>
        <a:srgbClr val="3599D5"/>
      </a:accent4>
      <a:accent5>
        <a:srgbClr val="53A17F"/>
      </a:accent5>
      <a:accent6>
        <a:srgbClr val="9E1863"/>
      </a:accent6>
      <a:hlink>
        <a:srgbClr val="0070C0"/>
      </a:hlink>
      <a:folHlink>
        <a:srgbClr val="9E1863"/>
      </a:folHlink>
    </a:clrScheme>
    <a:fontScheme name="RU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-Vit-PowerPoint-tga.potx" id="{3C11743D-CEC5-4CC5-9322-0DB751B4DCBF}" vid="{A036DA36-F39A-4442-8C0A-A44E9ADCC2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RU-Vit-PowerPoint-tga</Template>
  <TotalTime>644</TotalTime>
  <Words>1658</Words>
  <Application>Microsoft Office PowerPoint</Application>
  <PresentationFormat>Bredbild</PresentationFormat>
  <Paragraphs>198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Source Sans Pro</vt:lpstr>
      <vt:lpstr>Source Sans Pro Black</vt:lpstr>
      <vt:lpstr>RU-tema</vt:lpstr>
      <vt:lpstr>Rubrikas</vt:lpstr>
      <vt:lpstr>Rubrikändringsformat</vt:lpstr>
      <vt:lpstr>Bakgrund och mål</vt:lpstr>
      <vt:lpstr>Åtgärder mot vårdrelaterad pneumoni</vt:lpstr>
      <vt:lpstr>Åtgärd 1: Mobilisering</vt:lpstr>
      <vt:lpstr>Åtgärd 2: Förebygg hypoventilation</vt:lpstr>
      <vt:lpstr>Åtgärd 3: Optimera smärtlindring och undvik onödig sedering vid läkemedelsbehandling</vt:lpstr>
      <vt:lpstr>Åtgärd 4: Förebygg aspiration genom munhygien, åtgärder mot sväljningssvårigheter och korrekt hantering av sonder</vt:lpstr>
      <vt:lpstr>Systematiskt förbättringsarbete mot vårdrelaterad pneumoni</vt:lpstr>
      <vt:lpstr>Steg 1: Skapa förutsättningar</vt:lpstr>
      <vt:lpstr>Steg 2: Träning och utbildning</vt:lpstr>
      <vt:lpstr>Steg 3: Mätning och återkoppling, sida 1 av 2</vt:lpstr>
      <vt:lpstr>Steg 3: Mätning och återkoppling, sida 2 av 2</vt:lpstr>
      <vt:lpstr>Steg 4: Sprid budskapet</vt:lpstr>
      <vt:lpstr>Steg 5: Patientsäkerhetskultur</vt:lpstr>
      <vt:lpstr>Stödmaterial</vt:lpstr>
      <vt:lpstr>Faktaruta om definition  av vårdrelaterad pneumoni</vt:lpstr>
      <vt:lpstr>Verksamhetsledningen visar att arbetet är viktigt genom att tilldela resurser, följa upp hur det går och efterfråga rapporter från arbetet.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Mall</dc:subject>
  <dc:creator>Anna k Waxin</dc:creator>
  <cp:keywords>PPT mall</cp:keywords>
  <dc:description>Tillgänglighetsanpassad</dc:description>
  <cp:lastModifiedBy>Filippa Karlsson</cp:lastModifiedBy>
  <cp:revision>2</cp:revision>
  <dcterms:created xsi:type="dcterms:W3CDTF">2025-03-14T08:55:30Z</dcterms:created>
  <dcterms:modified xsi:type="dcterms:W3CDTF">2025-04-01T05:42:10Z</dcterms:modified>
  <cp:category>Mall för PowerPoint</cp:category>
  <cp:contentStatus>2023-05-23</cp:contentStatus>
</cp:coreProperties>
</file>