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57" r:id="rId20"/>
    <p:sldId id="281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EC399-8482-472D-AB71-6B9292D7C217}" v="50" dt="2025-03-31T10:52:47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0" autoAdjust="0"/>
    <p:restoredTop sz="94940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F4E52A26-2624-1C7D-B237-BC573F4BF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0534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44F8CF8D-A8A6-F9FC-81DA-2530C280B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D5FEA1-0081-9F89-B369-6D7BE20BE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223655"/>
            <a:ext cx="9144000" cy="220534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FE857FD-7891-51F8-7E58-7DA2C8DFD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703897"/>
            <a:ext cx="9144000" cy="432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Rubrikerna</a:t>
            </a:r>
          </a:p>
        </p:txBody>
      </p:sp>
    </p:spTree>
    <p:extLst>
      <p:ext uri="{BB962C8B-B14F-4D97-AF65-F5344CB8AC3E}">
        <p14:creationId xmlns:p14="http://schemas.microsoft.com/office/powerpoint/2010/main" val="422162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819955-7875-6D49-E8AF-E94E5E02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0969"/>
            <a:ext cx="10515600" cy="37259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145AEC57-0367-8F3C-0100-B5D1D7A7C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6F3A465-9FB8-2E66-443A-E3D9ADE3C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71600"/>
            <a:ext cx="10515600" cy="736800"/>
          </a:xfrm>
        </p:spPr>
        <p:txBody>
          <a:bodyPr anchor="ctr"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304C650-859B-B745-9898-BA3B55C43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45265"/>
            <a:ext cx="10515600" cy="4320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sv-SE" dirty="0"/>
              <a:t>Rubriktext</a:t>
            </a:r>
          </a:p>
        </p:txBody>
      </p:sp>
    </p:spTree>
    <p:extLst>
      <p:ext uri="{BB962C8B-B14F-4D97-AF65-F5344CB8AC3E}">
        <p14:creationId xmlns:p14="http://schemas.microsoft.com/office/powerpoint/2010/main" val="369164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90C6BF-98C4-6FEB-C547-46E075B1A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76550"/>
            <a:ext cx="10515600" cy="3213101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E4769E14-6BEC-2E86-D63D-C5F74466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C0F5FA-4A03-5D95-BC24-098FFBA4C0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219200"/>
            <a:ext cx="10515600" cy="131801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8CFC9AE-C53B-E003-0761-8837F0296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11459"/>
            <a:ext cx="10515600" cy="4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 dirty="0" err="1"/>
              <a:t>Rubrika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276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F22049-CC93-A54D-B719-65A68C315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6701"/>
            <a:ext cx="5181600" cy="38202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11740C-C541-E322-A2B5-DBCD6957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56701"/>
            <a:ext cx="5181600" cy="38202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E0F42794-5634-063E-D571-EB54A99F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657CDF9-A759-5AB9-6A4A-6918A3BBB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29808"/>
            <a:ext cx="10515600" cy="82648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F0DEA729-9E26-16F1-1820-E71E8B79A2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1292"/>
            <a:ext cx="10515600" cy="43200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Rubrikändringsformat</a:t>
            </a:r>
          </a:p>
        </p:txBody>
      </p:sp>
    </p:spTree>
    <p:extLst>
      <p:ext uri="{BB962C8B-B14F-4D97-AF65-F5344CB8AC3E}">
        <p14:creationId xmlns:p14="http://schemas.microsoft.com/office/powerpoint/2010/main" val="174588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A74467-C099-77C3-EC37-20830150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713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DF0C05-0A5E-A1C9-3015-8562390D7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0272"/>
            <a:ext cx="5157787" cy="30693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67EDA6-8991-2C80-8388-32C554F8B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078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A47EAD-4CE6-AD64-EF48-8D3A89DC0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20271"/>
            <a:ext cx="5183188" cy="30693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626CEF-3E49-D2E6-2C98-FDCE0DA079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971550"/>
            <a:ext cx="10515600" cy="994338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28F692FE-4102-2E74-A4DB-D90B8E4D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88575"/>
            <a:ext cx="10515600" cy="50574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 dirty="0"/>
              <a:t>Ändringsrubrik</a:t>
            </a:r>
          </a:p>
        </p:txBody>
      </p:sp>
    </p:spTree>
    <p:extLst>
      <p:ext uri="{BB962C8B-B14F-4D97-AF65-F5344CB8AC3E}">
        <p14:creationId xmlns:p14="http://schemas.microsoft.com/office/powerpoint/2010/main" val="119242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B1C978B6-059D-32FE-0161-7E2D3201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8755FF-D2B5-9577-91C2-0C79A50BF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527375"/>
            <a:ext cx="11153775" cy="13144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0C9EC81-A838-2C64-EDC1-033DB37C9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7358"/>
            <a:ext cx="10515600" cy="43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sv-SE" dirty="0"/>
              <a:t>Rubrikändrings</a:t>
            </a:r>
          </a:p>
        </p:txBody>
      </p:sp>
    </p:spTree>
    <p:extLst>
      <p:ext uri="{BB962C8B-B14F-4D97-AF65-F5344CB8AC3E}">
        <p14:creationId xmlns:p14="http://schemas.microsoft.com/office/powerpoint/2010/main" val="86609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1A60D5-0434-948C-6D1D-9CCFB56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FF9D19-99F0-A85F-FF46-55CE5FCC1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4318"/>
            <a:ext cx="3932237" cy="35246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2089B310-84E6-8912-4CCB-9038A716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1A4E46A-B007-E925-C276-44BEEE3626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987425"/>
            <a:ext cx="3932237" cy="1222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sv-SE" dirty="0"/>
              <a:t>Klicka här för att ändra  rubrikformat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32F9AD75-597B-A947-191E-F5CEB75F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18510"/>
            <a:ext cx="10515600" cy="4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 dirty="0"/>
              <a:t>Ändra rubrik</a:t>
            </a:r>
          </a:p>
        </p:txBody>
      </p:sp>
    </p:spTree>
    <p:extLst>
      <p:ext uri="{BB962C8B-B14F-4D97-AF65-F5344CB8AC3E}">
        <p14:creationId xmlns:p14="http://schemas.microsoft.com/office/powerpoint/2010/main" val="230917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EA758E-CE30-363F-5FBD-12A89BDBF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5E95E9-076E-98A2-FD57-F71D694C4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52627"/>
            <a:ext cx="3932237" cy="3116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9320343-9D17-4594-7EB1-7CE43A2B2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612" y="987425"/>
            <a:ext cx="3932237" cy="148907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0291A819-E353-8C4B-8A8C-8BAE07298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3725"/>
            <a:ext cx="3932237" cy="36571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sv-SE" dirty="0"/>
              <a:t>Skriv rubriken här</a:t>
            </a:r>
          </a:p>
        </p:txBody>
      </p:sp>
    </p:spTree>
    <p:extLst>
      <p:ext uri="{BB962C8B-B14F-4D97-AF65-F5344CB8AC3E}">
        <p14:creationId xmlns:p14="http://schemas.microsoft.com/office/powerpoint/2010/main" val="208571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E06CCF7-130F-A97C-3BB5-13A97D9E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2467E8-C771-C21B-EE75-A7A9142C4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81287"/>
            <a:ext cx="10515600" cy="3895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F68AE9-1F3D-C121-FC1E-8AA9E87B9B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3828"/>
            <a:ext cx="12192000" cy="55417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B110F79-0EB2-6C89-29EC-2342A195EC49}"/>
              </a:ext>
            </a:extLst>
          </p:cNvPr>
          <p:cNvSpPr txBox="1"/>
          <p:nvPr/>
        </p:nvSpPr>
        <p:spPr>
          <a:xfrm>
            <a:off x="10001838" y="6411637"/>
            <a:ext cx="187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regionuppsala.se</a:t>
            </a:r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42E836F7-2075-1898-593A-8867C21A62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kunskapsstyrningvard/kunskapsstod/publiceradekunskapsstod/vardhygien/vardhygienisktarbetevagledning.82674.html" TargetMode="External"/><Relationship Id="rId2" Type="http://schemas.openxmlformats.org/officeDocument/2006/relationships/hyperlink" Target="https://regionuppsala.se/samverkanswebben/for-vardgivare/kunskapsstod/vardhygien/kontakt-vardhygien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uppsala.se/samverkanswebben/for-vardgivare/kunskapsstod/strama-region-uppsala/strama-informationsmaterial-och-trycksaker/trycksaker-for-slutenvard/" TargetMode="External"/><Relationship Id="rId2" Type="http://schemas.openxmlformats.org/officeDocument/2006/relationships/hyperlink" Target="https://www.vri-smart.se/index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www.vri-smart.se/fakta.html" TargetMode="External"/><Relationship Id="rId4" Type="http://schemas.openxmlformats.org/officeDocument/2006/relationships/hyperlink" Target="https://regionuppsala.se/globalassets/samverkanswebben/for-vardgivare/strama/vri-kort-region-uppsala-korr2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uppsala.se/samverkanswebben/for-vardgivare/kunskapsstod/vardhygien/kommunal-vard--och-omsorg/infektionsregistrering-kommunal-vard-och-omsorg/" TargetMode="External"/><Relationship Id="rId2" Type="http://schemas.openxmlformats.org/officeDocument/2006/relationships/hyperlink" Target="https://intranat.regionuppsala.se/it-och-teknik/it-system/infektionsverktyget/?SearchText=infektionsverktyget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uppsala.se/globalassets/samverkanswebben/for-vardgivare/strama/vri-kort-region-uppsala-korr2.pdf" TargetMode="External"/><Relationship Id="rId2" Type="http://schemas.openxmlformats.org/officeDocument/2006/relationships/hyperlink" Target="https://regionuppsala.se/samverkanswebben/for-vardgivare/kunskapsstod/strama-region-uppsala/strama-informationsmaterial-och-trycksaker/trycksaker-for-slutenvard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kr.se/skr/tjanster/rapporterochskrifter/publikationer/vardrelateradeinfektioner.65792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tuppsala.sharepoint.com/sites/DocPlusSTYR/Publicerade/Intern%20ut%C3%B6kad/Kateterisering%20och%20%C3%B6vervakning%20av%20urinbl%C3%A5san%20samt%20urinavfl%C3%B6de%20via%20nefrostomikateter,%20vuxna%20%E2%80%93%20regionalt%20till%C3%A4gg.pdf" TargetMode="External"/><Relationship Id="rId2" Type="http://schemas.openxmlformats.org/officeDocument/2006/relationships/hyperlink" Target="https://www.vardhandboken.se/katetrar-sonder-och-dran/kateterisering-av-urinblasa/suprapubisk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vri-smart.se/fakta.html" TargetMode="External"/><Relationship Id="rId4" Type="http://schemas.openxmlformats.org/officeDocument/2006/relationships/hyperlink" Target="https://www.vardhandboken.se/katetrar-sonder-och-dran/kateterisering-av-urinblasa/oversik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handboken.se/katetrar-sonder-och-dran/kateterisering-av-urinblasa/oversikt/" TargetMode="External"/><Relationship Id="rId2" Type="http://schemas.openxmlformats.org/officeDocument/2006/relationships/hyperlink" Target="https://ltuppsala.sharepoint.com/sites/DocPlusSTYR/Publicerade/Intern%20ut%C3%B6kad/Kateterisering%20och%20%C3%B6vervakning%20av%20urinbl%C3%A5san%20samt%20urinavfl%C3%B6de%20via%20nefrostomikateter,%20vuxna%20%E2%80%93%20regionalt%20till%C3%A4gg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vri-smart.se/fakt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tuppsala.sharepoint.com/sites/DocPlusSTYR/Publicerade/Intern%20ut%C3%B6kad/Kateterisering%20och%20%C3%B6vervakning%20av%20urinbl%C3%A5san%20samt%20urinavfl%C3%B6de%20via%20nefrostomikateter,%20vuxna%20%E2%80%93%20regionalt%20till%C3%A4gg.pdf" TargetMode="External"/><Relationship Id="rId2" Type="http://schemas.openxmlformats.org/officeDocument/2006/relationships/hyperlink" Target="https://www.vardhandboken.se/katetrar-sonder-och-dran/kateterisering-av-urinblasa/egenvard-och-information-till-patienten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vri-smart.se/fakta.html" TargetMode="External"/><Relationship Id="rId4" Type="http://schemas.openxmlformats.org/officeDocument/2006/relationships/hyperlink" Target="https://www.vardhandboken.se/katetrar-sonder-och-dran/kateterisering-av-urinblasa/oversik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handboken.se/katetrar-sonder-och-dran/kateterisering-av-urinblasa/oversikt/" TargetMode="External"/><Relationship Id="rId2" Type="http://schemas.openxmlformats.org/officeDocument/2006/relationships/hyperlink" Target="https://ltuppsala.sharepoint.com/sites/DocPlusSTYR/Publicerade/Intern%20ut%C3%B6kad/Kateterisering%20och%20%C3%B6vervakning%20av%20urinbl%C3%A5san%20samt%20urinavfl%C3%B6de%20via%20nefrostomikateter,%20vuxna%20%E2%80%93%20regionalt%20till%C3%A4gg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vri-smart.se/fakt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ri-smart.se/fakta.html" TargetMode="External"/><Relationship Id="rId2" Type="http://schemas.openxmlformats.org/officeDocument/2006/relationships/hyperlink" Target="https://www.vardhandboken.se/vard-och-behandling/basal-och-preventiv-omvardnad/blasovervakning-vid-sjukhusvard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5EE233-5749-AF95-6CA9-1FFDFEA1A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48" y="1219200"/>
            <a:ext cx="10655301" cy="2990850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VRI-verktyg</a:t>
            </a:r>
          </a:p>
          <a:p>
            <a:pPr algn="ctr"/>
            <a:r>
              <a:rPr lang="sv-SE" sz="4000" dirty="0"/>
              <a:t>Vårdrelaterad urinvägsinfektion</a:t>
            </a:r>
          </a:p>
          <a:p>
            <a:pPr algn="ctr"/>
            <a:r>
              <a:rPr lang="sv-SE" sz="2000" dirty="0">
                <a:latin typeface="+mn-lt"/>
              </a:rPr>
              <a:t>Vårdhygien </a:t>
            </a:r>
          </a:p>
          <a:p>
            <a:pPr algn="ctr"/>
            <a:r>
              <a:rPr lang="sv-SE" sz="2000" dirty="0">
                <a:latin typeface="+mn-lt"/>
              </a:rPr>
              <a:t>2023-02-22</a:t>
            </a:r>
          </a:p>
        </p:txBody>
      </p:sp>
    </p:spTree>
    <p:extLst>
      <p:ext uri="{BB962C8B-B14F-4D97-AF65-F5344CB8AC3E}">
        <p14:creationId xmlns:p14="http://schemas.microsoft.com/office/powerpoint/2010/main" val="404507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3600" dirty="0"/>
              <a:t>Systematiskt förbättringsarbete mot vårdrelaterad urinvägsinfektion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8871"/>
            <a:ext cx="5588479" cy="408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b="1" dirty="0">
                <a:cs typeface="Arial" panose="020B0604020202020204" pitchFamily="34" charset="0"/>
              </a:rPr>
              <a:t>För att införa åtgärderna för att minska risken för smittspridning och vårdrelaterade infektioner på ett effektivt sätt används ett systematiskt förbättringsarbete med fem steg:</a:t>
            </a:r>
          </a:p>
          <a:p>
            <a:pPr marL="304792" indent="-304792">
              <a:buAutoNum type="arabicPeriod"/>
            </a:pPr>
            <a:endParaRPr lang="sv-SE" sz="1400" dirty="0">
              <a:cs typeface="Arial" panose="020B0604020202020204" pitchFamily="34" charset="0"/>
            </a:endParaRPr>
          </a:p>
          <a:p>
            <a:pPr marL="304792" indent="-304792">
              <a:buAutoNum type="arabicPeriod"/>
            </a:pPr>
            <a:r>
              <a:rPr lang="sv-SE" sz="1600" dirty="0">
                <a:cs typeface="Arial" panose="020B0604020202020204" pitchFamily="34" charset="0"/>
              </a:rPr>
              <a:t>Skapa förutsättningar.</a:t>
            </a:r>
          </a:p>
          <a:p>
            <a:pPr marL="304792" indent="-304792">
              <a:buAutoNum type="arabicPeriod"/>
            </a:pPr>
            <a:r>
              <a:rPr lang="sv-SE" sz="1600" dirty="0">
                <a:cs typeface="Arial" panose="020B0604020202020204" pitchFamily="34" charset="0"/>
              </a:rPr>
              <a:t>Träning och utbildning.</a:t>
            </a:r>
          </a:p>
          <a:p>
            <a:pPr marL="304792" indent="-304792">
              <a:buAutoNum type="arabicPeriod"/>
            </a:pPr>
            <a:r>
              <a:rPr lang="sv-SE" sz="1600" dirty="0">
                <a:cs typeface="Arial" panose="020B0604020202020204" pitchFamily="34" charset="0"/>
              </a:rPr>
              <a:t>Mätning och återkoppling.</a:t>
            </a:r>
          </a:p>
          <a:p>
            <a:pPr marL="304792" indent="-304792">
              <a:buAutoNum type="arabicPeriod"/>
            </a:pPr>
            <a:r>
              <a:rPr lang="sv-SE" sz="1600" dirty="0">
                <a:cs typeface="Arial" panose="020B0604020202020204" pitchFamily="34" charset="0"/>
              </a:rPr>
              <a:t>Arbeta med att sprida budskapet.</a:t>
            </a:r>
          </a:p>
          <a:p>
            <a:pPr marL="304792" indent="-304792">
              <a:buAutoNum type="arabicPeriod"/>
            </a:pPr>
            <a:r>
              <a:rPr lang="sv-SE" sz="1600" dirty="0">
                <a:cs typeface="Arial" panose="020B0604020202020204" pitchFamily="34" charset="0"/>
              </a:rPr>
              <a:t>Patientsäkerhetskultur och ledningens engagemang.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54B1784-BFDF-6ECF-D9C9-FD363585D829}"/>
              </a:ext>
            </a:extLst>
          </p:cNvPr>
          <p:cNvSpPr txBox="1"/>
          <p:nvPr/>
        </p:nvSpPr>
        <p:spPr>
          <a:xfrm>
            <a:off x="6540261" y="2588871"/>
            <a:ext cx="48135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följande sidor finns underlag för att arbeta med stegen i förbättringsarbetet.</a:t>
            </a:r>
            <a:r>
              <a:rPr lang="sv-SE" b="1" dirty="0"/>
              <a:t> </a:t>
            </a:r>
            <a:r>
              <a:rPr lang="sv-SE" dirty="0"/>
              <a:t>Kontakta vårdhygien för stöd med att skräddarsy arbetet för er enhet, se </a:t>
            </a:r>
          </a:p>
          <a:p>
            <a:r>
              <a:rPr lang="sv-SE" dirty="0">
                <a:hlinkClick r:id="rId2"/>
              </a:rPr>
              <a:t>Kontakt vårdhygien, (regionuppsala.se)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Att arbeta med förbättringar på det här sättet motsvarar ett multimodalt arbetssätt enligt </a:t>
            </a:r>
          </a:p>
          <a:p>
            <a:r>
              <a:rPr lang="sv-SE" dirty="0">
                <a:hlinkClick r:id="rId3"/>
              </a:rPr>
              <a:t>Vårdhygieniskt arbete, vägledning (kunskapsstyrningvard.se)</a:t>
            </a:r>
            <a:r>
              <a:rPr lang="sv-SE" dirty="0"/>
              <a:t>. </a:t>
            </a:r>
          </a:p>
          <a:p>
            <a:r>
              <a:rPr lang="sv-SE" dirty="0"/>
              <a:t>Se också figur under </a:t>
            </a:r>
            <a:r>
              <a:rPr lang="sv-SE" dirty="0">
                <a:hlinkClick r:id="rId4" action="ppaction://hlinksldjump"/>
              </a:rPr>
              <a:t>Stödmaterial</a:t>
            </a:r>
            <a:r>
              <a:rPr lang="sv-SE" dirty="0"/>
              <a:t>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9F32988-B260-4B9C-DF42-1B3C93158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268" y="473290"/>
            <a:ext cx="165825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9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Steg 1: Skapa förutsättningar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8149"/>
            <a:ext cx="10255370" cy="4492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800" dirty="0"/>
              <a:t>Tillsätt resurser och utse vilka som ansvarar för:</a:t>
            </a:r>
          </a:p>
          <a:p>
            <a:r>
              <a:rPr lang="sv-SE" sz="1800" dirty="0"/>
              <a:t>Rätt indikation.</a:t>
            </a:r>
          </a:p>
          <a:p>
            <a:r>
              <a:rPr lang="sv-SE" sz="1800" dirty="0"/>
              <a:t>Följa principer för kateterisering.</a:t>
            </a:r>
          </a:p>
          <a:p>
            <a:r>
              <a:rPr lang="sv-SE" sz="1800" dirty="0"/>
              <a:t>Korrekt kateterbehandling.</a:t>
            </a:r>
          </a:p>
          <a:p>
            <a:r>
              <a:rPr lang="sv-SE" sz="1800" dirty="0"/>
              <a:t>Daglig omprövning och dokumentation.</a:t>
            </a:r>
          </a:p>
          <a:p>
            <a:r>
              <a:rPr lang="sv-SE" sz="1800" dirty="0"/>
              <a:t>Förebygg urinretention.</a:t>
            </a:r>
          </a:p>
          <a:p>
            <a:r>
              <a:rPr lang="sv-SE" sz="1800" dirty="0"/>
              <a:t>Säkerställ att rätt hjälpmedel och utrustning finns på enheten för att underlätta mobilisering, kontroll av </a:t>
            </a:r>
            <a:r>
              <a:rPr lang="sv-SE" sz="1800" dirty="0" err="1"/>
              <a:t>residualurin</a:t>
            </a:r>
            <a:r>
              <a:rPr lang="sv-SE" sz="1800" dirty="0"/>
              <a:t>, skötsel och hantering av urinkateter.</a:t>
            </a:r>
          </a:p>
          <a:p>
            <a:r>
              <a:rPr lang="sv-SE" sz="1800" dirty="0"/>
              <a:t>Säkerställ att dokumenterade rutiner finns för arbetet som ska göras, att dessa är kända och används.</a:t>
            </a:r>
          </a:p>
          <a:p>
            <a:pPr marL="0" indent="0">
              <a:spcBef>
                <a:spcPts val="1800"/>
              </a:spcBef>
              <a:buNone/>
            </a:pPr>
            <a:endParaRPr lang="sv-SE" sz="1800" b="1" dirty="0"/>
          </a:p>
          <a:p>
            <a:pPr marL="0" indent="0">
              <a:spcBef>
                <a:spcPts val="1800"/>
              </a:spcBef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800" dirty="0"/>
              <a:t>Som en del i arbetet med att skapa förutsättningar kan enhetens tillgång till resurser för omvårdnad och apotekare behöva ökas.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5AC1AC-77B9-2D97-69E5-D29B9BA45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864" y="693932"/>
            <a:ext cx="3235846" cy="251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1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Steg 2: Träning och utbildning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18149"/>
            <a:ext cx="8150525" cy="449287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All personal på enheten går e-utbildningen </a:t>
            </a: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VRI-Smart®</a:t>
            </a: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 syfte att få kunskap om hur vårdrelaterad urinvägsinfektion förebyggs.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Relevant personal får praktisk träning i hur åtgärderna mot urinvägsinfektion utförs och när de ska göras.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Läkare eller annan personal som utför infektionsregistrering utbildas i definitioner av postoperativa infektioner och i att registrera på rätt sätt, se steg 3.</a:t>
            </a:r>
          </a:p>
          <a:p>
            <a:pPr marL="0" indent="0">
              <a:spcBef>
                <a:spcPts val="1800"/>
              </a:spcBef>
              <a:buNone/>
            </a:pPr>
            <a:endParaRPr lang="sv-SE" sz="1800" b="1" dirty="0"/>
          </a:p>
          <a:p>
            <a:pPr marL="0" indent="0">
              <a:spcBef>
                <a:spcPts val="1800"/>
              </a:spcBef>
              <a:buNone/>
            </a:pPr>
            <a:r>
              <a:rPr lang="sv-SE" sz="1600" b="1" dirty="0"/>
              <a:t>Mer information</a:t>
            </a:r>
          </a:p>
          <a:p>
            <a:pPr marL="0" indent="0">
              <a:buNone/>
            </a:pP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Hjälpmaterial om definitionen av vårdrelaterad infektion kan skrivas ut eller beställas via Strama, se</a:t>
            </a:r>
          </a:p>
          <a:p>
            <a:pPr marL="0" indent="0">
              <a:buNone/>
            </a:pP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Trycksaker för slutenvård, (regionuppsala.se)</a:t>
            </a: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Definition av vårdrelaterad infektion (pdf)</a:t>
            </a: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0" indent="0">
              <a:buNone/>
            </a:pPr>
            <a:r>
              <a:rPr lang="sv-SE" sz="1600" dirty="0">
                <a:hlinkClick r:id="rId5"/>
              </a:rPr>
              <a:t>Fakta, (vri-smart.se)</a:t>
            </a:r>
            <a:r>
              <a:rPr lang="sv-SE" sz="1600" dirty="0"/>
              <a:t> Klicka på ”Vanliga typer av VRI” och välj ”Urinvägar”.</a:t>
            </a:r>
          </a:p>
          <a:p>
            <a:endParaRPr lang="sv-SE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6B42504-EA1E-7600-0517-8D0462BCF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909" y="429050"/>
            <a:ext cx="3261643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1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Steg 3: Mätning och återkoppling, sida 1 av 2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18149"/>
            <a:ext cx="8150525" cy="4492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Välj metod för att mäta förekomst av vårdrelaterad urinvägsinfektion: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Infektionsverktyget, (regionuppsala.se)</a:t>
            </a:r>
            <a:endParaRPr lang="sv-SE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VRI i slutanteckning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Infektionsregistrering kommunal vård och omsorg (regionuppsala.se)</a:t>
            </a:r>
            <a:endParaRPr lang="sv-SE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Journalgranskning.</a:t>
            </a:r>
          </a:p>
          <a:p>
            <a:pPr marL="0" indent="0">
              <a:buNone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Kvalitetssäkra data och säkerställ att registrerande personal följer fastslagna definitioner (se faktaruta under </a:t>
            </a: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  <a:hlinkClick r:id="rId4" action="ppaction://hlinksldjump"/>
              </a:rPr>
              <a:t>Stödmaterial</a:t>
            </a: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).</a:t>
            </a:r>
          </a:p>
          <a:p>
            <a:pPr marL="0" indent="0">
              <a:spcBef>
                <a:spcPts val="1800"/>
              </a:spcBef>
              <a:buNone/>
            </a:pPr>
            <a:endParaRPr lang="sv-SE" sz="1800" b="1" dirty="0"/>
          </a:p>
          <a:p>
            <a:pPr marL="0" indent="0">
              <a:spcBef>
                <a:spcPts val="1800"/>
              </a:spcBef>
              <a:buNone/>
            </a:pPr>
            <a:r>
              <a:rPr lang="sv-SE" sz="1600" b="1" dirty="0"/>
              <a:t>Mer information</a:t>
            </a:r>
          </a:p>
          <a:p>
            <a:pPr marL="0" indent="0">
              <a:buNone/>
            </a:pP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Resultatet av de valda mätningarna ska följas upp och återkopplas till personal och verksamhetsledning.</a:t>
            </a:r>
          </a:p>
          <a:p>
            <a:pPr marL="0" indent="0">
              <a:buNone/>
            </a:pP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Som en del i kvalitetssäkringen av infektionsverktyget ska validering göras årligen, se information på </a:t>
            </a: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Infektionsverktyget, (regionuppsala.se)</a:t>
            </a: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0" indent="0">
              <a:buNone/>
            </a:pPr>
            <a:endParaRPr lang="sv-SE" sz="1600" dirty="0"/>
          </a:p>
          <a:p>
            <a:endParaRPr lang="sv-SE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70F559-47D5-9D49-67FC-C02F62ADC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885" y="447023"/>
            <a:ext cx="3206774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6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Steg 3: Mätning och återkoppling, sida 2 av 2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18149"/>
            <a:ext cx="8150525" cy="4492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Välj metod för att mäta följsamhet till att utföra åtgärderna mot vårdrelaterad urinvägsinfektion: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Basala hygienrutiner och klädregler.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Andel vårdtagare med rätt indikation för urinkateterbehandling.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Andel vårdtagare med daglig omprövning av indikation.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Antal urinkateterdygn på enheten.</a:t>
            </a:r>
          </a:p>
          <a:p>
            <a:pPr marL="0" indent="0">
              <a:spcBef>
                <a:spcPts val="1800"/>
              </a:spcBef>
              <a:buNone/>
            </a:pPr>
            <a:endParaRPr lang="sv-SE" sz="1800" b="1" dirty="0"/>
          </a:p>
          <a:p>
            <a:pPr marL="0" indent="0">
              <a:spcBef>
                <a:spcPts val="1800"/>
              </a:spcBef>
              <a:buNone/>
            </a:pPr>
            <a:r>
              <a:rPr lang="sv-SE" sz="1600" b="1" dirty="0"/>
              <a:t>Mer information</a:t>
            </a:r>
          </a:p>
          <a:p>
            <a:pPr marL="0" indent="0">
              <a:buNone/>
            </a:pP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Resultatet av de valda mätningarna ska följas upp och återkopplas till personal och verksamhetsledning.</a:t>
            </a:r>
          </a:p>
          <a:p>
            <a:pPr marL="0" indent="0">
              <a:buNone/>
            </a:pPr>
            <a:endParaRPr lang="sv-SE" sz="1600" dirty="0"/>
          </a:p>
          <a:p>
            <a:endParaRPr lang="sv-SE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70F559-47D5-9D49-67FC-C02F62ADC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885" y="447023"/>
            <a:ext cx="3206774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2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Steg 4: Sprid budskapet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18149"/>
            <a:ext cx="8150525" cy="4492870"/>
          </a:xfrm>
        </p:spPr>
        <p:txBody>
          <a:bodyPr>
            <a:normAutofit/>
          </a:bodyPr>
          <a:lstStyle/>
          <a:p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 till att all personal vet vad som behöver göras.</a:t>
            </a:r>
          </a:p>
          <a:p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 upp arbetet på arbetsplatsträffar, läkarmöten med mera.</a:t>
            </a:r>
          </a:p>
          <a:p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 fram anslag och andra påminnelser för att stötta arbetet.</a:t>
            </a:r>
          </a:p>
          <a:p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Vårdtagare får information muntligt och skriftligt om vilka åtgärder som är betydelsefulla för att undvika urinvägsinfektion.</a:t>
            </a:r>
          </a:p>
          <a:p>
            <a:pPr marL="0" indent="0">
              <a:spcBef>
                <a:spcPts val="1800"/>
              </a:spcBef>
              <a:buNone/>
            </a:pPr>
            <a:endParaRPr lang="sv-SE" sz="1800" b="1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3D9F272-DDD2-6DF8-425F-9FAE81134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887" y="646981"/>
            <a:ext cx="3194388" cy="25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9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Steg 5: Patientsäkerhetskultur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8149"/>
            <a:ext cx="6244088" cy="4492870"/>
          </a:xfrm>
        </p:spPr>
        <p:txBody>
          <a:bodyPr>
            <a:normAutofit/>
          </a:bodyPr>
          <a:lstStyle/>
          <a:p>
            <a:r>
              <a:rPr lang="sv-S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Verksamhetsledningen visar att arbetet är viktigt genom att tilldela resurser, följa upp hur det går och efterfråga rapporter från arbetet.</a:t>
            </a:r>
          </a:p>
          <a:p>
            <a:pPr marL="0" indent="0">
              <a:spcBef>
                <a:spcPts val="1800"/>
              </a:spcBef>
              <a:buNone/>
            </a:pPr>
            <a:endParaRPr lang="sv-SE" sz="1800" b="1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88324C-CB73-B7C7-5E47-FC744F58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118" y="430432"/>
            <a:ext cx="3131240" cy="241628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32A8366-EF74-29AC-E5AC-4570E1F7E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682" y="3128117"/>
            <a:ext cx="3481118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2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3600" dirty="0"/>
              <a:t>Stödmaterial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6290"/>
            <a:ext cx="7204075" cy="408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På följande sidor finns stödmaterial som kan användas i arbetet:</a:t>
            </a:r>
          </a:p>
          <a:p>
            <a:pPr marL="0" indent="0">
              <a:buNone/>
            </a:pPr>
            <a:r>
              <a:rPr lang="sv-SE" sz="1800" dirty="0"/>
              <a:t>Faktaruta om definition av vårdrelaterad urinvägsinfektion.</a:t>
            </a:r>
          </a:p>
          <a:p>
            <a:pPr marL="0" indent="0">
              <a:buNone/>
            </a:pPr>
            <a:r>
              <a:rPr lang="sv-SE" sz="1800" dirty="0"/>
              <a:t>Figur med multimodalt arbetssätt för att minska vårdrelaterad urinvägsinfektion.</a:t>
            </a:r>
          </a:p>
          <a:p>
            <a:pPr marL="0" indent="0">
              <a:buNone/>
            </a:pPr>
            <a:r>
              <a:rPr lang="sv-SE" sz="1800" dirty="0"/>
              <a:t>Checklista: Stoppa vårdrelaterad urinvägsinfektion.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Hjälpmaterial om definitionen av vårdrelaterad infektion kan skrivas ut eller beställas via Strama, se</a:t>
            </a:r>
          </a:p>
          <a:p>
            <a:pPr marL="0" indent="0">
              <a:buNone/>
            </a:pP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Trycksaker för slutenvård, (regionuppsala.se)</a:t>
            </a: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Definition av vårdrelaterad infektion (pdf)</a:t>
            </a:r>
            <a:r>
              <a:rPr lang="sv-SE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3BB1A2-2519-B107-FDB4-924F07FCA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008" y="216672"/>
            <a:ext cx="3092653" cy="173961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252CBF2-4EBD-668F-3FE2-0AA177A9A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397" y="2313395"/>
            <a:ext cx="3048267" cy="17146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47EA583-EC11-DF6D-24E1-B8BEC4C62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398" y="4428976"/>
            <a:ext cx="3048265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0027"/>
            <a:ext cx="10515600" cy="8264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v-SE" sz="2400" dirty="0">
                <a:solidFill>
                  <a:schemeClr val="tx1"/>
                </a:solidFill>
              </a:rPr>
              <a:t>Faktaruta om definition av </a:t>
            </a:r>
          </a:p>
          <a:p>
            <a:pPr>
              <a:spcBef>
                <a:spcPts val="0"/>
              </a:spcBef>
            </a:pPr>
            <a:r>
              <a:rPr lang="sv-SE" sz="2400" dirty="0">
                <a:solidFill>
                  <a:schemeClr val="tx1"/>
                </a:solidFill>
              </a:rPr>
              <a:t>vårdrelaterad urinvägsinfektion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1061"/>
            <a:ext cx="5726502" cy="410468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sv-SE" sz="1500" b="1" dirty="0"/>
              <a:t>Diagnosen för odlingsbekräftad symtomatisk urinvägsinfektion</a:t>
            </a:r>
            <a:r>
              <a:rPr lang="sv-SE" sz="1500" dirty="0"/>
              <a:t> fastställs genom att kriterier för minst ett symtom och mikrobiologisk diagnostik är uppfyllda, se ruta.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1500" b="1" dirty="0"/>
              <a:t>Diagnosen för ej odlingsbekräftad symtomatisk urinvägsinfektion</a:t>
            </a:r>
            <a:r>
              <a:rPr lang="sv-SE" sz="1500" dirty="0"/>
              <a:t> fastställs genom att kriterier för minst ett symtom stämmer in och minst ett av följande kriterier är uppfyllda, positiv urinsticka eller/och står på lämplig behandling för UVI.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1500" dirty="0"/>
              <a:t>En vårdrelaterad urinvägsinfektion innebär att (en av dessa) symtom uppkommer:</a:t>
            </a:r>
          </a:p>
          <a:p>
            <a:pPr marL="0" indent="0">
              <a:spcBef>
                <a:spcPts val="1800"/>
              </a:spcBef>
              <a:buNone/>
            </a:pPr>
            <a:endParaRPr lang="sv-SE" sz="1500" dirty="0"/>
          </a:p>
          <a:p>
            <a:pPr>
              <a:spcBef>
                <a:spcPts val="0"/>
              </a:spcBef>
            </a:pPr>
            <a:r>
              <a:rPr lang="sv-SE" sz="1500" dirty="0"/>
              <a:t>Efter &gt;48 timmars inneliggande vård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500" i="1" dirty="0"/>
              <a:t>eller</a:t>
            </a:r>
          </a:p>
          <a:p>
            <a:pPr>
              <a:spcBef>
                <a:spcPts val="0"/>
              </a:spcBef>
            </a:pPr>
            <a:r>
              <a:rPr lang="sv-SE" sz="1500" dirty="0"/>
              <a:t>Inom &lt;48 timmar från utskrivning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1500" dirty="0"/>
              <a:t>Infektionen bedöms ha ett samband med tidigare ingrepp eller behandling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D7F90B5-D459-64E8-9BD9-420302AC85C5}"/>
              </a:ext>
            </a:extLst>
          </p:cNvPr>
          <p:cNvSpPr txBox="1"/>
          <p:nvPr/>
        </p:nvSpPr>
        <p:spPr>
          <a:xfrm>
            <a:off x="6737230" y="543464"/>
            <a:ext cx="5193102" cy="54784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/>
              <a:t>Urinvägsinfektion</a:t>
            </a:r>
          </a:p>
          <a:p>
            <a:endParaRPr lang="sv-SE" sz="1400" dirty="0"/>
          </a:p>
          <a:p>
            <a:r>
              <a:rPr lang="sv-SE" sz="1400" b="1" dirty="0"/>
              <a:t>Odlingsbekräftad symtomatisk UVI</a:t>
            </a:r>
          </a:p>
          <a:p>
            <a:r>
              <a:rPr lang="sv-SE" sz="1400" dirty="0"/>
              <a:t>Vårdtagaren har minst ett av följande symtom utan någon annan identifierad orsak;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Feber &gt; 38 grader.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Täta trängningar.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Frekventa miktioner.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Sveda vid miktion eller ömhet över blygdbenet.</a:t>
            </a:r>
          </a:p>
          <a:p>
            <a:r>
              <a:rPr lang="sv-SE" sz="1400" b="1" dirty="0"/>
              <a:t>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Positiv urinodling.</a:t>
            </a:r>
          </a:p>
          <a:p>
            <a:endParaRPr lang="sv-SE" sz="1400" dirty="0"/>
          </a:p>
          <a:p>
            <a:r>
              <a:rPr lang="sv-SE" sz="1400" b="1" dirty="0"/>
              <a:t>Ej odlingsbekräftad symtomatisk UVI</a:t>
            </a:r>
          </a:p>
          <a:p>
            <a:r>
              <a:rPr lang="sv-SE" sz="1400" dirty="0"/>
              <a:t>Minst ett av följande stämmer in för vårdtagaren utan några andra identifierade orsaker;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Feber &gt; 38 grader.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Täta trängningar.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Frekventa miktioner.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Dysuri eller ömhet över blygdbenet.</a:t>
            </a:r>
          </a:p>
          <a:p>
            <a:r>
              <a:rPr lang="sv-SE" sz="1400" b="1" dirty="0"/>
              <a:t>OCH</a:t>
            </a:r>
            <a:r>
              <a:rPr lang="sv-SE" sz="1400" dirty="0"/>
              <a:t> minst ett av följande: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Positiv urinsticka för leukocyter och/eller nitrat.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Står på lämplig behandling för UVI.</a:t>
            </a:r>
          </a:p>
          <a:p>
            <a:endParaRPr lang="sv-SE" dirty="0"/>
          </a:p>
          <a:p>
            <a:r>
              <a:rPr lang="sv-SE" sz="1200" i="1" dirty="0"/>
              <a:t>Anpassat från: Protokoll för ECDC:s punktprevalensmätning för vårdrelaterade infektioner och antibiotikaanvändning på sjukhus; version 1.0</a:t>
            </a:r>
          </a:p>
        </p:txBody>
      </p:sp>
    </p:spTree>
    <p:extLst>
      <p:ext uri="{BB962C8B-B14F-4D97-AF65-F5344CB8AC3E}">
        <p14:creationId xmlns:p14="http://schemas.microsoft.com/office/powerpoint/2010/main" val="351270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A5AF08A-3A17-0FC3-E44D-8440F3DC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-714549"/>
            <a:ext cx="10515600" cy="428800"/>
          </a:xfrm>
        </p:spPr>
        <p:txBody>
          <a:bodyPr>
            <a:normAutofit/>
          </a:bodyPr>
          <a:lstStyle/>
          <a:p>
            <a:r>
              <a:rPr lang="sv-SE" sz="1600" dirty="0" err="1"/>
              <a:t>Rubrika</a:t>
            </a:r>
            <a:endParaRPr lang="sv-SE" sz="16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3972F99-49ED-0783-3A64-7E80FBB82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630" y="643422"/>
            <a:ext cx="4371211" cy="3359187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F17407E-51BC-0C25-1FA5-94AC20041F13}"/>
              </a:ext>
            </a:extLst>
          </p:cNvPr>
          <p:cNvSpPr txBox="1"/>
          <p:nvPr/>
        </p:nvSpPr>
        <p:spPr>
          <a:xfrm>
            <a:off x="7766007" y="278974"/>
            <a:ext cx="407716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200" dirty="0"/>
              <a:t>Tillsätt resurser och utse vilka som ansvarar för: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Rätt indikation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Principer för kateterisering följs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Omprövning och dokumentation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Blåsövervakning</a:t>
            </a:r>
          </a:p>
          <a:p>
            <a:r>
              <a:rPr lang="sv-SE" sz="1200" dirty="0"/>
              <a:t>Säkerställ att rätt hjälpmedel finns på enheten för att underlätta mobilisering och undersökning.</a:t>
            </a:r>
          </a:p>
          <a:p>
            <a:r>
              <a:rPr lang="sv-SE" sz="1200" dirty="0"/>
              <a:t>Säkerställ att dokumenterade rutiner finns för arbetet som ska göras, att dessa är kända och används.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947E676-1554-F6F6-6ECD-FBC036967F12}"/>
              </a:ext>
            </a:extLst>
          </p:cNvPr>
          <p:cNvSpPr txBox="1"/>
          <p:nvPr/>
        </p:nvSpPr>
        <p:spPr>
          <a:xfrm>
            <a:off x="8027752" y="2211822"/>
            <a:ext cx="3752491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200" dirty="0"/>
              <a:t>All personal på enheten går e-utbildningen VRI-Smart® i syfte att få kunskap om hur vårdrelaterad urinvägsinfektion förebyggs.</a:t>
            </a:r>
          </a:p>
          <a:p>
            <a:r>
              <a:rPr lang="sv-SE" sz="1200" dirty="0"/>
              <a:t>Relevant personal får praktisk träning i hur åtgärderna mot urinvägsinfektion utförs och när de ska göras.</a:t>
            </a:r>
          </a:p>
          <a:p>
            <a:r>
              <a:rPr lang="sv-SE" sz="1200" dirty="0"/>
              <a:t>Läkare eller annan personal som utför infektionsregistrering tränas i definitioner av vårdrelaterad urinvägsinfektion och i att registrera på rätt sätt.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63EBB6C-7922-73D5-96BA-FD465F954615}"/>
              </a:ext>
            </a:extLst>
          </p:cNvPr>
          <p:cNvSpPr txBox="1"/>
          <p:nvPr/>
        </p:nvSpPr>
        <p:spPr>
          <a:xfrm>
            <a:off x="5580902" y="4160169"/>
            <a:ext cx="6340804" cy="205440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 Välj metod för att mäta förekomst av postoperativ sårinfektion: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Infektionsverktyget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VRI i slutanteckning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Journalgranskning. 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Kvalitetssäkra data och säkerställ att registrerande personal följer fastslagna definitioner. </a:t>
            </a:r>
          </a:p>
          <a:p>
            <a:pPr>
              <a:spcAft>
                <a:spcPts val="100"/>
              </a:spcAft>
            </a:pPr>
            <a:r>
              <a:rPr lang="sv-SE" sz="1200" dirty="0"/>
              <a:t>Välj metod för att mäta följsamhet till att utföra åtgärderna mot vårdrelaterad urinvägsinfektion: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Basala hygienrutiner och klädregler. 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Andel vårdtagare med rätt indikation för urinkateterbehandling.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Andel vårdtagare med daglig omprövning av urinkateter.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Antal urinkateterdygn på enheten.</a:t>
            </a:r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7060B3D-F9E9-B7C7-0072-F7A89A66BB67}"/>
              </a:ext>
            </a:extLst>
          </p:cNvPr>
          <p:cNvSpPr txBox="1"/>
          <p:nvPr/>
        </p:nvSpPr>
        <p:spPr>
          <a:xfrm>
            <a:off x="348825" y="4085322"/>
            <a:ext cx="3864634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200" dirty="0"/>
              <a:t>Se till att all personal vet vad som behöver göras.</a:t>
            </a:r>
          </a:p>
          <a:p>
            <a:r>
              <a:rPr lang="sv-SE" sz="1200" dirty="0"/>
              <a:t>Ta upp arbetet på arbetsplatsträffar, läkarmöten med mera.</a:t>
            </a:r>
          </a:p>
          <a:p>
            <a:r>
              <a:rPr lang="sv-SE" sz="1200" dirty="0"/>
              <a:t>Ta fram anslag och andra påminnelser för att stötta arbetet.</a:t>
            </a:r>
          </a:p>
          <a:p>
            <a:r>
              <a:rPr lang="sv-SE" sz="1200" dirty="0"/>
              <a:t>Vårdtagare får information muntligt och skriftligt om vilka åtgärder som är betydelsefulla för att undvika urinvägsinfektion.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BE695C0-35D7-E62C-6A24-43C29BD318D8}"/>
              </a:ext>
            </a:extLst>
          </p:cNvPr>
          <p:cNvSpPr txBox="1"/>
          <p:nvPr/>
        </p:nvSpPr>
        <p:spPr>
          <a:xfrm>
            <a:off x="348825" y="1156852"/>
            <a:ext cx="2708694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200" dirty="0"/>
              <a:t>Verksamhetsledningen visar att arbetet är viktigt genom att tilldela resurser, följa upp hur det går och efterfråga rapporter från arbetet.</a:t>
            </a:r>
          </a:p>
        </p:txBody>
      </p:sp>
    </p:spTree>
    <p:extLst>
      <p:ext uri="{BB962C8B-B14F-4D97-AF65-F5344CB8AC3E}">
        <p14:creationId xmlns:p14="http://schemas.microsoft.com/office/powerpoint/2010/main" val="20700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3600" dirty="0"/>
              <a:t>VRI-verktyg</a:t>
            </a:r>
          </a:p>
          <a:p>
            <a:r>
              <a:rPr lang="sv-SE" sz="3600" dirty="0"/>
              <a:t>Vårdrelaterad urinvägsinfektion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0218"/>
            <a:ext cx="5181600" cy="3820262"/>
          </a:xfrm>
        </p:spPr>
        <p:txBody>
          <a:bodyPr>
            <a:normAutofit/>
          </a:bodyPr>
          <a:lstStyle/>
          <a:p>
            <a:r>
              <a:rPr lang="sv-SE" sz="1800" b="1" dirty="0"/>
              <a:t>Bakgrund och mål</a:t>
            </a:r>
          </a:p>
          <a:p>
            <a:r>
              <a:rPr lang="sv-SE" sz="1800" b="1" dirty="0"/>
              <a:t>Åtgärder mot vårdrelaterad urinvägsinfektion</a:t>
            </a:r>
          </a:p>
          <a:p>
            <a:r>
              <a:rPr lang="sv-SE" sz="1800" b="1" dirty="0"/>
              <a:t>Systematiskt förbättringsarbete mot vårdrelaterad urinvägsinfektion</a:t>
            </a:r>
          </a:p>
          <a:p>
            <a:r>
              <a:rPr lang="sv-SE" sz="1800" b="1" dirty="0"/>
              <a:t>Stödmaterial.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CDF71F-BD52-5E42-00A3-D4D04868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316" y="476250"/>
            <a:ext cx="3115733" cy="17526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A90C6B6-845D-34A3-EE74-996DCF71B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75" y="1403700"/>
            <a:ext cx="3418419" cy="192286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79C018D-961A-6451-35AE-2F3E9E45C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0" y="2459880"/>
            <a:ext cx="3772163" cy="212184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C1B29F2-5805-490F-842A-340152B3B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277" y="3672800"/>
            <a:ext cx="3917112" cy="22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2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3600" dirty="0"/>
              <a:t>Stoppa vårdrelaterad urinvägsinfektion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6290"/>
            <a:ext cx="4674079" cy="4087232"/>
          </a:xfrm>
        </p:spPr>
        <p:txBody>
          <a:bodyPr>
            <a:normAutofit/>
          </a:bodyPr>
          <a:lstStyle/>
          <a:p>
            <a:r>
              <a:rPr lang="sv-SE" dirty="0"/>
              <a:t>Rätt indikation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Följ principerna för kateterisering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Korrekt kateterbehandling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7B9DFF9-B97C-5EC1-5868-27A9D95CBC05}"/>
              </a:ext>
            </a:extLst>
          </p:cNvPr>
          <p:cNvSpPr txBox="1"/>
          <p:nvPr/>
        </p:nvSpPr>
        <p:spPr>
          <a:xfrm>
            <a:off x="6323162" y="2053087"/>
            <a:ext cx="3545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Daglig omprövning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Blåsövervakning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F50A749-0125-366E-3EE2-CC9D417D8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539260"/>
            <a:ext cx="1509458" cy="15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2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3600" dirty="0"/>
              <a:t>Bakgrund och mål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8293"/>
            <a:ext cx="5181600" cy="3820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Bakgrund</a:t>
            </a:r>
          </a:p>
          <a:p>
            <a:pPr marL="0" indent="0">
              <a:buNone/>
            </a:pPr>
            <a:r>
              <a:rPr lang="sv-SE" sz="1800" dirty="0"/>
              <a:t>Vårdrelaterad urinvägsinfektion är den vanligaste vårdrelaterade infektionen (VRI) i Sverige. Vårdtagare med blåsfunktionsstörningar såsom urinretention, inkontinens och urinkateterbärare har högre risk att drabbas av urinvägsinfektion.</a:t>
            </a:r>
          </a:p>
          <a:p>
            <a:pPr marL="0" indent="0">
              <a:buNone/>
            </a:pPr>
            <a:r>
              <a:rPr lang="sv-SE" sz="1800" dirty="0"/>
              <a:t>Vårdrelaterad urinvägsinfektion är en av de vanligaste primära infektionerna vid vårdrelaterad sepsis.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800" dirty="0">
                <a:hlinkClick r:id="rId2"/>
              </a:rPr>
              <a:t>Vårdrelaterade infektioner, (skr.se)</a:t>
            </a:r>
            <a:endParaRPr lang="sv-SE" sz="18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54B1784-BFDF-6ECF-D9C9-FD363585D829}"/>
              </a:ext>
            </a:extLst>
          </p:cNvPr>
          <p:cNvSpPr txBox="1"/>
          <p:nvPr/>
        </p:nvSpPr>
        <p:spPr>
          <a:xfrm>
            <a:off x="6642340" y="2158293"/>
            <a:ext cx="48135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Mål</a:t>
            </a:r>
          </a:p>
          <a:p>
            <a:r>
              <a:rPr lang="sv-SE" dirty="0"/>
              <a:t>Ett systematiskt förbättringsarbete mot vårdrelaterad urinvägsinfektion ska leda till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Antalet vårdtagare som drabbas av vårdrelaterad urinvägsinfektion minskar genom att effektiva åtgärder mot vårdrelaterad urinvägsinfektion utförs mer.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E90269B-D5CA-FFA7-3B8F-F09687F31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579045"/>
            <a:ext cx="1290638" cy="129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3600" dirty="0"/>
              <a:t>Åtgärder mot vårdrelaterad urinvägsinfektion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8293"/>
            <a:ext cx="5398698" cy="3820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VRI-verktyget innehåller fem effektiva åtgärder mot vårdrelaterad urinvägsinfektion:</a:t>
            </a:r>
          </a:p>
          <a:p>
            <a:r>
              <a:rPr lang="sv-SE" sz="1800" dirty="0"/>
              <a:t>Rätt indikation för urinkateter, alternativ till kvarliggande urinkateter.</a:t>
            </a:r>
          </a:p>
          <a:p>
            <a:r>
              <a:rPr lang="sv-SE" sz="1800" dirty="0"/>
              <a:t>Principer för kateterisering av urinblåsa.</a:t>
            </a:r>
          </a:p>
          <a:p>
            <a:r>
              <a:rPr lang="sv-SE" sz="1800" dirty="0"/>
              <a:t>Korrekt kateterbehandling.</a:t>
            </a:r>
          </a:p>
          <a:p>
            <a:r>
              <a:rPr lang="sv-SE" sz="1800" dirty="0"/>
              <a:t>Daglig omprövning av indikation och dokumentation.</a:t>
            </a:r>
          </a:p>
          <a:p>
            <a:r>
              <a:rPr lang="sv-SE" sz="1800" dirty="0"/>
              <a:t>Blåsövervakning.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54B1784-BFDF-6ECF-D9C9-FD363585D829}"/>
              </a:ext>
            </a:extLst>
          </p:cNvPr>
          <p:cNvSpPr txBox="1"/>
          <p:nvPr/>
        </p:nvSpPr>
        <p:spPr>
          <a:xfrm>
            <a:off x="6236898" y="3665923"/>
            <a:ext cx="4813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Vid all vård ska även basala hygienrutiner och klädregler (BHK) tillämpas konsekvent för att undvika att vårdtagare smittas av bakterier som orsakar urinvägsinfektion och andra vårdrelaterade infektioner.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77D8CC-BDC1-0873-8C94-5BB0CFC9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273" y="2068759"/>
            <a:ext cx="118272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1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31401"/>
            <a:ext cx="10515600" cy="826482"/>
          </a:xfrm>
        </p:spPr>
        <p:txBody>
          <a:bodyPr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Åtgärd 1: Rätt indikation och alternativ till kvarliggande urinkateter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06062"/>
            <a:ext cx="10686691" cy="47308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1400" b="1" dirty="0"/>
              <a:t>Alltid medicinsk bedömning för indikation för kateterisering</a:t>
            </a:r>
          </a:p>
          <a:p>
            <a:r>
              <a:rPr lang="sv-SE" sz="1400" dirty="0"/>
              <a:t>Urinretention, avflödeshinder</a:t>
            </a:r>
          </a:p>
          <a:p>
            <a:r>
              <a:rPr lang="sv-SE" sz="1400" dirty="0"/>
              <a:t>Urologisk- och gynekologisk kirurgi</a:t>
            </a:r>
          </a:p>
          <a:p>
            <a:r>
              <a:rPr lang="sv-SE" sz="1400" dirty="0"/>
              <a:t>Svikt i vitala funktioner – mätning av exakta urinmängder</a:t>
            </a:r>
          </a:p>
          <a:p>
            <a:r>
              <a:rPr lang="sv-SE" sz="1400" dirty="0"/>
              <a:t>Långa operationer, vid stora vätskevolymer för mätning av exakta urinmängder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sv-SE" sz="1400" dirty="0"/>
              <a:t>Alternativ till kvarliggande urinkateter</a:t>
            </a:r>
          </a:p>
          <a:p>
            <a:pPr marL="0" indent="0">
              <a:buNone/>
            </a:pPr>
            <a:r>
              <a:rPr lang="sv-SE" sz="1400" b="1" dirty="0"/>
              <a:t>Intermittent kateterisering:</a:t>
            </a:r>
          </a:p>
          <a:p>
            <a:r>
              <a:rPr lang="sv-SE" sz="1400" dirty="0"/>
              <a:t>Överväg i första hand intermittent kateterisering av tillfällig urinretention.</a:t>
            </a:r>
          </a:p>
          <a:p>
            <a:pPr marL="0" indent="0">
              <a:buNone/>
            </a:pPr>
            <a:r>
              <a:rPr lang="sv-SE" sz="1400" b="1" dirty="0"/>
              <a:t>Suprapubiskateter:</a:t>
            </a:r>
          </a:p>
          <a:p>
            <a:r>
              <a:rPr lang="sv-SE" sz="1400" dirty="0"/>
              <a:t>Överväg behandling med  suprapubiskateter vid långtidsbehandling.</a:t>
            </a:r>
          </a:p>
          <a:p>
            <a:pPr marL="0" indent="0">
              <a:spcBef>
                <a:spcPts val="1800"/>
              </a:spcBef>
              <a:buNone/>
            </a:pPr>
            <a:endParaRPr lang="sv-SE" sz="1400" b="1" dirty="0"/>
          </a:p>
          <a:p>
            <a:pPr marL="0" indent="0">
              <a:spcBef>
                <a:spcPts val="1800"/>
              </a:spcBef>
              <a:buNone/>
            </a:pPr>
            <a:r>
              <a:rPr lang="sv-SE" sz="1400" b="1" dirty="0"/>
              <a:t>Mer information</a:t>
            </a:r>
          </a:p>
          <a:p>
            <a:pPr marL="0" indent="0">
              <a:buNone/>
            </a:pPr>
            <a:r>
              <a:rPr lang="sv-SE" sz="1400" dirty="0">
                <a:hlinkClick r:id="rId2"/>
              </a:rPr>
              <a:t>Suprapubisk, (vardhandboken.se)</a:t>
            </a:r>
            <a:endParaRPr lang="sv-SE" sz="1400" dirty="0"/>
          </a:p>
          <a:p>
            <a:pPr marL="0" indent="0">
              <a:buNone/>
            </a:pPr>
            <a:r>
              <a:rPr lang="sv-SE" sz="1400" dirty="0">
                <a:hlinkClick r:id="rId3"/>
              </a:rPr>
              <a:t>Kateterisering och övervakning av urinblåsan samt urinavflöde via nefrostomikateter, vuxna - regionalt tillägg (pdf)</a:t>
            </a:r>
            <a:endParaRPr lang="sv-SE" sz="1400" dirty="0"/>
          </a:p>
          <a:p>
            <a:pPr marL="0" indent="0">
              <a:buNone/>
            </a:pPr>
            <a:r>
              <a:rPr lang="sv-SE" sz="1400" dirty="0">
                <a:hlinkClick r:id="rId4"/>
              </a:rPr>
              <a:t>Kateterisering av urinblåsa - Översikt, (vardhandboken.se)</a:t>
            </a:r>
            <a:endParaRPr lang="sv-SE" sz="1400" dirty="0"/>
          </a:p>
          <a:p>
            <a:pPr marL="0" indent="0">
              <a:buNone/>
            </a:pPr>
            <a:r>
              <a:rPr lang="sv-SE" sz="1400" dirty="0">
                <a:hlinkClick r:id="rId5"/>
              </a:rPr>
              <a:t>Fakta, (vri-smart.se)</a:t>
            </a:r>
            <a:r>
              <a:rPr lang="sv-SE" sz="1400" dirty="0"/>
              <a:t> Klicka på ”Vanliga typer av VRI” och välj ”Urinvägar”.</a:t>
            </a:r>
          </a:p>
        </p:txBody>
      </p:sp>
    </p:spTree>
    <p:extLst>
      <p:ext uri="{BB962C8B-B14F-4D97-AF65-F5344CB8AC3E}">
        <p14:creationId xmlns:p14="http://schemas.microsoft.com/office/powerpoint/2010/main" val="417155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Åtgärd 2: Principer för kateterisering av urinblåsa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8149"/>
            <a:ext cx="9927566" cy="4492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För all kateterisering gäller:</a:t>
            </a:r>
          </a:p>
          <a:p>
            <a:r>
              <a:rPr lang="sv-SE" sz="1800" dirty="0"/>
              <a:t>Aseptiskt arbetssätt ska tillämpas – produktens renhet ska bevaras det vill säga katetern ska behållas steril vid införandet i urinröret exempelvis genom att använda: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400" dirty="0"/>
              <a:t>Steril handske.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400" dirty="0"/>
              <a:t>Steril pincett.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400" dirty="0"/>
              <a:t>Mata in katetern med hjälp av kateterns innerförpackning.</a:t>
            </a:r>
          </a:p>
          <a:p>
            <a:r>
              <a:rPr lang="sv-SE" sz="1800" dirty="0"/>
              <a:t>Skydda urinrörets slemhinna mot friktion genom att använda rätt mängd bedövningsgel.</a:t>
            </a:r>
          </a:p>
          <a:p>
            <a:r>
              <a:rPr lang="sv-SE" sz="1800" dirty="0"/>
              <a:t>Välj tömbar urinuppsamlingspåse alternativt slutet system med kateterventil.</a:t>
            </a:r>
          </a:p>
          <a:p>
            <a:r>
              <a:rPr lang="sv-SE" sz="1800" dirty="0"/>
              <a:t>Vid kvarliggande kateter säkerställ att kateterballongen är placerad i urinblåsan.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500" dirty="0">
                <a:hlinkClick r:id="rId2"/>
              </a:rPr>
              <a:t>Kateterisering och övervakning av urinblåsan samt urinavflöde via nefrostomikateter, vuxna - regionalt tillägg (pdf)</a:t>
            </a:r>
            <a:endParaRPr lang="sv-SE" sz="1500" dirty="0"/>
          </a:p>
          <a:p>
            <a:pPr marL="0" indent="0">
              <a:buNone/>
            </a:pPr>
            <a:r>
              <a:rPr lang="sv-SE" sz="1500" dirty="0">
                <a:hlinkClick r:id="rId3"/>
              </a:rPr>
              <a:t>Kateterisering av urinblåsa - Översikt, (vardhandboken.se)</a:t>
            </a:r>
            <a:endParaRPr lang="sv-SE" sz="1500" dirty="0"/>
          </a:p>
          <a:p>
            <a:pPr marL="0" indent="0">
              <a:buNone/>
            </a:pPr>
            <a:r>
              <a:rPr lang="sv-SE" sz="1500" dirty="0">
                <a:hlinkClick r:id="rId4"/>
              </a:rPr>
              <a:t>Fakta, (vri-smart.se)</a:t>
            </a:r>
            <a:r>
              <a:rPr lang="sv-SE" sz="1500" dirty="0"/>
              <a:t> Klicka på ”Vanliga typer av VRI” och välj ”Urinvägar”.</a:t>
            </a:r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00615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Åtgärd 3: Korrekt kateterbehandling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8149"/>
            <a:ext cx="10255370" cy="4492870"/>
          </a:xfrm>
        </p:spPr>
        <p:txBody>
          <a:bodyPr>
            <a:normAutofit fontScale="92500" lnSpcReduction="20000"/>
          </a:bodyPr>
          <a:lstStyle/>
          <a:p>
            <a:r>
              <a:rPr lang="sv-SE" sz="1800" dirty="0"/>
              <a:t>Daglig hygien: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400" dirty="0"/>
              <a:t>Använd </a:t>
            </a:r>
            <a:r>
              <a:rPr lang="sv-SE" sz="1400" dirty="0" err="1"/>
              <a:t>tvättkräm</a:t>
            </a:r>
            <a:r>
              <a:rPr lang="sv-SE" sz="1400" dirty="0"/>
              <a:t> eller mild tvål vid underlivshygien.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400" dirty="0"/>
              <a:t>Tvätt av kateter för borttagande av sekret som tömmer sig utefter katetern.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400" dirty="0"/>
              <a:t>Byte av underkläder.</a:t>
            </a:r>
          </a:p>
          <a:p>
            <a:r>
              <a:rPr lang="sv-SE" sz="1800" dirty="0"/>
              <a:t>Använd slutet system med tömbar påse. En tömbar påse för sitta i högst sju dagar.</a:t>
            </a:r>
          </a:p>
          <a:p>
            <a:r>
              <a:rPr lang="sv-SE" sz="1800" dirty="0"/>
              <a:t>Anpassa längden på urinpåsens slang efter vårdtagarens behov.</a:t>
            </a:r>
          </a:p>
          <a:p>
            <a:r>
              <a:rPr lang="sv-SE" sz="1800" dirty="0"/>
              <a:t>Fixera katetern/urinpåse väl för att undvika tryckskador.</a:t>
            </a:r>
          </a:p>
          <a:p>
            <a:r>
              <a:rPr lang="sv-SE" sz="1800" dirty="0"/>
              <a:t>Informera vårdtagare om god handhygien.</a:t>
            </a:r>
          </a:p>
          <a:p>
            <a:r>
              <a:rPr lang="sv-SE" sz="1800" dirty="0"/>
              <a:t>Byt urinkateter vid urinvägsinfektion i början av antibiotikabehandling.</a:t>
            </a:r>
          </a:p>
          <a:p>
            <a:r>
              <a:rPr lang="sv-SE" sz="1800" dirty="0"/>
              <a:t>Ge information till vårdtagare vid egenvård. Se:</a:t>
            </a:r>
          </a:p>
          <a:p>
            <a:pPr marL="0" indent="0">
              <a:buNone/>
            </a:pPr>
            <a:r>
              <a:rPr lang="sv-SE" sz="1800" dirty="0">
                <a:hlinkClick r:id="rId2"/>
              </a:rPr>
              <a:t>Egenvård och information till patienten, (vardhandboken.se)</a:t>
            </a:r>
            <a:endParaRPr lang="sv-SE" sz="1800" dirty="0"/>
          </a:p>
          <a:p>
            <a:pPr marL="0" indent="0">
              <a:spcBef>
                <a:spcPts val="1800"/>
              </a:spcBef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500" dirty="0">
                <a:hlinkClick r:id="rId3"/>
              </a:rPr>
              <a:t>Kateterisering och övervakning av urinblåsan samt urinavflöde via nefrostomikateter, vuxna - regionalt tillägg (pdf)</a:t>
            </a:r>
            <a:endParaRPr lang="sv-SE" sz="1500" dirty="0"/>
          </a:p>
          <a:p>
            <a:pPr marL="0" indent="0">
              <a:buNone/>
            </a:pPr>
            <a:r>
              <a:rPr lang="sv-SE" sz="1500" dirty="0">
                <a:hlinkClick r:id="rId4"/>
              </a:rPr>
              <a:t>Kateterisering av urinblåsa - Översikt, (vardhandboken.se)</a:t>
            </a:r>
            <a:endParaRPr lang="sv-SE" sz="1500" dirty="0"/>
          </a:p>
          <a:p>
            <a:pPr marL="0" indent="0">
              <a:buNone/>
            </a:pPr>
            <a:r>
              <a:rPr lang="sv-SE" sz="1500" dirty="0">
                <a:hlinkClick r:id="rId5"/>
              </a:rPr>
              <a:t>Fakta, (vri-smart.se)</a:t>
            </a:r>
            <a:r>
              <a:rPr lang="sv-SE" sz="1500" dirty="0"/>
              <a:t> Klicka på ”Vanliga typer av VRI” och välj ”Urinvägar”.</a:t>
            </a:r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08536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Åtgärd 4: Daglig omprövning och dokumentation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8149"/>
            <a:ext cx="10255370" cy="4492870"/>
          </a:xfrm>
        </p:spPr>
        <p:txBody>
          <a:bodyPr>
            <a:normAutofit/>
          </a:bodyPr>
          <a:lstStyle/>
          <a:p>
            <a:r>
              <a:rPr lang="sv-SE" sz="1800" dirty="0"/>
              <a:t>Indikationen för behandling med kvarliggande urinkateter bör omprövas dagligen så att behandlingstiden blir så kort som möjligt för att minska risken för bakterietillväxt.</a:t>
            </a:r>
          </a:p>
          <a:p>
            <a:pPr marL="0" indent="0">
              <a:buNone/>
            </a:pPr>
            <a:r>
              <a:rPr lang="sv-SE" sz="1800" dirty="0"/>
              <a:t>Dokumentation ska bestå av:</a:t>
            </a:r>
          </a:p>
          <a:p>
            <a:r>
              <a:rPr lang="sv-SE" sz="1800" dirty="0"/>
              <a:t>Klargörande av indikation underlättar utvärdering av kateterbehandling</a:t>
            </a:r>
          </a:p>
          <a:p>
            <a:r>
              <a:rPr lang="sv-SE" sz="1800" dirty="0"/>
              <a:t>Planerad behandlingstid alternativt tidpunkt för omprövning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1800" b="1" dirty="0"/>
              <a:t>Mer information</a:t>
            </a:r>
          </a:p>
          <a:p>
            <a:pPr marL="0" indent="0">
              <a:buNone/>
            </a:pPr>
            <a:r>
              <a:rPr lang="sv-SE" sz="1500" dirty="0">
                <a:hlinkClick r:id="rId2"/>
              </a:rPr>
              <a:t>Kateterisering och övervakning av urinblåsan samt urinavflöde via nefrostomikateter, vuxna - regionalt tillägg (pdf)</a:t>
            </a:r>
            <a:endParaRPr lang="sv-SE" sz="1500" dirty="0"/>
          </a:p>
          <a:p>
            <a:pPr marL="0" indent="0">
              <a:buNone/>
            </a:pPr>
            <a:r>
              <a:rPr lang="sv-SE" sz="1500" dirty="0">
                <a:hlinkClick r:id="rId3"/>
              </a:rPr>
              <a:t>Kateterisering av urinblåsa - Översikt, (vardhandboken.se)</a:t>
            </a:r>
            <a:endParaRPr lang="sv-SE" sz="1500" dirty="0"/>
          </a:p>
          <a:p>
            <a:pPr marL="0" indent="0">
              <a:buNone/>
            </a:pPr>
            <a:r>
              <a:rPr lang="sv-SE" sz="1500" dirty="0">
                <a:hlinkClick r:id="rId4"/>
              </a:rPr>
              <a:t>Fakta, (vri-smart.se)</a:t>
            </a:r>
            <a:r>
              <a:rPr lang="sv-SE" sz="1500" dirty="0"/>
              <a:t> Klicka på ”Vanliga typer av VRI” och välj ”Urinvägar”.</a:t>
            </a:r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27333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D7E4FB-0F58-F45E-56C6-0863C5BD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Rubrikändringsformat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1F4A3-F94D-65BC-6F74-86023E81B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Åtgärd 5: Blåsövervakning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E3032E6-C509-1E89-156D-3499731C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8149"/>
            <a:ext cx="10255370" cy="4492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Förebygg urinretention genom:</a:t>
            </a:r>
          </a:p>
          <a:p>
            <a:r>
              <a:rPr lang="sv-SE" sz="1800" dirty="0"/>
              <a:t>Mobilisering.</a:t>
            </a:r>
          </a:p>
          <a:p>
            <a:r>
              <a:rPr lang="sv-SE" sz="1800" dirty="0"/>
              <a:t>Hjälp vårdtagare till regelbundna toalettbesök och skapa avskildhet vid blåstömning.</a:t>
            </a:r>
          </a:p>
          <a:p>
            <a:r>
              <a:rPr lang="sv-SE" sz="1800" dirty="0"/>
              <a:t>Kontrollera regelbundet </a:t>
            </a:r>
            <a:r>
              <a:rPr lang="sv-SE" sz="1800" dirty="0" err="1"/>
              <a:t>residualurin</a:t>
            </a:r>
            <a:r>
              <a:rPr lang="sv-SE" sz="1800" dirty="0"/>
              <a:t> med ultraljud över urinblåsan.</a:t>
            </a:r>
          </a:p>
          <a:p>
            <a:pPr marL="0" indent="0">
              <a:buNone/>
            </a:pPr>
            <a:r>
              <a:rPr lang="sv-SE" sz="1800" dirty="0"/>
              <a:t>Uppmärksamma tillstånd som kan påverka blåstömning:</a:t>
            </a:r>
          </a:p>
          <a:p>
            <a:r>
              <a:rPr lang="sv-SE" sz="1800" dirty="0"/>
              <a:t>Läkemedelsbehandling.</a:t>
            </a:r>
          </a:p>
          <a:p>
            <a:r>
              <a:rPr lang="sv-SE" sz="1800" dirty="0"/>
              <a:t>Medicinska tillstånd.</a:t>
            </a:r>
          </a:p>
          <a:p>
            <a:pPr marL="0" indent="0">
              <a:spcBef>
                <a:spcPts val="1800"/>
              </a:spcBef>
              <a:buNone/>
            </a:pPr>
            <a:endParaRPr lang="sv-SE" sz="1800" b="1" dirty="0"/>
          </a:p>
          <a:p>
            <a:pPr marL="0" indent="0">
              <a:spcBef>
                <a:spcPts val="1800"/>
              </a:spcBef>
              <a:buNone/>
            </a:pPr>
            <a:r>
              <a:rPr lang="sv-SE" sz="1800" b="1" dirty="0"/>
              <a:t>Mer information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v-SE" sz="1600" dirty="0">
                <a:hlinkClick r:id="rId2"/>
              </a:rPr>
              <a:t>Blåsövervakning vid sjukhusvård, (vardhandboken.se)</a:t>
            </a:r>
            <a:endParaRPr lang="sv-SE" sz="1600" dirty="0">
              <a:hlinkClick r:id="rId3"/>
            </a:endParaRPr>
          </a:p>
          <a:p>
            <a:pPr marL="0" indent="0">
              <a:buNone/>
            </a:pPr>
            <a:r>
              <a:rPr lang="sv-SE" sz="1600" dirty="0">
                <a:hlinkClick r:id="rId3"/>
              </a:rPr>
              <a:t>Fakta, (vri-smart.se)</a:t>
            </a:r>
            <a:r>
              <a:rPr lang="sv-SE" sz="1600" dirty="0"/>
              <a:t> Klicka på ”Vanliga typer av VRI” och välj ”Urinvägar”.</a:t>
            </a:r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655121430"/>
      </p:ext>
    </p:extLst>
  </p:cSld>
  <p:clrMapOvr>
    <a:masterClrMapping/>
  </p:clrMapOvr>
</p:sld>
</file>

<file path=ppt/theme/theme1.xml><?xml version="1.0" encoding="utf-8"?>
<a:theme xmlns:a="http://schemas.openxmlformats.org/drawingml/2006/main" name="RU-tema">
  <a:themeElements>
    <a:clrScheme name="Region Uppsala">
      <a:dk1>
        <a:srgbClr val="000000"/>
      </a:dk1>
      <a:lt1>
        <a:sysClr val="window" lastClr="FFFFFF"/>
      </a:lt1>
      <a:dk2>
        <a:srgbClr val="9E1863"/>
      </a:dk2>
      <a:lt2>
        <a:srgbClr val="FFFFFF"/>
      </a:lt2>
      <a:accent1>
        <a:srgbClr val="9E1863"/>
      </a:accent1>
      <a:accent2>
        <a:srgbClr val="D57667"/>
      </a:accent2>
      <a:accent3>
        <a:srgbClr val="E6AD00"/>
      </a:accent3>
      <a:accent4>
        <a:srgbClr val="3599D5"/>
      </a:accent4>
      <a:accent5>
        <a:srgbClr val="53A17F"/>
      </a:accent5>
      <a:accent6>
        <a:srgbClr val="9E1863"/>
      </a:accent6>
      <a:hlink>
        <a:srgbClr val="0070C0"/>
      </a:hlink>
      <a:folHlink>
        <a:srgbClr val="9E1863"/>
      </a:folHlink>
    </a:clrScheme>
    <a:fontScheme name="RU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-Vit-PowerPoint-tga.potx" id="{3C11743D-CEC5-4CC5-9322-0DB751B4DCBF}" vid="{A036DA36-F39A-4442-8C0A-A44E9ADCC2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RU-Vit-PowerPoint-tga</Template>
  <TotalTime>499</TotalTime>
  <Words>1909</Words>
  <Application>Microsoft Office PowerPoint</Application>
  <PresentationFormat>Bredbild</PresentationFormat>
  <Paragraphs>255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Courier New</vt:lpstr>
      <vt:lpstr>Source Sans Pro</vt:lpstr>
      <vt:lpstr>Source Sans Pro Black</vt:lpstr>
      <vt:lpstr>RU-tema</vt:lpstr>
      <vt:lpstr>PowerPoint-presentation</vt:lpstr>
      <vt:lpstr>Rubrikändringsformat</vt:lpstr>
      <vt:lpstr>Rubrikändringsformat</vt:lpstr>
      <vt:lpstr>Rubrikändringsformat</vt:lpstr>
      <vt:lpstr>Rubrikändringsformat</vt:lpstr>
      <vt:lpstr>Rubrikändringsformat</vt:lpstr>
      <vt:lpstr>Rubrikändringsformat</vt:lpstr>
      <vt:lpstr>Rubrikändringsformat</vt:lpstr>
      <vt:lpstr>Rubrikändringsformat</vt:lpstr>
      <vt:lpstr>Rubrikändringsformat</vt:lpstr>
      <vt:lpstr>Rubrikändringsformat</vt:lpstr>
      <vt:lpstr>Rubrikändringsformat</vt:lpstr>
      <vt:lpstr>Rubrikändringsformat</vt:lpstr>
      <vt:lpstr>Rubrikändringsformat</vt:lpstr>
      <vt:lpstr>Rubrikändringsformat</vt:lpstr>
      <vt:lpstr>Rubrikändringsformat</vt:lpstr>
      <vt:lpstr>Rubrikändringsformat</vt:lpstr>
      <vt:lpstr>Rubrikändringsformat</vt:lpstr>
      <vt:lpstr>Rubrika</vt:lpstr>
      <vt:lpstr>Rubrikändringsformat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Mall</dc:subject>
  <dc:creator>Anna k Waxin</dc:creator>
  <cp:keywords>PPT mall</cp:keywords>
  <dc:description>Tillgänglighetsanpassad</dc:description>
  <cp:lastModifiedBy>Filippa Karlsson</cp:lastModifiedBy>
  <cp:revision>2</cp:revision>
  <dcterms:created xsi:type="dcterms:W3CDTF">2025-03-14T12:35:52Z</dcterms:created>
  <dcterms:modified xsi:type="dcterms:W3CDTF">2025-04-01T05:42:33Z</dcterms:modified>
  <cp:category>Mall för PowerPoint</cp:category>
  <cp:contentStatus>2023-05-23</cp:contentStatus>
</cp:coreProperties>
</file>