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56" r:id="rId5"/>
    <p:sldId id="342" r:id="rId6"/>
    <p:sldId id="377" r:id="rId7"/>
    <p:sldId id="376" r:id="rId8"/>
    <p:sldId id="381" r:id="rId9"/>
    <p:sldId id="378" r:id="rId10"/>
    <p:sldId id="379" r:id="rId11"/>
    <p:sldId id="344" r:id="rId12"/>
    <p:sldId id="3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>
            <p14:sldId id="256"/>
            <p14:sldId id="342"/>
            <p14:sldId id="377"/>
            <p14:sldId id="376"/>
            <p14:sldId id="381"/>
            <p14:sldId id="378"/>
            <p14:sldId id="379"/>
            <p14:sldId id="344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46B79-F559-4E45-97E6-08E21F208F2A}" v="4" dt="2025-09-10T11:57:2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8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732E-4BC7-4800-9165-97BB0446F0A7}" type="datetimeFigureOut">
              <a:t>2025-09-10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E770-E9C3-4B6F-90F1-FF7290DEB6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88EC7-E5A0-4941-8DEC-6B9A9355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95CBEB-C9B9-4DE4-855B-6DA34E2CD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C69DF7-AF3B-486D-84A1-04F8B114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096985-0F4B-41A7-9816-8CADCE9A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FB313A-3A18-41AA-8FD8-51CEF61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658F29-FA3C-449B-A930-32B120A4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  <p:sldLayoutId id="2147493557" r:id="rId8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tjanster/alla-tjanster-a-o/journal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6409" y="195162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v-SE" dirty="0"/>
              <a:t>Remisshantering </a:t>
            </a:r>
            <a:r>
              <a:rPr lang="sv-SE" dirty="0" err="1"/>
              <a:t>eRemiss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7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4543" y="533712"/>
            <a:ext cx="7772400" cy="795753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Remisshantering</a:t>
            </a:r>
            <a:endParaRPr lang="sv-SE" sz="28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284543" y="1110750"/>
            <a:ext cx="8669543" cy="3947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 err="1"/>
              <a:t>eRemiss</a:t>
            </a:r>
            <a:r>
              <a:rPr lang="sv-SE" sz="5600" dirty="0"/>
              <a:t>/svar ska </a:t>
            </a:r>
            <a:r>
              <a:rPr lang="sv-SE" sz="5600" b="1" dirty="0"/>
              <a:t>alltid</a:t>
            </a:r>
            <a:r>
              <a:rPr lang="sv-SE" sz="5600" dirty="0"/>
              <a:t> innehålla nödvändig information.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En journalanteckning kan i dagsläget </a:t>
            </a:r>
            <a:r>
              <a:rPr lang="sv-SE" sz="5600" b="1" dirty="0"/>
              <a:t>inte</a:t>
            </a:r>
            <a:r>
              <a:rPr lang="sv-SE" sz="5600" dirty="0"/>
              <a:t> länkas/bifogas till en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 dirty="0"/>
              <a:t>	Om journalanteckning behöver bifogas, hänvisa i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 till Nationell patientöversikt, NPÖ.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 dirty="0"/>
              <a:t>	Ange vilken vårdpersonal, enhet och datum för den hänvisade informationen.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Eventuell information som inte finns i NPÖ skickas per post eller per mejl via Säker Digital Kommunikation (SDK)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182563" algn="l"/>
              </a:tabLst>
            </a:pPr>
            <a:r>
              <a:rPr lang="sv-SE" sz="5600" dirty="0"/>
              <a:t>	med en notering i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 att bilagor skickas per post eller via SDK.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Inkommande </a:t>
            </a:r>
            <a:r>
              <a:rPr lang="sv-SE" sz="5600" dirty="0" err="1"/>
              <a:t>eRemiss</a:t>
            </a:r>
            <a:r>
              <a:rPr lang="sv-SE" sz="5600" dirty="0"/>
              <a:t> ska bedömas/prioriteras/accepteras snarast och </a:t>
            </a:r>
            <a:r>
              <a:rPr lang="sv-SE" sz="5600" b="1" dirty="0"/>
              <a:t>senast inom 5 arbetsdagar </a:t>
            </a:r>
            <a:r>
              <a:rPr lang="sv-SE" sz="5600" dirty="0"/>
              <a:t>från det att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</a:t>
            </a:r>
            <a:r>
              <a:rPr lang="sv-SE" sz="5600" dirty="0" err="1"/>
              <a:t>eRemissen</a:t>
            </a:r>
            <a:r>
              <a:rPr lang="sv-SE" sz="5600" dirty="0"/>
              <a:t> tagits emot.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Remittenten kan följa sin skickade </a:t>
            </a:r>
            <a:r>
              <a:rPr lang="sv-SE" sz="5600" dirty="0" err="1"/>
              <a:t>eRemiss</a:t>
            </a:r>
            <a:r>
              <a:rPr lang="sv-SE" sz="5600" dirty="0"/>
              <a:t> olika status 1, 3 och 5 i fönstret Utgående remisser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Därför </a:t>
            </a:r>
            <a:r>
              <a:rPr lang="sv-SE" sz="5600" b="1" dirty="0"/>
              <a:t>viktigt</a:t>
            </a:r>
            <a:r>
              <a:rPr lang="sv-SE" sz="5600" dirty="0"/>
              <a:t> att följa riktlinjerna att bedöma och acceptera </a:t>
            </a:r>
            <a:r>
              <a:rPr lang="sv-SE" sz="5600" dirty="0" err="1"/>
              <a:t>eRemissen</a:t>
            </a:r>
            <a:r>
              <a:rPr lang="sv-SE" sz="5600" dirty="0"/>
              <a:t> så remissen får status 3.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Alternativen Avregistrera och Makulera ska undvikas att användas för </a:t>
            </a:r>
            <a:r>
              <a:rPr lang="sv-SE" sz="5600" dirty="0" err="1"/>
              <a:t>eRemiss</a:t>
            </a:r>
            <a:r>
              <a:rPr lang="sv-SE" sz="5600" dirty="0"/>
              <a:t>. Om situation uppstår att dessa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behöver användas ska kontakt tas med remitterande enhet alternativt remissmottagande enhet som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måste Avregistrera/Makulera </a:t>
            </a:r>
            <a:r>
              <a:rPr lang="sv-SE" sz="5600" dirty="0" err="1"/>
              <a:t>eRemissen</a:t>
            </a:r>
            <a:r>
              <a:rPr lang="sv-SE" sz="5600" dirty="0"/>
              <a:t>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Akuta remisser ska föregås av ett telefonsamtal till remissmottagande enhet. </a:t>
            </a:r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46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111" y="555121"/>
            <a:ext cx="7772400" cy="723754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Symbol för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pic>
        <p:nvPicPr>
          <p:cNvPr id="3" name="Bildobjekt 2" descr="BIlden visar fönstret inkommande remisser med symbol för eRemiss.">
            <a:extLst>
              <a:ext uri="{FF2B5EF4-FFF2-40B4-BE49-F238E27FC236}">
                <a16:creationId xmlns:a16="http://schemas.microsoft.com/office/drawing/2014/main" id="{A6CC81B1-2BEA-9B9E-6E63-E41D07AB2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3241504" y="628958"/>
            <a:ext cx="377889" cy="378733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F85112-4E1A-DBF7-43CA-39B682158889}"/>
              </a:ext>
            </a:extLst>
          </p:cNvPr>
          <p:cNvSpPr txBox="1">
            <a:spLocks/>
          </p:cNvSpPr>
          <p:nvPr/>
        </p:nvSpPr>
        <p:spPr>
          <a:xfrm>
            <a:off x="131111" y="1080433"/>
            <a:ext cx="8532548" cy="119377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Symbolen för en inkommen eller skickad </a:t>
            </a:r>
            <a:r>
              <a:rPr lang="sv-SE" sz="1400" dirty="0" err="1"/>
              <a:t>eRemiss</a:t>
            </a:r>
            <a:r>
              <a:rPr lang="sv-SE" sz="1400" dirty="0"/>
              <a:t> ses </a:t>
            </a:r>
            <a:r>
              <a:rPr lang="sv-SE" sz="1400" dirty="0" err="1"/>
              <a:t>bl</a:t>
            </a:r>
            <a:r>
              <a:rPr lang="sv-SE" sz="1400" dirty="0"/>
              <a:t> a i fönstret </a:t>
            </a:r>
            <a:r>
              <a:rPr lang="sv-SE" sz="1400" b="1" dirty="0"/>
              <a:t>Inkommande</a:t>
            </a:r>
            <a:r>
              <a:rPr lang="sv-SE" sz="1400" dirty="0"/>
              <a:t> respektive </a:t>
            </a:r>
            <a:r>
              <a:rPr lang="sv-SE" sz="1400" b="1" dirty="0"/>
              <a:t>Utgående remisser</a:t>
            </a:r>
            <a:r>
              <a:rPr lang="sv-SE" sz="1400" dirty="0"/>
              <a:t>.  </a:t>
            </a: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14" name="Bildobjekt 13" descr="Bilden visar symbol för eRemiss för en inkommen eller skickad eRemiss.">
            <a:extLst>
              <a:ext uri="{FF2B5EF4-FFF2-40B4-BE49-F238E27FC236}">
                <a16:creationId xmlns:a16="http://schemas.microsoft.com/office/drawing/2014/main" id="{69FC650D-194B-4885-A6BD-135E8494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1351617"/>
            <a:ext cx="8947052" cy="2505453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C6092E2-BCC4-CBA4-CF1C-33576B9CDD98}"/>
              </a:ext>
            </a:extLst>
          </p:cNvPr>
          <p:cNvSpPr txBox="1">
            <a:spLocks/>
          </p:cNvSpPr>
          <p:nvPr/>
        </p:nvSpPr>
        <p:spPr>
          <a:xfrm>
            <a:off x="184539" y="3877282"/>
            <a:ext cx="8532548" cy="119377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En inkommen </a:t>
            </a:r>
            <a:r>
              <a:rPr lang="sv-SE" sz="1400" dirty="0" err="1"/>
              <a:t>eRemiss</a:t>
            </a:r>
            <a:r>
              <a:rPr lang="sv-SE" sz="1400" dirty="0"/>
              <a:t> kan </a:t>
            </a:r>
            <a:r>
              <a:rPr lang="sv-SE" sz="1400" dirty="0" err="1"/>
              <a:t>omriktas</a:t>
            </a:r>
            <a:r>
              <a:rPr lang="sv-SE" sz="1400" dirty="0"/>
              <a:t> till enheter inom remissmottagande enhetens urval. 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Har en patient flera inkommande </a:t>
            </a:r>
            <a:r>
              <a:rPr lang="sv-SE" sz="1400" dirty="0" err="1"/>
              <a:t>eRemisser</a:t>
            </a:r>
            <a:r>
              <a:rPr lang="sv-SE" sz="1400" dirty="0"/>
              <a:t> för samma åkomma </a:t>
            </a:r>
            <a:r>
              <a:rPr lang="sv-SE" sz="1400"/>
              <a:t>och till samma </a:t>
            </a:r>
            <a:r>
              <a:rPr lang="sv-SE" sz="1400" dirty="0"/>
              <a:t>enhet, kan dessa kopplas ihop.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 err="1"/>
              <a:t>eRemissen</a:t>
            </a:r>
            <a:r>
              <a:rPr lang="sv-SE" sz="1400" dirty="0"/>
              <a:t> visas med samma symbol i Inkommande remisser hos enheten </a:t>
            </a:r>
            <a:r>
              <a:rPr lang="sv-SE" sz="1400" dirty="0" err="1"/>
              <a:t>eRemissen</a:t>
            </a:r>
            <a:r>
              <a:rPr lang="sv-SE" sz="1400" dirty="0"/>
              <a:t> </a:t>
            </a:r>
            <a:r>
              <a:rPr lang="sv-SE" sz="1400" dirty="0" err="1"/>
              <a:t>omriktats</a:t>
            </a:r>
            <a:r>
              <a:rPr lang="sv-SE" sz="1400" dirty="0"/>
              <a:t> till. 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29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brik 20">
            <a:extLst>
              <a:ext uri="{FF2B5EF4-FFF2-40B4-BE49-F238E27FC236}">
                <a16:creationId xmlns:a16="http://schemas.microsoft.com/office/drawing/2014/main" id="{54A775F3-1CFC-4379-97BB-E0472D4B9A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862" y="652237"/>
            <a:ext cx="8739719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Exempel hur en inkommande </a:t>
            </a: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eRemiss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 betalningsförbindelse kan se ut</a:t>
            </a:r>
          </a:p>
        </p:txBody>
      </p:sp>
      <p:pic>
        <p:nvPicPr>
          <p:cNvPr id="3" name="Bildobjekt 2" descr="Bilden visar exempel på en inkommande eRemiss med betalningsförbindelse kan se ut.">
            <a:extLst>
              <a:ext uri="{FF2B5EF4-FFF2-40B4-BE49-F238E27FC236}">
                <a16:creationId xmlns:a16="http://schemas.microsoft.com/office/drawing/2014/main" id="{20ED422D-F816-A5DC-BD38-A0BF140C8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4" b="1"/>
          <a:stretch/>
        </p:blipFill>
        <p:spPr>
          <a:xfrm>
            <a:off x="390933" y="932575"/>
            <a:ext cx="4815006" cy="4085117"/>
          </a:xfrm>
          <a:prstGeom prst="rect">
            <a:avLst/>
          </a:prstGeom>
        </p:spPr>
      </p:pic>
      <p:pic>
        <p:nvPicPr>
          <p:cNvPr id="19" name="Bildobjekt 18" descr="Bilden visar exempel på inkommande eRemiss med betalningsförbindelse.">
            <a:extLst>
              <a:ext uri="{FF2B5EF4-FFF2-40B4-BE49-F238E27FC236}">
                <a16:creationId xmlns:a16="http://schemas.microsoft.com/office/drawing/2014/main" id="{5CCB9180-C411-4506-8DCD-7300748E1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540" t="-4693" r="33691" b="-252"/>
          <a:stretch/>
        </p:blipFill>
        <p:spPr>
          <a:xfrm>
            <a:off x="4056016" y="911682"/>
            <a:ext cx="4815007" cy="41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334" y="505174"/>
            <a:ext cx="6516823" cy="704648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Besvara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B629C3-E764-475D-B692-781103273A56}"/>
              </a:ext>
            </a:extLst>
          </p:cNvPr>
          <p:cNvSpPr/>
          <p:nvPr/>
        </p:nvSpPr>
        <p:spPr>
          <a:xfrm>
            <a:off x="167402" y="1052302"/>
            <a:ext cx="8640382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 dirty="0"/>
              <a:t>Besvara </a:t>
            </a:r>
            <a:r>
              <a:rPr lang="sv-SE" sz="1400" dirty="0" err="1"/>
              <a:t>eRemiss</a:t>
            </a:r>
            <a:r>
              <a:rPr lang="sv-SE" sz="1400" dirty="0"/>
              <a:t> hanteras på samma sätt som när man besvarar övriga remisser, i fliken </a:t>
            </a:r>
            <a:r>
              <a:rPr lang="sv-SE" sz="1400" b="1" dirty="0"/>
              <a:t>Svar</a:t>
            </a:r>
            <a:r>
              <a:rPr lang="sv-SE" sz="1400" dirty="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Endast </a:t>
            </a:r>
            <a:r>
              <a:rPr lang="sv-SE" sz="1400" b="1" dirty="0"/>
              <a:t>Slutsvar</a:t>
            </a:r>
            <a:r>
              <a:rPr lang="sv-SE" sz="1400" dirty="0"/>
              <a:t> kan användas men flera kompletterande svar kan skickas.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 dirty="0"/>
              <a:t>Vid behov av hänvisning till NPÖ notera i svarsmallen,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under ex sökordet </a:t>
            </a:r>
            <a:r>
              <a:rPr lang="sv-SE" sz="1400" b="1" dirty="0"/>
              <a:t>Övrig information </a:t>
            </a:r>
            <a:r>
              <a:rPr lang="sv-SE" sz="1400" dirty="0"/>
              <a:t>namn på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vårdpersonal och datum för den hänvisade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anteckningen. Det blir då lättare för remittenten att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filtrera fram anteckningen i NPÖ.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 dirty="0"/>
              <a:t>Välj </a:t>
            </a:r>
            <a:r>
              <a:rPr lang="sv-SE" sz="1400" b="1" dirty="0"/>
              <a:t>Signera och skicka </a:t>
            </a:r>
            <a:r>
              <a:rPr lang="sv-SE" sz="1400" dirty="0"/>
              <a:t>alternativt </a:t>
            </a:r>
            <a:r>
              <a:rPr lang="sv-SE" sz="1400" b="1" dirty="0"/>
              <a:t>Klar för signering 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b="1" dirty="0"/>
              <a:t>	</a:t>
            </a:r>
            <a:r>
              <a:rPr lang="sv-SE" sz="1400" dirty="0"/>
              <a:t>om det är sekreterare som skriver svaret.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endParaRPr lang="sv-SE" sz="4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sv-SE" sz="1400" dirty="0" err="1"/>
              <a:t>eSvaret</a:t>
            </a:r>
            <a:r>
              <a:rPr lang="sv-SE" sz="1400" dirty="0"/>
              <a:t> ser remittenten </a:t>
            </a:r>
            <a:r>
              <a:rPr lang="sv-SE" sz="1400" dirty="0" err="1"/>
              <a:t>bl</a:t>
            </a:r>
            <a:r>
              <a:rPr lang="sv-SE" sz="1400" dirty="0"/>
              <a:t> a i sin Osignerat och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</a:t>
            </a:r>
            <a:r>
              <a:rPr lang="sv-SE" sz="1400" dirty="0" err="1"/>
              <a:t>ovidimerat</a:t>
            </a:r>
            <a:r>
              <a:rPr lang="sv-SE" sz="1400" dirty="0"/>
              <a:t>, enhetens Inkorg svar, fönstret Utgående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sv-SE" sz="1400" dirty="0"/>
              <a:t>	remiss eller fönstret Beställningsstatus</a:t>
            </a:r>
            <a:r>
              <a:rPr lang="sv-SE" sz="1600" dirty="0"/>
              <a:t>. </a:t>
            </a:r>
          </a:p>
          <a:p>
            <a:endParaRPr lang="sv-SE" dirty="0"/>
          </a:p>
        </p:txBody>
      </p:sp>
      <p:pic>
        <p:nvPicPr>
          <p:cNvPr id="9" name="Bildobjekt 8" descr="Bilden visar hur besvara eRemiss ser ut.">
            <a:extLst>
              <a:ext uri="{FF2B5EF4-FFF2-40B4-BE49-F238E27FC236}">
                <a16:creationId xmlns:a16="http://schemas.microsoft.com/office/drawing/2014/main" id="{0EA756A7-4CC7-B520-D1C3-0303F5ED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86" y="1591199"/>
            <a:ext cx="4462142" cy="35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851" y="507354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Skicka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D380B7-2BB3-4B03-9301-2F370E34B5D9}"/>
              </a:ext>
            </a:extLst>
          </p:cNvPr>
          <p:cNvSpPr txBox="1">
            <a:spLocks/>
          </p:cNvSpPr>
          <p:nvPr/>
        </p:nvSpPr>
        <p:spPr>
          <a:xfrm>
            <a:off x="258851" y="1035538"/>
            <a:ext cx="8928749" cy="134533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Att skicka en </a:t>
            </a:r>
            <a:r>
              <a:rPr lang="sv-SE" sz="1400" dirty="0" err="1"/>
              <a:t>eRemiss</a:t>
            </a:r>
            <a:r>
              <a:rPr lang="sv-SE" sz="1400" dirty="0"/>
              <a:t> utförs i fönstret </a:t>
            </a:r>
            <a:r>
              <a:rPr lang="sv-SE" sz="1400" b="1" dirty="0"/>
              <a:t>Skicka remiss</a:t>
            </a:r>
            <a:r>
              <a:rPr lang="sv-SE" sz="1400" dirty="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Sök fram mottagande enhet. Enheten som tar emot </a:t>
            </a:r>
            <a:r>
              <a:rPr lang="sv-SE" sz="1400" dirty="0" err="1"/>
              <a:t>eRemiss</a:t>
            </a:r>
            <a:r>
              <a:rPr lang="sv-SE" sz="1400" dirty="0"/>
              <a:t> visas med symbolen       framför enhetens namn.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Fyll i remissmall, välj </a:t>
            </a:r>
            <a:r>
              <a:rPr lang="sv-SE" sz="1400" b="1" dirty="0"/>
              <a:t>Signera och skicka </a:t>
            </a:r>
            <a:r>
              <a:rPr lang="sv-SE" sz="1400" dirty="0"/>
              <a:t>alternativt </a:t>
            </a:r>
            <a:r>
              <a:rPr lang="sv-SE" sz="1400" b="1" dirty="0"/>
              <a:t>Klar för signering </a:t>
            </a:r>
            <a:r>
              <a:rPr lang="sv-SE" sz="1400" dirty="0"/>
              <a:t>om det är sekreterare som skriver remissen.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1400" dirty="0" err="1"/>
              <a:t>eRemissen</a:t>
            </a:r>
            <a:r>
              <a:rPr lang="sv-SE" sz="1400" dirty="0"/>
              <a:t> kan remittenten </a:t>
            </a:r>
            <a:r>
              <a:rPr lang="sv-SE" sz="1400" dirty="0" err="1"/>
              <a:t>bl</a:t>
            </a:r>
            <a:r>
              <a:rPr lang="sv-SE" sz="1400" dirty="0"/>
              <a:t> a signera via sin Osignerat och </a:t>
            </a:r>
            <a:r>
              <a:rPr lang="sv-SE" sz="1400" dirty="0" err="1"/>
              <a:t>Ovidimerat</a:t>
            </a:r>
            <a:r>
              <a:rPr lang="sv-SE" sz="1400" dirty="0"/>
              <a:t>.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  <p:pic>
        <p:nvPicPr>
          <p:cNvPr id="8" name="Bildobjekt 7" descr="Bilden visar fönstret skicka remiss.">
            <a:extLst>
              <a:ext uri="{FF2B5EF4-FFF2-40B4-BE49-F238E27FC236}">
                <a16:creationId xmlns:a16="http://schemas.microsoft.com/office/drawing/2014/main" id="{102B48AF-0C0A-467B-2D90-AA43B9DE4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6393025" y="1278648"/>
            <a:ext cx="241417" cy="241956"/>
          </a:xfrm>
          <a:prstGeom prst="rect">
            <a:avLst/>
          </a:prstGeom>
        </p:spPr>
      </p:pic>
      <p:pic>
        <p:nvPicPr>
          <p:cNvPr id="5" name="Bildobjekt 4" descr="Bilden visar fönstret skicka remiss.">
            <a:extLst>
              <a:ext uri="{FF2B5EF4-FFF2-40B4-BE49-F238E27FC236}">
                <a16:creationId xmlns:a16="http://schemas.microsoft.com/office/drawing/2014/main" id="{76750959-CBBC-A494-30DD-09BF07BBA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" y="2113075"/>
            <a:ext cx="8611600" cy="29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3886" y="567729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Remisshistorik</a:t>
            </a:r>
            <a:endParaRPr lang="sv-SE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7410C-ABD3-461D-905C-D089797056E0}"/>
              </a:ext>
            </a:extLst>
          </p:cNvPr>
          <p:cNvSpPr txBox="1">
            <a:spLocks/>
          </p:cNvSpPr>
          <p:nvPr/>
        </p:nvSpPr>
        <p:spPr>
          <a:xfrm>
            <a:off x="473886" y="1155378"/>
            <a:ext cx="8196228" cy="1275062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I remisshistoriken för remiss ses </a:t>
            </a:r>
            <a:r>
              <a:rPr lang="sv-SE" sz="1400" b="1" dirty="0"/>
              <a:t>Meddelande skickas</a:t>
            </a:r>
            <a:r>
              <a:rPr lang="sv-SE" sz="1400" dirty="0"/>
              <a:t> när en </a:t>
            </a:r>
            <a:r>
              <a:rPr lang="sv-SE" sz="1400" dirty="0" err="1"/>
              <a:t>eRemiss</a:t>
            </a:r>
            <a:r>
              <a:rPr lang="sv-SE" sz="1400" dirty="0"/>
              <a:t> skickas/accepteras/besvaras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och slår om till </a:t>
            </a:r>
            <a:r>
              <a:rPr lang="sv-SE" sz="1400" b="1" dirty="0"/>
              <a:t>Meddelande levererat</a:t>
            </a:r>
            <a:r>
              <a:rPr lang="sv-SE" sz="1400" dirty="0"/>
              <a:t> när </a:t>
            </a:r>
            <a:r>
              <a:rPr lang="sv-SE" sz="1400" dirty="0" err="1"/>
              <a:t>eRemiss</a:t>
            </a:r>
            <a:r>
              <a:rPr lang="sv-SE" sz="1400" dirty="0"/>
              <a:t>/acceptans av </a:t>
            </a:r>
            <a:r>
              <a:rPr lang="sv-SE" sz="1400" dirty="0" err="1"/>
              <a:t>eRemiss</a:t>
            </a:r>
            <a:r>
              <a:rPr lang="sv-SE" sz="1400" dirty="0"/>
              <a:t>/</a:t>
            </a:r>
            <a:r>
              <a:rPr lang="sv-SE" sz="1400" dirty="0" err="1"/>
              <a:t>eSvar</a:t>
            </a:r>
            <a:r>
              <a:rPr lang="sv-SE" sz="1400" dirty="0"/>
              <a:t> når fram till mottagaren.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  <p:pic>
        <p:nvPicPr>
          <p:cNvPr id="4" name="Bildobjekt 3" descr="Bilden visar fönstret remisshistorik.">
            <a:extLst>
              <a:ext uri="{FF2B5EF4-FFF2-40B4-BE49-F238E27FC236}">
                <a16:creationId xmlns:a16="http://schemas.microsoft.com/office/drawing/2014/main" id="{6390AE3F-1C7B-EF47-8E94-772CFAC34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08" y="1676011"/>
            <a:ext cx="4108367" cy="29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8277" y="985776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Reservrutin</a:t>
            </a:r>
            <a:endParaRPr lang="sv-SE" sz="28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488277" y="1811988"/>
            <a:ext cx="7772400" cy="134533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Om tjänsten för </a:t>
            </a:r>
            <a:r>
              <a:rPr lang="sv-SE" sz="1400" dirty="0" err="1"/>
              <a:t>eRemiss</a:t>
            </a:r>
            <a:r>
              <a:rPr lang="sv-SE" sz="1400" dirty="0"/>
              <a:t> ligger nere kan </a:t>
            </a:r>
            <a:r>
              <a:rPr lang="sv-SE" sz="1400" dirty="0" err="1"/>
              <a:t>eRemissen</a:t>
            </a:r>
            <a:r>
              <a:rPr lang="sv-SE" sz="1400" dirty="0"/>
              <a:t> skickas per post eller per mejl via Säker Digital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Kommunikation (SDK). </a:t>
            </a:r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  <a:p>
            <a:pPr marL="490950" lvl="1" indent="0">
              <a:buFont typeface="Courier New" charset="0"/>
              <a:buNone/>
            </a:pPr>
            <a:endParaRPr lang="sv-SE" sz="20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8533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8458" y="564874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Nationell Patientöversikt, NPÖ</a:t>
            </a:r>
            <a:endParaRPr lang="en-US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378458" y="1401533"/>
            <a:ext cx="8387084" cy="30644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1400" dirty="0">
                <a:cs typeface="Calibri"/>
              </a:rPr>
              <a:t>I Cosmic finns ett uthopp/genväg till NPÖ. </a:t>
            </a:r>
          </a:p>
          <a:p>
            <a:pPr marL="285750" indent="-285750"/>
            <a:r>
              <a:rPr lang="sv-SE" sz="1400" dirty="0">
                <a:cs typeface="Calibri"/>
              </a:rPr>
              <a:t>För att kunna logga in i NPÖ krävs att användare har SITHS-kort och ett medarbetaruppdrag. Medarbetaruppdrag lägger vårdsystemsamordnare till. </a:t>
            </a:r>
          </a:p>
          <a:p>
            <a:pPr marL="285750" indent="-285750"/>
            <a:r>
              <a:rPr lang="sv-SE" sz="1400" dirty="0">
                <a:ea typeface="+mn-lt"/>
                <a:cs typeface="+mn-lt"/>
              </a:rPr>
              <a:t>NPÖ gör det möjligt för vårdgivare att dela journalinformation från hälso- och sjukvården med varandra. </a:t>
            </a:r>
          </a:p>
          <a:p>
            <a:pPr marL="285750" indent="-285750"/>
            <a:r>
              <a:rPr lang="sv-SE" sz="1400" dirty="0">
                <a:ea typeface="+mn-lt"/>
                <a:cs typeface="+mn-lt"/>
              </a:rPr>
              <a:t>Vårdpersonal kan ta del av journalinformation som finns hos andra vårdgivare, om patienten har gett sitt samtycke till det i remissen. </a:t>
            </a:r>
          </a:p>
          <a:p>
            <a:pPr marL="285750" indent="-285750"/>
            <a:r>
              <a:rPr lang="sv-SE" sz="1400" dirty="0"/>
              <a:t>De uppgifter som vårdpersonalen kan se i NPÖ kan även invånaren själv ta del av i </a:t>
            </a:r>
            <a:r>
              <a:rPr lang="sv-SE" sz="1400" dirty="0">
                <a:hlinkClick r:id="rId3"/>
              </a:rPr>
              <a:t>Journalen</a:t>
            </a:r>
            <a:r>
              <a:rPr lang="sv-SE" sz="1400" dirty="0"/>
              <a:t>.</a:t>
            </a:r>
          </a:p>
          <a:p>
            <a:pPr marL="285750" indent="-285750"/>
            <a:r>
              <a:rPr lang="sv-SE" sz="1400" dirty="0"/>
              <a:t>Informationen i NPÖ går att se, men inte ändra, spara eller skriva ut. </a:t>
            </a:r>
            <a:endParaRPr lang="sv-SE" sz="1400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/>
            <a:endParaRPr lang="sv-SE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>
              <a:cs typeface="Calibri"/>
            </a:endParaRPr>
          </a:p>
          <a:p>
            <a:pPr marL="490855" lvl="1" indent="0">
              <a:buNone/>
            </a:pPr>
            <a:endParaRPr lang="sv-SE" sz="2400" dirty="0">
              <a:cs typeface="Calibri"/>
            </a:endParaRPr>
          </a:p>
          <a:p>
            <a:pPr marL="490855" lvl="1" indent="0">
              <a:buNone/>
            </a:pPr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30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pansvarig xmlns="f703b967-ad50-41e6-922e-b98360d53604">
      <UserInfo>
        <DisplayName/>
        <AccountId xsi:nil="true"/>
        <AccountType/>
      </UserInfo>
    </Mappansvarig>
    <Ansvarig xmlns="f703b967-ad50-41e6-922e-b98360d53604">
      <UserInfo>
        <DisplayName/>
        <AccountId xsi:nil="true"/>
        <AccountType/>
      </UserInfo>
    </Ansvarig>
    <lcf76f155ced4ddcb4097134ff3c332f xmlns="f703b967-ad50-41e6-922e-b98360d53604">
      <Terms xmlns="http://schemas.microsoft.com/office/infopath/2007/PartnerControls"/>
    </lcf76f155ced4ddcb4097134ff3c332f>
    <TaxCatchAll xmlns="28c0f289-e8e7-494a-b19b-89669d2ae230" xsi:nil="true"/>
    <Datum xmlns="f703b967-ad50-41e6-922e-b98360d53604" xsi:nil="true"/>
    <Kommentar xmlns="f703b967-ad50-41e6-922e-b98360d536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4E80D9B682B8429BB28E47B76B08CB" ma:contentTypeVersion="25" ma:contentTypeDescription="Skapa ett nytt dokument." ma:contentTypeScope="" ma:versionID="6938a6235efb164f6d80cb7e86c713f6">
  <xsd:schema xmlns:xsd="http://www.w3.org/2001/XMLSchema" xmlns:xs="http://www.w3.org/2001/XMLSchema" xmlns:p="http://schemas.microsoft.com/office/2006/metadata/properties" xmlns:ns2="f703b967-ad50-41e6-922e-b98360d53604" xmlns:ns3="da9a028d-57a4-40db-b30a-6b9184d6d3d3" xmlns:ns4="28c0f289-e8e7-494a-b19b-89669d2ae230" targetNamespace="http://schemas.microsoft.com/office/2006/metadata/properties" ma:root="true" ma:fieldsID="1f8d9721ac0ccb5f8dce2cdf8060eaf7" ns2:_="" ns3:_="" ns4:_="">
    <xsd:import namespace="f703b967-ad50-41e6-922e-b98360d53604"/>
    <xsd:import namespace="da9a028d-57a4-40db-b30a-6b9184d6d3d3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appansvarig" minOccurs="0"/>
                <xsd:element ref="ns2:Ansvarig" minOccurs="0"/>
                <xsd:element ref="ns2:Datu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3b967-ad50-41e6-922e-b98360d53604" elementFormDefault="qualified">
    <xsd:import namespace="http://schemas.microsoft.com/office/2006/documentManagement/types"/>
    <xsd:import namespace="http://schemas.microsoft.com/office/infopath/2007/PartnerControls"/>
    <xsd:element name="Mappansvarig" ma:index="2" nillable="true" ma:displayName="Mappansvarig" ma:format="Dropdown" ma:list="UserInfo" ma:SharePointGroup="0" ma:internalName="Mapp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" ma:index="3" nillable="true" ma:displayName="Ansvarig" ma:format="Dropdown" ma:list="UserInfo" ma:SharePointGroup="0" ma:internalName="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um" ma:index="5" nillable="true" ma:displayName="Datum" ma:format="DateOnly" ma:internalName="Datum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3" nillable="true" ma:displayName="MediaServiceOCR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7" nillable="true" ma:displayName="Kommentar" ma:description="test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a028d-57a4-40db-b30a-6b9184d6d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be5d505-6c83-4d10-91fa-629e76ead928}" ma:internalName="TaxCatchAll" ma:readOnly="false" ma:showField="CatchAllData" ma:web="da9a028d-57a4-40db-b30a-6b9184d6d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f703b967-ad50-41e6-922e-b98360d53604"/>
    <ds:schemaRef ds:uri="http://schemas.microsoft.com/office/2006/documentManagement/types"/>
    <ds:schemaRef ds:uri="http://purl.org/dc/elements/1.1/"/>
    <ds:schemaRef ds:uri="28c0f289-e8e7-494a-b19b-89669d2ae230"/>
    <ds:schemaRef ds:uri="http://schemas.microsoft.com/office/2006/metadata/properties"/>
    <ds:schemaRef ds:uri="da9a028d-57a4-40db-b30a-6b9184d6d3d3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D7BF18A-BDAF-4C60-BE1D-6F12399B9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3b967-ad50-41e6-922e-b98360d53604"/>
    <ds:schemaRef ds:uri="da9a028d-57a4-40db-b30a-6b9184d6d3d3"/>
    <ds:schemaRef ds:uri="28c0f289-e8e7-494a-b19b-89669d2ae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RegionUppsala_PPT</Template>
  <TotalTime>244</TotalTime>
  <Words>630</Words>
  <Application>Microsoft Office PowerPoint</Application>
  <PresentationFormat>Bildspel på skärmen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Office-tema</vt:lpstr>
      <vt:lpstr>Remisshantering eRemiss </vt:lpstr>
      <vt:lpstr>Remisshantering</vt:lpstr>
      <vt:lpstr>Symbol för eRemiss</vt:lpstr>
      <vt:lpstr>Exempel hur en inkommande eRemiss med betalningsförbindelse kan se ut</vt:lpstr>
      <vt:lpstr>Besvara eRemiss</vt:lpstr>
      <vt:lpstr>Skicka eRemiss</vt:lpstr>
      <vt:lpstr>Remisshistorik</vt:lpstr>
      <vt:lpstr>Reservrutin</vt:lpstr>
      <vt:lpstr>Nationell Patientöversikt, NPÖ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eRemiss</dc:title>
  <dc:creator>Anna Fernlöf Blomgren</dc:creator>
  <cp:lastModifiedBy>Kristina Dannaeus</cp:lastModifiedBy>
  <cp:revision>3</cp:revision>
  <dcterms:created xsi:type="dcterms:W3CDTF">2021-03-17T12:26:54Z</dcterms:created>
  <dcterms:modified xsi:type="dcterms:W3CDTF">2025-09-10T13:18:52Z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0x010100164E80D9B682B8429BB28E47B76B08CB</vt:lpwstr>
  </property>
  <property fmtid="{D5CDD505-2E9C-101B-9397-08002B2CF9AE}" pid="3" name="MediaServiceImageTags">
    <vt:lpwstr/>
  </property>
</Properties>
</file>