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65" r:id="rId7"/>
    <p:sldId id="283" r:id="rId8"/>
    <p:sldId id="262" r:id="rId9"/>
    <p:sldId id="284" r:id="rId10"/>
    <p:sldId id="285" r:id="rId11"/>
    <p:sldId id="287" r:id="rId12"/>
    <p:sldId id="286" r:id="rId13"/>
    <p:sldId id="288" r:id="rId14"/>
    <p:sldId id="271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uvudpresentation" id="{6746E26B-A332-2E42-9FFB-9DFFCEA50A3C}">
          <p14:sldIdLst>
            <p14:sldId id="256"/>
            <p14:sldId id="258"/>
            <p14:sldId id="265"/>
            <p14:sldId id="283"/>
            <p14:sldId id="262"/>
            <p14:sldId id="284"/>
            <p14:sldId id="285"/>
            <p14:sldId id="287"/>
            <p14:sldId id="286"/>
            <p14:sldId id="288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863"/>
    <a:srgbClr val="D57667"/>
    <a:srgbClr val="D576FF"/>
    <a:srgbClr val="7FB585"/>
    <a:srgbClr val="34A8E3"/>
    <a:srgbClr val="E6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9546D0-968F-7C38-3A34-47462F48DDEB}" v="516" dt="2025-02-27T13:41:32.667"/>
    <p1510:client id="{EB6BA5A3-86AB-939F-DCE7-CFD02A8CBE2C}" v="124" dt="2025-02-27T11:01:13.1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67F5E1-2EFB-ED90-4453-68C1B0CE0A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3D73971-1A1E-E488-071A-36595EAEBD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57076-9659-4B5A-B5E0-C89F7B16F7A4}" type="datetimeFigureOut">
              <a:rPr lang="sv-SE" smtClean="0"/>
              <a:t>2025-03-05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F789CB7-409C-E360-DBF3-397226D943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B620DB-5B67-740F-7EB8-F4B9429E47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C1FDA-39AC-4F0F-B44B-E561B1DCEE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0562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9A02E-F8CF-4FB4-8162-4452EDD5A141}" type="datetimeFigureOut">
              <a:rPr lang="sv-SE" smtClean="0"/>
              <a:t>2025-03-05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5AA6E-D099-4A0E-8F54-07BF54C953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305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883" y="342605"/>
            <a:ext cx="1529907" cy="330535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6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huvudrubrik + brödtext +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46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51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66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16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41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94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1716860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6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3181618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224182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alternativ ljus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3" name="Bildobjekt 2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57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pers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1344635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510872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25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17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50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27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53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58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51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9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alternativ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1" name="Rektangel 10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8" name="Bildobjekt 7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374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61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9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19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32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59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7" name="Bildobjekt 6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32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56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70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46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2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883" y="342605"/>
            <a:ext cx="1529907" cy="330535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4035859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697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40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903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601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396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565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158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7" name="Bildobjekt 6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39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592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4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gre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637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40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064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985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177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183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618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315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626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89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7" name="Bildobjekt 6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7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868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495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718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32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527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562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165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085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724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667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3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484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sida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47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gressida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pic>
        <p:nvPicPr>
          <p:cNvPr id="7" name="Bildobjekt 6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4362192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21040081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huvudrubrik + brödtext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21295974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1045699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4849620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14286666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27668731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1254956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50862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672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22121802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16454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69" r:id="rId3"/>
    <p:sldLayoutId id="2147493468" r:id="rId4"/>
    <p:sldLayoutId id="2147493471" r:id="rId5"/>
    <p:sldLayoutId id="2147493470" r:id="rId6"/>
    <p:sldLayoutId id="2147493472" r:id="rId7"/>
    <p:sldLayoutId id="2147493473" r:id="rId8"/>
    <p:sldLayoutId id="2147493474" r:id="rId9"/>
    <p:sldLayoutId id="2147493475" r:id="rId10"/>
    <p:sldLayoutId id="2147493476" r:id="rId11"/>
    <p:sldLayoutId id="2147493477" r:id="rId12"/>
    <p:sldLayoutId id="2147493478" r:id="rId13"/>
    <p:sldLayoutId id="2147493479" r:id="rId14"/>
    <p:sldLayoutId id="2147493481" r:id="rId15"/>
    <p:sldLayoutId id="2147493480" r:id="rId16"/>
    <p:sldLayoutId id="2147493482" r:id="rId17"/>
    <p:sldLayoutId id="2147493483" r:id="rId18"/>
    <p:sldLayoutId id="2147493484" r:id="rId19"/>
    <p:sldLayoutId id="2147493485" r:id="rId20"/>
    <p:sldLayoutId id="2147493486" r:id="rId21"/>
    <p:sldLayoutId id="2147493487" r:id="rId22"/>
    <p:sldLayoutId id="2147493491" r:id="rId23"/>
    <p:sldLayoutId id="2147493507" r:id="rId24"/>
    <p:sldLayoutId id="2147493495" r:id="rId25"/>
    <p:sldLayoutId id="2147493508" r:id="rId26"/>
    <p:sldLayoutId id="2147493510" r:id="rId27"/>
    <p:sldLayoutId id="2147493505" r:id="rId28"/>
    <p:sldLayoutId id="2147493512" r:id="rId29"/>
    <p:sldLayoutId id="2147493513" r:id="rId30"/>
    <p:sldLayoutId id="2147493506" r:id="rId31"/>
    <p:sldLayoutId id="2147493515" r:id="rId32"/>
    <p:sldLayoutId id="2147493516" r:id="rId33"/>
    <p:sldLayoutId id="2147493488" r:id="rId34"/>
    <p:sldLayoutId id="2147493492" r:id="rId35"/>
    <p:sldLayoutId id="2147493542" r:id="rId36"/>
    <p:sldLayoutId id="2147493496" r:id="rId37"/>
    <p:sldLayoutId id="2147493518" r:id="rId38"/>
    <p:sldLayoutId id="2147493519" r:id="rId39"/>
    <p:sldLayoutId id="2147493520" r:id="rId40"/>
    <p:sldLayoutId id="2147493521" r:id="rId41"/>
    <p:sldLayoutId id="2147493522" r:id="rId42"/>
    <p:sldLayoutId id="2147493523" r:id="rId43"/>
    <p:sldLayoutId id="2147493524" r:id="rId44"/>
    <p:sldLayoutId id="2147493525" r:id="rId45"/>
    <p:sldLayoutId id="2147493489" r:id="rId46"/>
    <p:sldLayoutId id="2147493493" r:id="rId47"/>
    <p:sldLayoutId id="2147493543" r:id="rId48"/>
    <p:sldLayoutId id="2147493497" r:id="rId49"/>
    <p:sldLayoutId id="2147493526" r:id="rId50"/>
    <p:sldLayoutId id="2147493527" r:id="rId51"/>
    <p:sldLayoutId id="2147493528" r:id="rId52"/>
    <p:sldLayoutId id="2147493529" r:id="rId53"/>
    <p:sldLayoutId id="2147493530" r:id="rId54"/>
    <p:sldLayoutId id="2147493531" r:id="rId55"/>
    <p:sldLayoutId id="2147493532" r:id="rId56"/>
    <p:sldLayoutId id="2147493533" r:id="rId57"/>
    <p:sldLayoutId id="2147493490" r:id="rId58"/>
    <p:sldLayoutId id="2147493494" r:id="rId59"/>
    <p:sldLayoutId id="2147493544" r:id="rId60"/>
    <p:sldLayoutId id="2147493498" r:id="rId61"/>
    <p:sldLayoutId id="2147493534" r:id="rId62"/>
    <p:sldLayoutId id="2147493535" r:id="rId63"/>
    <p:sldLayoutId id="2147493536" r:id="rId64"/>
    <p:sldLayoutId id="2147493537" r:id="rId65"/>
    <p:sldLayoutId id="2147493538" r:id="rId66"/>
    <p:sldLayoutId id="2147493539" r:id="rId67"/>
    <p:sldLayoutId id="2147493540" r:id="rId68"/>
    <p:sldLayoutId id="2147493541" r:id="rId69"/>
    <p:sldLayoutId id="2147493545" r:id="rId70"/>
    <p:sldLayoutId id="2147493546" r:id="rId71"/>
    <p:sldLayoutId id="2147493547" r:id="rId72"/>
    <p:sldLayoutId id="2147493548" r:id="rId73"/>
    <p:sldLayoutId id="2147493549" r:id="rId74"/>
    <p:sldLayoutId id="2147493550" r:id="rId75"/>
    <p:sldLayoutId id="2147493551" r:id="rId76"/>
    <p:sldLayoutId id="2147493552" r:id="rId77"/>
    <p:sldLayoutId id="2147493553" r:id="rId78"/>
    <p:sldLayoutId id="2147493554" r:id="rId79"/>
    <p:sldLayoutId id="2147493555" r:id="rId80"/>
    <p:sldLayoutId id="2147493556" r:id="rId8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ltuppsala.sharepoint.com/sites/DocPlusSTYR/Publicerade/Intern%20alla/RIS%20PACS%20Tillf%C3%A4llig%20l%C3%B6sning%20f%C3%B6r%20vissa%20%C3%96vriga%20listor.pdf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ntranat.regionuppsala.se/it-och-teknik/it-system/ris-och-pacs/instruktionerrutiner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>
                <a:solidFill>
                  <a:schemeClr val="bg1"/>
                </a:solidFill>
              </a:rPr>
              <a:t>Uppgradering RIS </a:t>
            </a:r>
            <a:br>
              <a:rPr lang="sv-SE"/>
            </a:br>
            <a:r>
              <a:rPr lang="sv-SE">
                <a:solidFill>
                  <a:schemeClr val="bg1"/>
                </a:solidFill>
              </a:rPr>
              <a:t>7-8 mars 2025</a:t>
            </a:r>
          </a:p>
        </p:txBody>
      </p:sp>
    </p:spTree>
    <p:extLst>
      <p:ext uri="{BB962C8B-B14F-4D97-AF65-F5344CB8AC3E}">
        <p14:creationId xmlns:p14="http://schemas.microsoft.com/office/powerpoint/2010/main" val="4123737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7050" y="730657"/>
            <a:ext cx="7772400" cy="1102519"/>
          </a:xfrm>
        </p:spPr>
        <p:txBody>
          <a:bodyPr>
            <a:normAutofit/>
          </a:bodyPr>
          <a:lstStyle/>
          <a:p>
            <a:r>
              <a:rPr lang="sv-SE" sz="2400"/>
              <a:t>Tillfällig lösning för vissa Övriga listor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E46A463-5645-4CD5-97CB-DAB3B885D711}"/>
              </a:ext>
            </a:extLst>
          </p:cNvPr>
          <p:cNvSpPr/>
          <p:nvPr/>
        </p:nvSpPr>
        <p:spPr>
          <a:xfrm>
            <a:off x="527050" y="1827139"/>
            <a:ext cx="851535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7A005A"/>
              </a:buClr>
              <a:buFont typeface="Wingdings" panose="05000000000000000000" pitchFamily="2" charset="2"/>
              <a:buChar char="§"/>
            </a:pPr>
            <a:endParaRPr lang="sv-SE" sz="1600"/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7A005A"/>
              </a:buClr>
              <a:buFont typeface="Wingdings" panose="05000000000000000000" pitchFamily="2" charset="2"/>
              <a:buChar char="§"/>
            </a:pPr>
            <a:endParaRPr lang="sv-S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BCB6956-82A0-A05B-FBED-496261B060CE}"/>
              </a:ext>
            </a:extLst>
          </p:cNvPr>
          <p:cNvSpPr txBox="1"/>
          <p:nvPr/>
        </p:nvSpPr>
        <p:spPr>
          <a:xfrm>
            <a:off x="1086394" y="1742803"/>
            <a:ext cx="756992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1600">
                <a:latin typeface="Arial"/>
                <a:cs typeface="Arial"/>
              </a:rPr>
              <a:t>Det finns ett känt fel som gör att vissa övriga listor inte fungerar i och med uppgraderingen från RIS till WIM. Felet åtgärdas i en kommande version. </a:t>
            </a:r>
          </a:p>
          <a:p>
            <a:r>
              <a:rPr lang="sv-SE" sz="1600">
                <a:latin typeface="Arial"/>
                <a:cs typeface="Arial"/>
              </a:rPr>
              <a:t>En </a:t>
            </a:r>
            <a:r>
              <a:rPr lang="sv-SE" sz="1600">
                <a:latin typeface="Arial"/>
                <a:cs typeface="Arial"/>
                <a:hlinkClick r:id="rId2"/>
              </a:rPr>
              <a:t>tillfällig lösning för vissa Övriga listor</a:t>
            </a:r>
            <a:r>
              <a:rPr lang="sv-SE" sz="1600">
                <a:latin typeface="Arial"/>
                <a:cs typeface="Arial"/>
              </a:rPr>
              <a:t> finns för er som använder Övriga listor för regelbunden uppföljning. </a:t>
            </a:r>
            <a:endParaRPr lang="sv-SE" sz="1600">
              <a:highlight>
                <a:srgbClr val="FFFF00"/>
              </a:highligh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0771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7050" y="498744"/>
            <a:ext cx="7772400" cy="1102519"/>
          </a:xfrm>
        </p:spPr>
        <p:txBody>
          <a:bodyPr>
            <a:normAutofit/>
          </a:bodyPr>
          <a:lstStyle/>
          <a:p>
            <a:r>
              <a:rPr lang="sv-SE" sz="2400"/>
              <a:t>Kom ihåg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E46A463-5645-4CD5-97CB-DAB3B885D711}"/>
              </a:ext>
            </a:extLst>
          </p:cNvPr>
          <p:cNvSpPr/>
          <p:nvPr/>
        </p:nvSpPr>
        <p:spPr>
          <a:xfrm>
            <a:off x="427659" y="1289612"/>
            <a:ext cx="8515350" cy="344094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7A005A"/>
              </a:buClr>
              <a:buFont typeface="Wingdings" panose="05000000000000000000" pitchFamily="2" charset="2"/>
              <a:buChar char="§"/>
            </a:pPr>
            <a:r>
              <a:rPr lang="sv-SE" sz="1600">
                <a:latin typeface="Arial"/>
                <a:cs typeface="Arial"/>
              </a:rPr>
              <a:t>Supporten för medicinsk bild är öppen lördagen den 8 mars från att driftavbrottet hävs fram till klockan 14.00, anknytning 19300.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7A005A"/>
              </a:buClr>
              <a:buFont typeface="Wingdings" panose="05000000000000000000" pitchFamily="2" charset="2"/>
              <a:buChar char="§"/>
            </a:pPr>
            <a:r>
              <a:rPr kumimoji="0" lang="sv-SE" altLang="sv-SE" sz="16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Lämna datorn påslagen och utloggad från </a:t>
            </a:r>
            <a:r>
              <a:rPr kumimoji="0" lang="sv-SE" altLang="sv-SE" sz="1600" b="0" i="0" u="none" strike="noStrike" cap="none" normalizeH="0" baseline="0" err="1">
                <a:ln>
                  <a:noFill/>
                </a:ln>
                <a:effectLst/>
                <a:latin typeface="Arial"/>
                <a:cs typeface="Arial"/>
              </a:rPr>
              <a:t>windows</a:t>
            </a:r>
            <a:r>
              <a:rPr kumimoji="0" lang="sv-SE" altLang="sv-SE" sz="16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 för att installation av ny programvara inte ska fördröjas.</a:t>
            </a:r>
            <a:endParaRPr lang="sv-SE" altLang="sv-SE" sz="16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marL="342900" indent="-342900" defTabSz="914400">
              <a:spcBef>
                <a:spcPct val="20000"/>
              </a:spcBef>
              <a:spcAft>
                <a:spcPct val="0"/>
              </a:spcAft>
              <a:buClr>
                <a:srgbClr val="7A005A"/>
              </a:buClr>
              <a:buFont typeface="Wingdings" panose="05000000000000000000" pitchFamily="2" charset="2"/>
              <a:buChar char="§"/>
            </a:pPr>
            <a:r>
              <a:rPr lang="sv-SE" sz="1600">
                <a:latin typeface="Arial"/>
                <a:cs typeface="Arial"/>
              </a:rPr>
              <a:t>Det går att lagra från modalitet till PACS och KardioPACS under hela driftavbrottet vilket innebär att bildmaterialet finns tillgängligt i multimediaarkivet. </a:t>
            </a:r>
            <a:endParaRPr lang="sv-SE" altLang="sv-SE" sz="1600">
              <a:latin typeface="Arial"/>
              <a:cs typeface="Arial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7A005A"/>
              </a:buClr>
              <a:buFont typeface="Wingdings" panose="05000000000000000000" pitchFamily="2" charset="2"/>
              <a:buChar char="§"/>
            </a:pPr>
            <a:r>
              <a:rPr lang="sv-SE" err="1"/>
              <a:t>KardioPACS</a:t>
            </a:r>
            <a:r>
              <a:rPr lang="sv-SE"/>
              <a:t>-användare: Bildbearbetning och granskning kan göras i </a:t>
            </a:r>
            <a:r>
              <a:rPr lang="sv-SE" err="1"/>
              <a:t>KardioPACS</a:t>
            </a:r>
            <a:r>
              <a:rPr lang="sv-SE"/>
              <a:t>. Observera att slutsignering/verifiering inte får göras under driftavbrottet. Reservrutin gäller. </a:t>
            </a:r>
            <a:endParaRPr lang="sv-SE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7A005A"/>
              </a:buClr>
              <a:buFont typeface="Wingdings" panose="05000000000000000000" pitchFamily="2" charset="2"/>
              <a:buChar char="§"/>
            </a:pPr>
            <a:r>
              <a:rPr lang="sv-SE" sz="1600">
                <a:latin typeface="Arial"/>
                <a:cs typeface="Arial"/>
                <a:hlinkClick r:id="rId2"/>
              </a:rPr>
              <a:t>Rutinbeskrivningar uppdateras i samband med uppgraderingen</a:t>
            </a:r>
            <a:r>
              <a:rPr lang="sv-SE" sz="1600">
                <a:latin typeface="Arial"/>
                <a:cs typeface="Arial"/>
              </a:rPr>
              <a:t> 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7A005A"/>
              </a:buClr>
              <a:buFont typeface="Wingdings" panose="05000000000000000000" pitchFamily="2" charset="2"/>
              <a:buChar char="§"/>
            </a:pPr>
            <a:endParaRPr lang="sv-SE" sz="1600"/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7A005A"/>
              </a:buClr>
              <a:buFont typeface="Wingdings" panose="05000000000000000000" pitchFamily="2" charset="2"/>
              <a:buChar char="§"/>
            </a:pPr>
            <a:endParaRPr lang="sv-SE" sz="16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950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7050" y="498182"/>
            <a:ext cx="7772400" cy="1102519"/>
          </a:xfrm>
        </p:spPr>
        <p:txBody>
          <a:bodyPr>
            <a:normAutofit/>
          </a:bodyPr>
          <a:lstStyle/>
          <a:p>
            <a:r>
              <a:rPr lang="sv-SE" sz="2400"/>
              <a:t>Uppgradering RIS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E46A463-5645-4CD5-97CB-DAB3B885D711}"/>
              </a:ext>
            </a:extLst>
          </p:cNvPr>
          <p:cNvSpPr/>
          <p:nvPr/>
        </p:nvSpPr>
        <p:spPr>
          <a:xfrm>
            <a:off x="372067" y="1429995"/>
            <a:ext cx="8399113" cy="306545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7A005A"/>
              </a:buClr>
              <a:buFont typeface="Wingdings" panose="05000000000000000000" pitchFamily="2" charset="2"/>
              <a:buChar char="§"/>
            </a:pPr>
            <a:r>
              <a:rPr lang="sv-SE" sz="1600">
                <a:solidFill>
                  <a:srgbClr val="000000"/>
                </a:solidFill>
                <a:latin typeface="Arial"/>
              </a:rPr>
              <a:t>Den 7-8 mars sker en planerad uppgradering av RIS 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7A005A"/>
              </a:buClr>
              <a:buFont typeface="Wingdings" panose="05000000000000000000" pitchFamily="2" charset="2"/>
              <a:buChar char="§"/>
            </a:pPr>
            <a:r>
              <a:rPr lang="sv-SE" sz="1600">
                <a:solidFill>
                  <a:srgbClr val="000000"/>
                </a:solidFill>
                <a:latin typeface="Arial"/>
              </a:rPr>
              <a:t>Driftavbrottet påbörjas fredag 7 mars klockan 18.00 och avslutas lördag 8 mars klockan 9.00.</a:t>
            </a:r>
            <a:br>
              <a:rPr lang="sv-SE" sz="1600">
                <a:latin typeface="Arial"/>
              </a:rPr>
            </a:br>
            <a:r>
              <a:rPr lang="sv-SE" sz="1600">
                <a:solidFill>
                  <a:srgbClr val="000000"/>
                </a:solidFill>
                <a:latin typeface="Arial"/>
              </a:rPr>
              <a:t>Under avbrottet är det inte möjligt att arbeta i RIS och PACS. Reservrutin gäller. </a:t>
            </a:r>
          </a:p>
          <a:p>
            <a:pPr marL="342900" indent="-342900" defTabSz="914400">
              <a:spcBef>
                <a:spcPct val="20000"/>
              </a:spcBef>
              <a:spcAft>
                <a:spcPct val="0"/>
              </a:spcAft>
              <a:buClr>
                <a:srgbClr val="7A005A"/>
              </a:buClr>
              <a:buFont typeface="Wingdings" panose="05000000000000000000" pitchFamily="2" charset="2"/>
              <a:buChar char="§"/>
            </a:pPr>
            <a:r>
              <a:rPr lang="sv-SE" sz="1600">
                <a:solidFill>
                  <a:srgbClr val="000000"/>
                </a:solidFill>
                <a:latin typeface="Arial"/>
              </a:rPr>
              <a:t>Det går att lagra från modalitet till PACS och </a:t>
            </a:r>
            <a:r>
              <a:rPr lang="sv-SE" sz="1600" err="1">
                <a:solidFill>
                  <a:srgbClr val="000000"/>
                </a:solidFill>
                <a:latin typeface="Arial"/>
              </a:rPr>
              <a:t>KardioPACS</a:t>
            </a:r>
            <a:r>
              <a:rPr lang="sv-SE" sz="1600">
                <a:solidFill>
                  <a:srgbClr val="000000"/>
                </a:solidFill>
                <a:latin typeface="Arial"/>
              </a:rPr>
              <a:t> under hela driftavbrottet vilket innebär att bildmaterialet finns tillgängligt i multimediaarkivet. </a:t>
            </a:r>
            <a:endParaRPr lang="sv-SE" sz="160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7A005A"/>
              </a:buClr>
              <a:buFont typeface="Wingdings" panose="05000000000000000000" pitchFamily="2" charset="2"/>
              <a:buChar char="§"/>
            </a:pPr>
            <a:r>
              <a:rPr lang="sv-SE" sz="1600">
                <a:solidFill>
                  <a:srgbClr val="000000"/>
                </a:solidFill>
                <a:latin typeface="Arial"/>
              </a:rPr>
              <a:t>Lördagen den 8 mars är supporten för medicinsk bild öppen från att driftavbrottet hävs fram till klockan 14.00, anknytning 19300. För akuta ärenden övriga tider hänvisas till MT röntgentekniks beredskap anknytning 19690. </a:t>
            </a:r>
            <a:endParaRPr lang="sv-SE" sz="160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7A005A"/>
              </a:buClr>
              <a:buFont typeface="Wingdings" panose="05000000000000000000" pitchFamily="2" charset="2"/>
              <a:buChar char="§"/>
            </a:pPr>
            <a:r>
              <a:rPr lang="sv-SE" sz="1600">
                <a:solidFill>
                  <a:srgbClr val="000000"/>
                </a:solidFill>
                <a:latin typeface="Arial"/>
              </a:rPr>
              <a:t>Lämna datorn påslagen och utloggad från </a:t>
            </a:r>
            <a:r>
              <a:rPr lang="sv-SE" sz="1600" err="1">
                <a:solidFill>
                  <a:srgbClr val="000000"/>
                </a:solidFill>
                <a:latin typeface="Arial"/>
              </a:rPr>
              <a:t>windows</a:t>
            </a:r>
            <a:r>
              <a:rPr lang="sv-SE" sz="1600">
                <a:solidFill>
                  <a:srgbClr val="000000"/>
                </a:solidFill>
                <a:latin typeface="Arial"/>
              </a:rPr>
              <a:t> </a:t>
            </a:r>
            <a:r>
              <a:rPr lang="sv-SE" sz="180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för att installation av ny programvara inte ska fördröjas.</a:t>
            </a:r>
            <a:endParaRPr lang="sv-SE" sz="16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378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7050" y="730657"/>
            <a:ext cx="7772400" cy="1102519"/>
          </a:xfrm>
        </p:spPr>
        <p:txBody>
          <a:bodyPr>
            <a:normAutofit/>
          </a:bodyPr>
          <a:lstStyle/>
          <a:p>
            <a:r>
              <a:rPr lang="sv-SE" sz="2400"/>
              <a:t>Namnbyte RIS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9DA2B8F-C682-4101-BDAB-86350C3274A3}"/>
              </a:ext>
            </a:extLst>
          </p:cNvPr>
          <p:cNvSpPr/>
          <p:nvPr/>
        </p:nvSpPr>
        <p:spPr>
          <a:xfrm>
            <a:off x="1765300" y="1833176"/>
            <a:ext cx="6534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/>
              <a:t>Uppgraderingen innebär ett namnbyte från RIS till WIM (Workflow Information Management)</a:t>
            </a:r>
            <a:br>
              <a:rPr lang="sv-SE"/>
            </a:br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CC3D02B-4D48-4271-90C0-EFC268E9F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075" y="2571750"/>
            <a:ext cx="6667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0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635407"/>
            <a:ext cx="7772400" cy="1102519"/>
          </a:xfrm>
        </p:spPr>
        <p:txBody>
          <a:bodyPr>
            <a:normAutofit/>
          </a:bodyPr>
          <a:lstStyle/>
          <a:p>
            <a:r>
              <a:rPr lang="sv-SE" sz="2400"/>
              <a:t>Förberedelser inför nytt gränssnitt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E46A463-5645-4CD5-97CB-DAB3B885D711}"/>
              </a:ext>
            </a:extLst>
          </p:cNvPr>
          <p:cNvSpPr/>
          <p:nvPr/>
        </p:nvSpPr>
        <p:spPr>
          <a:xfrm>
            <a:off x="1327150" y="1933428"/>
            <a:ext cx="657860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defTabSz="914400">
              <a:spcBef>
                <a:spcPct val="20000"/>
              </a:spcBef>
              <a:spcAft>
                <a:spcPct val="0"/>
              </a:spcAft>
              <a:buClr>
                <a:srgbClr val="7A005A"/>
              </a:buClr>
            </a:pPr>
            <a:r>
              <a:rPr lang="sv-SE" sz="1600">
                <a:solidFill>
                  <a:srgbClr val="000000"/>
                </a:solidFill>
                <a:latin typeface="Arial"/>
                <a:cs typeface="Arial"/>
              </a:rPr>
              <a:t>Uppgraderingen är förberedande för den kommande övergången till det nya webbaserade gränssnittet. </a:t>
            </a:r>
          </a:p>
        </p:txBody>
      </p:sp>
    </p:spTree>
    <p:extLst>
      <p:ext uri="{BB962C8B-B14F-4D97-AF65-F5344CB8AC3E}">
        <p14:creationId xmlns:p14="http://schemas.microsoft.com/office/powerpoint/2010/main" val="251957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7050" y="730657"/>
            <a:ext cx="7772400" cy="1102519"/>
          </a:xfrm>
        </p:spPr>
        <p:txBody>
          <a:bodyPr>
            <a:normAutofit/>
          </a:bodyPr>
          <a:lstStyle/>
          <a:p>
            <a:r>
              <a:rPr lang="sv-SE" sz="2400"/>
              <a:t>Sortering av vyer/filter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8307A1F-61C4-4BC8-91C7-C9331E62CF18}"/>
              </a:ext>
            </a:extLst>
          </p:cNvPr>
          <p:cNvSpPr txBox="1"/>
          <p:nvPr/>
        </p:nvSpPr>
        <p:spPr>
          <a:xfrm>
            <a:off x="927100" y="1738868"/>
            <a:ext cx="633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Det finns nu möjlighet att sortera sina vyer/filter i alla arbetslistor.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C290852-F447-44F8-A469-05F867283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2571960"/>
            <a:ext cx="1600200" cy="66173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62BC17C-AF9C-4D4B-A467-C8EF903CC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100" y="2606675"/>
            <a:ext cx="1311721" cy="1963404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A46A783A-9BA5-43DB-B2D0-079F4CFA4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00" y="2203451"/>
            <a:ext cx="475297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5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7050" y="730657"/>
            <a:ext cx="7772400" cy="1102519"/>
          </a:xfrm>
        </p:spPr>
        <p:txBody>
          <a:bodyPr>
            <a:normAutofit/>
          </a:bodyPr>
          <a:lstStyle/>
          <a:p>
            <a:r>
              <a:rPr lang="sv-SE" sz="2400"/>
              <a:t>Screeningbokning mammografi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480960B-B1A0-47A8-926A-676FE78BB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262" y="2703512"/>
            <a:ext cx="2052637" cy="1814651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9B35EFC-7CDD-43FF-B0DE-BFB3C882D09F}"/>
              </a:ext>
            </a:extLst>
          </p:cNvPr>
          <p:cNvSpPr txBox="1"/>
          <p:nvPr/>
        </p:nvSpPr>
        <p:spPr>
          <a:xfrm>
            <a:off x="1574800" y="1833176"/>
            <a:ext cx="6165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Vid screeningbokning mammografi är alla modaliteter avmarkerade, vid bokning markerar du själv vilka modaliteter som ska ingå i sökningen. Det finns även möjlighet att markera och avmarkera alla. </a:t>
            </a:r>
          </a:p>
        </p:txBody>
      </p:sp>
    </p:spTree>
    <p:extLst>
      <p:ext uri="{BB962C8B-B14F-4D97-AF65-F5344CB8AC3E}">
        <p14:creationId xmlns:p14="http://schemas.microsoft.com/office/powerpoint/2010/main" val="1675281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7050" y="730657"/>
            <a:ext cx="7772400" cy="1102519"/>
          </a:xfrm>
        </p:spPr>
        <p:txBody>
          <a:bodyPr>
            <a:normAutofit/>
          </a:bodyPr>
          <a:lstStyle/>
          <a:p>
            <a:r>
              <a:rPr lang="sv-SE" sz="2400"/>
              <a:t>Lägg till/läs kommentar patientnivå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3CB8137-1D6D-40CF-9E1A-5F064C4DF9B3}"/>
              </a:ext>
            </a:extLst>
          </p:cNvPr>
          <p:cNvSpPr txBox="1"/>
          <p:nvPr/>
        </p:nvSpPr>
        <p:spPr>
          <a:xfrm>
            <a:off x="1162050" y="1644819"/>
            <a:ext cx="65024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SE"/>
              <a:t>Kommentarer på patientnivå visas alltid i fönstret lägg till/läs kommentar. </a:t>
            </a:r>
            <a:endParaRPr lang="en-US"/>
          </a:p>
        </p:txBody>
      </p:sp>
      <p:sp>
        <p:nvSpPr>
          <p:cNvPr id="6" name="AutoShap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1589952-D6CE-4205-957A-DE6D297AD8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AutoShap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823A95C-6CC5-42B8-BBC9-51004F3233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D9FB375-8B3D-4284-8E66-1127E7326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151" y="2227391"/>
            <a:ext cx="3241697" cy="23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74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7050" y="730657"/>
            <a:ext cx="7772400" cy="1102519"/>
          </a:xfrm>
        </p:spPr>
        <p:txBody>
          <a:bodyPr>
            <a:normAutofit/>
          </a:bodyPr>
          <a:lstStyle/>
          <a:p>
            <a:r>
              <a:rPr lang="sv-SE" sz="2400"/>
              <a:t>Lägg till/läs kommentar patientnivå forts.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3CB8137-1D6D-40CF-9E1A-5F064C4DF9B3}"/>
              </a:ext>
            </a:extLst>
          </p:cNvPr>
          <p:cNvSpPr txBox="1"/>
          <p:nvPr/>
        </p:nvSpPr>
        <p:spPr>
          <a:xfrm>
            <a:off x="1162050" y="1644819"/>
            <a:ext cx="68326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/>
              <a:t>För att kommentarer på patientnivå ska synas måste </a:t>
            </a:r>
            <a:r>
              <a:rPr lang="sv-SE" err="1"/>
              <a:t>Level</a:t>
            </a:r>
            <a:r>
              <a:rPr lang="sv-SE"/>
              <a:t> vara patient och ska alltid kombineras med Kommentarstyp: Patient. </a:t>
            </a:r>
          </a:p>
        </p:txBody>
      </p:sp>
      <p:sp>
        <p:nvSpPr>
          <p:cNvPr id="6" name="AutoShap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1589952-D6CE-4205-957A-DE6D297AD8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AutoShap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823A95C-6CC5-42B8-BBC9-51004F3233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3A89C2-E37B-94D4-908B-5E4C4EEDE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47" y="2419350"/>
            <a:ext cx="6600825" cy="133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41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7050" y="730657"/>
            <a:ext cx="7772400" cy="1091793"/>
          </a:xfrm>
        </p:spPr>
        <p:txBody>
          <a:bodyPr>
            <a:normAutofit/>
          </a:bodyPr>
          <a:lstStyle/>
          <a:p>
            <a:r>
              <a:rPr lang="sv-SE" sz="2400"/>
              <a:t>Rond</a:t>
            </a:r>
            <a:br>
              <a:rPr lang="sv-SE" sz="2400"/>
            </a:br>
            <a:r>
              <a:rPr lang="sv-SE" sz="2400"/>
              <a:t>Låst undersökning öppnas i </a:t>
            </a:r>
            <a:r>
              <a:rPr lang="sv-SE" sz="2400" err="1"/>
              <a:t>läsläge</a:t>
            </a:r>
            <a:endParaRPr lang="sv-SE" sz="240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E27E495-B53E-491E-84E8-FFD452A782DF}"/>
              </a:ext>
            </a:extLst>
          </p:cNvPr>
          <p:cNvSpPr txBox="1"/>
          <p:nvPr/>
        </p:nvSpPr>
        <p:spPr>
          <a:xfrm>
            <a:off x="1104900" y="1892300"/>
            <a:ext cx="671195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SE"/>
              <a:t>Om en undersökning är låst av annan än rondhållaren kommer undersökningen att öppnas i </a:t>
            </a:r>
            <a:r>
              <a:rPr lang="sv-SE" err="1"/>
              <a:t>läsläge</a:t>
            </a:r>
            <a:r>
              <a:rPr lang="sv-SE"/>
              <a:t>. Tidigare hoppade systemet över låsta undersökningar.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24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gionUppsala_PPT.pptx" id="{C456C688-7524-46DC-8ACD-8C25561DC939}" vid="{5396B11E-68AD-48B6-BF89-33D8DF509F5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1C8624589F5E4F83D90E7C50395005" ma:contentTypeVersion="20" ma:contentTypeDescription="Skapa ett nytt dokument." ma:contentTypeScope="" ma:versionID="81497443ace6d4413f4138f387ab7013">
  <xsd:schema xmlns:xsd="http://www.w3.org/2001/XMLSchema" xmlns:xs="http://www.w3.org/2001/XMLSchema" xmlns:p="http://schemas.microsoft.com/office/2006/metadata/properties" xmlns:ns2="a1b5aaf0-44ae-4105-b0b0-d64b72454df6" xmlns:ns3="04967c48-42c6-43af-b8c3-d557ca4e147e" xmlns:ns4="28c0f289-e8e7-494a-b19b-89669d2ae230" targetNamespace="http://schemas.microsoft.com/office/2006/metadata/properties" ma:root="true" ma:fieldsID="4d3b18482cc1495eaf4475536ab73703" ns2:_="" ns3:_="" ns4:_="">
    <xsd:import namespace="a1b5aaf0-44ae-4105-b0b0-d64b72454df6"/>
    <xsd:import namespace="04967c48-42c6-43af-b8c3-d557ca4e147e"/>
    <xsd:import namespace="28c0f289-e8e7-494a-b19b-89669d2ae230"/>
    <xsd:element name="properties">
      <xsd:complexType>
        <xsd:sequence>
          <xsd:element name="documentManagement">
            <xsd:complexType>
              <xsd:all>
                <xsd:element ref="ns2:Kommentar" minOccurs="0"/>
                <xsd:element ref="ns2:Anteckningar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b5aaf0-44ae-4105-b0b0-d64b72454df6" elementFormDefault="qualified">
    <xsd:import namespace="http://schemas.microsoft.com/office/2006/documentManagement/types"/>
    <xsd:import namespace="http://schemas.microsoft.com/office/infopath/2007/PartnerControls"/>
    <xsd:element name="Kommentar" ma:index="8" nillable="true" ma:displayName="Kommentar" ma:internalName="Kommentar">
      <xsd:simpleType>
        <xsd:restriction base="dms:Text"/>
      </xsd:simpleType>
    </xsd:element>
    <xsd:element name="Anteckningar" ma:index="9" nillable="true" ma:displayName="Anteckningar" ma:internalName="Anteckningar">
      <xsd:simpleType>
        <xsd:restriction base="dms:Note">
          <xsd:maxLength value="255"/>
        </xsd:restriction>
      </xsd:simple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markeringar" ma:readOnly="false" ma:fieldId="{5cf76f15-5ced-4ddc-b409-7134ff3c332f}" ma:taxonomyMulti="true" ma:sspId="dc5775e4-b345-4190-a263-decfa033c0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67c48-42c6-43af-b8c3-d557ca4e14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0f289-e8e7-494a-b19b-89669d2ae230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4c9a9ce0-cae7-4abb-8f64-60bddb1a157f}" ma:internalName="TaxCatchAll" ma:showField="CatchAllData" ma:web="04967c48-42c6-43af-b8c3-d557ca4e14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ommentar xmlns="a1b5aaf0-44ae-4105-b0b0-d64b72454df6" xsi:nil="true"/>
    <TaxCatchAll xmlns="28c0f289-e8e7-494a-b19b-89669d2ae230" xsi:nil="true"/>
    <Anteckningar xmlns="a1b5aaf0-44ae-4105-b0b0-d64b72454df6" xsi:nil="true"/>
    <lcf76f155ced4ddcb4097134ff3c332f xmlns="a1b5aaf0-44ae-4105-b0b0-d64b72454df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38E9-C671-4370-97A6-A6076C0A5E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b5aaf0-44ae-4105-b0b0-d64b72454df6"/>
    <ds:schemaRef ds:uri="04967c48-42c6-43af-b8c3-d557ca4e147e"/>
    <ds:schemaRef ds:uri="28c0f289-e8e7-494a-b19b-89669d2ae2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9398f60a-6b82-4e4e-ae81-3dd5914d2e7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1b5aaf0-44ae-4105-b0b0-d64b72454df6"/>
    <ds:schemaRef ds:uri="28c0f289-e8e7-494a-b19b-89669d2ae23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RegionUppsala_PPT</Template>
  <Application>Microsoft Office PowerPoint</Application>
  <PresentationFormat>On-screen Show (16:9)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Office-tema</vt:lpstr>
      <vt:lpstr>Uppgradering RIS  7-8 mars 2025</vt:lpstr>
      <vt:lpstr>Uppgradering RIS</vt:lpstr>
      <vt:lpstr>Namnbyte RIS</vt:lpstr>
      <vt:lpstr>Förberedelser inför nytt gränssnitt</vt:lpstr>
      <vt:lpstr>Sortering av vyer/filter</vt:lpstr>
      <vt:lpstr>Screeningbokning mammografi</vt:lpstr>
      <vt:lpstr>Lägg till/läs kommentar patientnivå</vt:lpstr>
      <vt:lpstr>Lägg till/läs kommentar patientnivå forts.</vt:lpstr>
      <vt:lpstr>Rond Låst undersökning öppnas i läsläge</vt:lpstr>
      <vt:lpstr>Tillfällig lösning för vissa Övriga listor</vt:lpstr>
      <vt:lpstr>Kom ihåg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Mikael Thomasson</dc:creator>
  <cp:revision>2</cp:revision>
  <dcterms:created xsi:type="dcterms:W3CDTF">2021-08-31T05:42:20Z</dcterms:created>
  <dcterms:modified xsi:type="dcterms:W3CDTF">2025-03-06T07:15:16Z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0x0101009E1C8624589F5E4F83D90E7C50395005</vt:lpwstr>
  </property>
  <property fmtid="{D5CDD505-2E9C-101B-9397-08002B2CF9AE}" pid="3" name="Order">
    <vt:r8>1729300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_SourceUrl">
    <vt:lpwstr/>
  </property>
  <property fmtid="{D5CDD505-2E9C-101B-9397-08002B2CF9AE}" pid="11" name="_SharedFileIndex">
    <vt:lpwstr/>
  </property>
</Properties>
</file>