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56" r:id="rId5"/>
    <p:sldId id="2134961370" r:id="rId6"/>
    <p:sldId id="3273" r:id="rId7"/>
    <p:sldId id="2134961574" r:id="rId8"/>
    <p:sldId id="2134961371" r:id="rId9"/>
    <p:sldId id="2134961375" r:id="rId10"/>
    <p:sldId id="268" r:id="rId11"/>
    <p:sldId id="2134961410" r:id="rId12"/>
    <p:sldId id="2134961418" r:id="rId13"/>
    <p:sldId id="2134961401" r:id="rId14"/>
    <p:sldId id="265" r:id="rId15"/>
    <p:sldId id="2134961590" r:id="rId16"/>
    <p:sldId id="2134961596" r:id="rId17"/>
    <p:sldId id="2134961597" r:id="rId18"/>
    <p:sldId id="2134961598" r:id="rId19"/>
    <p:sldId id="2134961600" r:id="rId20"/>
    <p:sldId id="2134961604" r:id="rId21"/>
    <p:sldId id="2134961601" r:id="rId22"/>
    <p:sldId id="2134961602" r:id="rId23"/>
    <p:sldId id="2134961384" r:id="rId24"/>
    <p:sldId id="2134961594" r:id="rId25"/>
    <p:sldId id="2134961595" r:id="rId26"/>
    <p:sldId id="2134961603" r:id="rId27"/>
    <p:sldId id="2134961493" r:id="rId28"/>
    <p:sldId id="2134961519" r:id="rId29"/>
    <p:sldId id="2134961570" r:id="rId30"/>
    <p:sldId id="2134961605" r:id="rId31"/>
    <p:sldId id="2134961591" r:id="rId32"/>
  </p:sldIdLst>
  <p:sldSz cx="12192000" cy="6858000"/>
  <p:notesSz cx="6858000" cy="9144000"/>
  <p:custDataLst>
    <p:tags r:id="rId34"/>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97D48B-610C-CF9B-BE58-C805258D78EE}" name="Julia Bielik" initials="JB" userId="S::julia.bielik@lumell.se::48e764cc-b061-4da3-9858-4e50c4545d0e" providerId="AD"/>
  <p188:author id="{761B04E8-2C06-D1C5-FD7E-8333B3BC24B1}" name="Sebastian Arora-Jonsson" initials="Sa" userId="S::Sebastian.arora-jonsson@lumell.se::fdbf4558-f9d2-41af-b3d6-e4d35e2a571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ADEEC"/>
    <a:srgbClr val="DDEFEB"/>
    <a:srgbClr val="D4E6E8"/>
    <a:srgbClr val="EEF7F5"/>
    <a:srgbClr val="9DAAA7"/>
    <a:srgbClr val="2750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1187AF-C0EC-4717-884A-25BBBE3D5A6D}" v="1" dt="2026-09-14T09:03:15.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99" autoAdjust="0"/>
  </p:normalViewPr>
  <p:slideViewPr>
    <p:cSldViewPr snapToGrid="0">
      <p:cViewPr varScale="1">
        <p:scale>
          <a:sx n="95" d="100"/>
          <a:sy n="95" d="100"/>
        </p:scale>
        <p:origin x="11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4D880E-3AD3-4E6D-AC92-DD292F158894}" type="datetimeFigureOut">
              <a:rPr lang="sv-SE" smtClean="0"/>
              <a:t>2026-10-14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67B41E-EB7B-4500-B079-D3FB8E8C32CC}" type="slidenum">
              <a:rPr lang="sv-SE" smtClean="0"/>
              <a:t>‹#›</a:t>
            </a:fld>
            <a:endParaRPr lang="sv-SE"/>
          </a:p>
        </p:txBody>
      </p:sp>
    </p:spTree>
    <p:extLst>
      <p:ext uri="{BB962C8B-B14F-4D97-AF65-F5344CB8AC3E}">
        <p14:creationId xmlns:p14="http://schemas.microsoft.com/office/powerpoint/2010/main" val="3270752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9936A-3243-E739-6C29-616170FD9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9B504-E081-9542-A54A-E437AC6F7AE3}"/>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79FA2EB1-CD41-FF0E-47E9-4DC6F446797C}"/>
              </a:ext>
            </a:extLst>
          </p:cNvPr>
          <p:cNvSpPr>
            <a:spLocks noGrp="1"/>
          </p:cNvSpPr>
          <p:nvPr>
            <p:ph type="body" idx="1"/>
          </p:nvPr>
        </p:nvSpPr>
        <p:spPr/>
        <p:txBody>
          <a:bodyPr/>
          <a:lstStyle/>
          <a:p>
            <a:endParaRPr lang="sv-SE"/>
          </a:p>
        </p:txBody>
      </p:sp>
      <p:sp>
        <p:nvSpPr>
          <p:cNvPr id="4" name="Slide Number Placeholder 3">
            <a:extLst>
              <a:ext uri="{FF2B5EF4-FFF2-40B4-BE49-F238E27FC236}">
                <a16:creationId xmlns:a16="http://schemas.microsoft.com/office/drawing/2014/main" id="{B742C7BA-3F9B-6A51-95A2-C3A09B9B80A3}"/>
              </a:ext>
            </a:extLst>
          </p:cNvPr>
          <p:cNvSpPr>
            <a:spLocks noGrp="1"/>
          </p:cNvSpPr>
          <p:nvPr>
            <p:ph type="sldNum" sz="quarter" idx="5"/>
          </p:nvPr>
        </p:nvSpPr>
        <p:spPr/>
        <p:txBody>
          <a:bodyPr/>
          <a:lstStyle/>
          <a:p>
            <a:fld id="{A13D2BA8-03EF-4744-972B-2D9EB05DC378}" type="slidenum">
              <a:rPr lang="sv-SE" smtClean="0"/>
              <a:t>2</a:t>
            </a:fld>
            <a:endParaRPr lang="sv-SE"/>
          </a:p>
        </p:txBody>
      </p:sp>
    </p:spTree>
    <p:extLst>
      <p:ext uri="{BB962C8B-B14F-4D97-AF65-F5344CB8AC3E}">
        <p14:creationId xmlns:p14="http://schemas.microsoft.com/office/powerpoint/2010/main" val="3326289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65E7-A2AC-B377-97B8-BB80BCDF4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00C4E-36E8-F5F5-1219-B0D6988547E6}"/>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7CC3A4DE-6E9E-8310-5D00-FC262DDE7A62}"/>
              </a:ext>
            </a:extLst>
          </p:cNvPr>
          <p:cNvSpPr>
            <a:spLocks noGrp="1"/>
          </p:cNvSpPr>
          <p:nvPr>
            <p:ph type="body" idx="1"/>
          </p:nvPr>
        </p:nvSpPr>
        <p:spPr/>
        <p:txBody>
          <a:bodyPr/>
          <a:lstStyle/>
          <a:p>
            <a:endParaRPr lang="sv-SE"/>
          </a:p>
        </p:txBody>
      </p:sp>
      <p:sp>
        <p:nvSpPr>
          <p:cNvPr id="4" name="Slide Number Placeholder 3">
            <a:extLst>
              <a:ext uri="{FF2B5EF4-FFF2-40B4-BE49-F238E27FC236}">
                <a16:creationId xmlns:a16="http://schemas.microsoft.com/office/drawing/2014/main" id="{F5AEACAD-74A2-1997-7106-A11935183B4B}"/>
              </a:ext>
            </a:extLst>
          </p:cNvPr>
          <p:cNvSpPr>
            <a:spLocks noGrp="1"/>
          </p:cNvSpPr>
          <p:nvPr>
            <p:ph type="sldNum" sz="quarter" idx="5"/>
          </p:nvPr>
        </p:nvSpPr>
        <p:spPr/>
        <p:txBody>
          <a:bodyPr/>
          <a:lstStyle/>
          <a:p>
            <a:fld id="{A13D2BA8-03EF-4744-972B-2D9EB05DC378}" type="slidenum">
              <a:rPr lang="sv-SE" smtClean="0"/>
              <a:t>4</a:t>
            </a:fld>
            <a:endParaRPr lang="sv-SE"/>
          </a:p>
        </p:txBody>
      </p:sp>
    </p:spTree>
    <p:extLst>
      <p:ext uri="{BB962C8B-B14F-4D97-AF65-F5344CB8AC3E}">
        <p14:creationId xmlns:p14="http://schemas.microsoft.com/office/powerpoint/2010/main" val="3640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A13D2BA8-03EF-4744-972B-2D9EB05DC378}" type="slidenum">
              <a:rPr lang="sv-SE" smtClean="0"/>
              <a:t>5</a:t>
            </a:fld>
            <a:endParaRPr lang="sv-SE"/>
          </a:p>
        </p:txBody>
      </p:sp>
    </p:spTree>
    <p:extLst>
      <p:ext uri="{BB962C8B-B14F-4D97-AF65-F5344CB8AC3E}">
        <p14:creationId xmlns:p14="http://schemas.microsoft.com/office/powerpoint/2010/main" val="1349912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A13D2BA8-03EF-4744-972B-2D9EB05DC378}" type="slidenum">
              <a:rPr lang="sv-SE" smtClean="0"/>
              <a:t>7</a:t>
            </a:fld>
            <a:endParaRPr lang="sv-SE"/>
          </a:p>
        </p:txBody>
      </p:sp>
    </p:spTree>
    <p:extLst>
      <p:ext uri="{BB962C8B-B14F-4D97-AF65-F5344CB8AC3E}">
        <p14:creationId xmlns:p14="http://schemas.microsoft.com/office/powerpoint/2010/main" val="559028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183C2-906F-0A46-1B37-83B6B4D6C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3F837-E4D6-E0D6-A437-887DB9B6B6A7}"/>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0647E662-D73D-CF86-B731-EC1CC74B9AC8}"/>
              </a:ext>
            </a:extLst>
          </p:cNvPr>
          <p:cNvSpPr>
            <a:spLocks noGrp="1"/>
          </p:cNvSpPr>
          <p:nvPr>
            <p:ph type="body" idx="1"/>
          </p:nvPr>
        </p:nvSpPr>
        <p:spPr/>
        <p:txBody>
          <a:bodyPr/>
          <a:lstStyle/>
          <a:p>
            <a:r>
              <a:rPr lang="sv-SE" sz="1200" b="1">
                <a:solidFill>
                  <a:schemeClr val="tx1"/>
                </a:solidFill>
                <a:latin typeface="Source Sans Pro" panose="020B0503030403020204" pitchFamily="34" charset="0"/>
                <a:ea typeface="Source Sans Pro" panose="020B0503030403020204" pitchFamily="34" charset="0"/>
              </a:rPr>
              <a:t>Majoriteten vuxna i länet upplever ett gott psykiskt välbefinnande</a:t>
            </a:r>
          </a:p>
          <a:p>
            <a:r>
              <a:rPr lang="sv-SE" sz="1200">
                <a:solidFill>
                  <a:schemeClr val="tx1"/>
                </a:solidFill>
                <a:latin typeface="Source Sans Pro"/>
                <a:ea typeface="Source Sans Pro"/>
              </a:rPr>
              <a:t>Drygt 80 procent av den vuxna befolkningen i Uppsala län skattar sitt psykiska välbefinnande som gott. Samtidigt ligger Uppsala län näst lägst i landet vid en nationell jämförelse.</a:t>
            </a:r>
          </a:p>
          <a:p>
            <a:endParaRPr lang="sv-SE"/>
          </a:p>
          <a:p>
            <a:pPr marL="0" indent="0">
              <a:spcBef>
                <a:spcPts val="1200"/>
              </a:spcBef>
              <a:spcAft>
                <a:spcPts val="1200"/>
              </a:spcAft>
              <a:buFont typeface="Wingdings" panose="05000000000000000000" pitchFamily="2" charset="2"/>
              <a:buNone/>
            </a:pPr>
            <a:r>
              <a:rPr lang="sv-SE" sz="1200" b="1">
                <a:solidFill>
                  <a:schemeClr val="tx1"/>
                </a:solidFill>
                <a:latin typeface="Source Sans Pro" panose="020B0503030403020204" pitchFamily="34" charset="0"/>
                <a:ea typeface="Source Sans Pro" panose="020B0503030403020204" pitchFamily="34" charset="0"/>
              </a:rPr>
              <a:t>I länet finns skillnader i hur kvinnor och män skattar sitt psykiska välbefinnande</a:t>
            </a:r>
          </a:p>
          <a:p>
            <a:r>
              <a:rPr lang="sv-SE" sz="1200">
                <a:solidFill>
                  <a:schemeClr val="tx1"/>
                </a:solidFill>
                <a:latin typeface="Source Sans Pro" panose="020B0503030403020204" pitchFamily="34" charset="0"/>
                <a:ea typeface="Source Sans Pro" panose="020B0503030403020204" pitchFamily="34" charset="0"/>
              </a:rPr>
              <a:t>Män uppger oftare att de har ett gott psykiskt välbefinnande, medan kvinnor i högre utsträckning upplever sig psykiskt påfrestade. </a:t>
            </a:r>
          </a:p>
          <a:p>
            <a:endParaRPr lang="sv-SE"/>
          </a:p>
          <a:p>
            <a:r>
              <a:rPr lang="sv-SE" sz="1200" b="1">
                <a:solidFill>
                  <a:schemeClr val="tx1"/>
                </a:solidFill>
                <a:latin typeface="Source Sans Pro" panose="020B0503030403020204" pitchFamily="34" charset="0"/>
                <a:ea typeface="Source Sans Pro" panose="020B0503030403020204" pitchFamily="34" charset="0"/>
              </a:rPr>
              <a:t>Små skillnader i psykiskt välbefinnande och psykisk påfrestning mellan invånare i olika kommuner</a:t>
            </a:r>
          </a:p>
          <a:p>
            <a:r>
              <a:rPr lang="sv-SE" sz="1200">
                <a:solidFill>
                  <a:schemeClr val="tx1"/>
                </a:solidFill>
                <a:latin typeface="Source Sans Pro" panose="020B0503030403020204" pitchFamily="34" charset="0"/>
                <a:ea typeface="Source Sans Pro" panose="020B0503030403020204" pitchFamily="34" charset="0"/>
              </a:rPr>
              <a:t>Vid skattning av psykiskt välbefinnande och psykisk påfrestning uppvisar kommunerna jämna nivåer hos invånarna.</a:t>
            </a:r>
          </a:p>
          <a:p>
            <a:endParaRPr lang="sv-SE"/>
          </a:p>
          <a:p>
            <a:r>
              <a:rPr lang="sv-SE" sz="1200" b="1">
                <a:solidFill>
                  <a:schemeClr val="tx1"/>
                </a:solidFill>
                <a:latin typeface="Source Sans Pro" panose="020B0503030403020204" pitchFamily="34" charset="0"/>
                <a:ea typeface="Source Sans Pro" panose="020B0503030403020204" pitchFamily="34" charset="0"/>
              </a:rPr>
              <a:t>I länet förekommer psykiska besvär hos nära hälften av den vuxna befolkningen</a:t>
            </a:r>
          </a:p>
          <a:p>
            <a:r>
              <a:rPr lang="sv-SE" sz="1200">
                <a:solidFill>
                  <a:schemeClr val="tx1"/>
                </a:solidFill>
                <a:latin typeface="Source Sans Pro" panose="020B0503030403020204" pitchFamily="34" charset="0"/>
                <a:ea typeface="Source Sans Pro" panose="020B0503030403020204" pitchFamily="34" charset="0"/>
              </a:rPr>
              <a:t>Nästan 50 procent i åldern 16 år och uppåt uppger exempelvis att de för närvarande har psykiska besvär i form av ängslan, oro eller ångest. Det är drygt 5 procentenheter över rikssnittet. I länet anger 20 procent att de är väldigt eller ganska stressade, och drygt 40 procent att de har svåra eller lätta sömnbesvär.</a:t>
            </a:r>
          </a:p>
          <a:p>
            <a:endParaRPr lang="sv-SE"/>
          </a:p>
          <a:p>
            <a:r>
              <a:rPr lang="sv-SE" sz="1200" b="1">
                <a:solidFill>
                  <a:schemeClr val="tx1"/>
                </a:solidFill>
                <a:latin typeface="Source Sans Pro" panose="020B0503030403020204" pitchFamily="34" charset="0"/>
                <a:ea typeface="Source Sans Pro" panose="020B0503030403020204" pitchFamily="34" charset="0"/>
              </a:rPr>
              <a:t>Hos både flickor och pojkar minskar livstillfredsställelsen med åldern</a:t>
            </a:r>
          </a:p>
          <a:p>
            <a:r>
              <a:rPr lang="sv-SE" sz="1200">
                <a:solidFill>
                  <a:schemeClr val="tx1"/>
                </a:solidFill>
                <a:latin typeface="Source Sans Pro" panose="020B0503030403020204" pitchFamily="34" charset="0"/>
                <a:ea typeface="Source Sans Pro" panose="020B0503030403020204" pitchFamily="34" charset="0"/>
              </a:rPr>
              <a:t>Yngre barn upplever en högre tillfredsställelse med livet jämfört med äldre barn. Livstillfredsställelsen ses minska omkring högstadieåldern. </a:t>
            </a:r>
          </a:p>
        </p:txBody>
      </p:sp>
      <p:sp>
        <p:nvSpPr>
          <p:cNvPr id="4" name="Slide Number Placeholder 3">
            <a:extLst>
              <a:ext uri="{FF2B5EF4-FFF2-40B4-BE49-F238E27FC236}">
                <a16:creationId xmlns:a16="http://schemas.microsoft.com/office/drawing/2014/main" id="{67FAB6E3-FC33-3E90-0B20-D75779F53159}"/>
              </a:ext>
            </a:extLst>
          </p:cNvPr>
          <p:cNvSpPr>
            <a:spLocks noGrp="1"/>
          </p:cNvSpPr>
          <p:nvPr>
            <p:ph type="sldNum" sz="quarter" idx="5"/>
          </p:nvPr>
        </p:nvSpPr>
        <p:spPr/>
        <p:txBody>
          <a:bodyPr/>
          <a:lstStyle/>
          <a:p>
            <a:fld id="{A13D2BA8-03EF-4744-972B-2D9EB05DC378}" type="slidenum">
              <a:rPr lang="sv-SE" smtClean="0"/>
              <a:t>12</a:t>
            </a:fld>
            <a:endParaRPr lang="sv-SE"/>
          </a:p>
        </p:txBody>
      </p:sp>
    </p:spTree>
    <p:extLst>
      <p:ext uri="{BB962C8B-B14F-4D97-AF65-F5344CB8AC3E}">
        <p14:creationId xmlns:p14="http://schemas.microsoft.com/office/powerpoint/2010/main" val="1222139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8C47C-B396-1623-F549-1894EC35B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1126D-3EA2-03D5-10C3-111017FB9994}"/>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0772C1B2-F8C1-828D-15E2-3F3C6B5BA387}"/>
              </a:ext>
            </a:extLst>
          </p:cNvPr>
          <p:cNvSpPr>
            <a:spLocks noGrp="1"/>
          </p:cNvSpPr>
          <p:nvPr>
            <p:ph type="body" idx="1"/>
          </p:nvPr>
        </p:nvSpPr>
        <p:spPr/>
        <p:txBody>
          <a:bodyPr/>
          <a:lstStyle/>
          <a:p>
            <a:r>
              <a:rPr lang="sv-SE" sz="1200" b="1" dirty="0">
                <a:solidFill>
                  <a:schemeClr val="tx1"/>
                </a:solidFill>
                <a:latin typeface="Source Sans Pro" panose="020B0503030403020204" pitchFamily="34" charset="0"/>
                <a:ea typeface="Source Sans Pro" panose="020B0503030403020204" pitchFamily="34" charset="0"/>
              </a:rPr>
              <a:t>De flesta barn och unga känner sig trygga i sitt bostadsområde</a:t>
            </a:r>
          </a:p>
          <a:p>
            <a:r>
              <a:rPr lang="sv-SE" sz="1200" dirty="0">
                <a:solidFill>
                  <a:schemeClr val="tx1"/>
                </a:solidFill>
                <a:latin typeface="Source Sans Pro" panose="020B0503030403020204" pitchFamily="34" charset="0"/>
                <a:ea typeface="Source Sans Pro" panose="020B0503030403020204" pitchFamily="34" charset="0"/>
              </a:rPr>
              <a:t>Nio av tio barn och unga känner sig oftast eller alltid trygga i sitt bostadsområde, och variation mellan kommunerna i upplevd trygghet är </a:t>
            </a:r>
            <a:r>
              <a:rPr lang="sv-SE" sz="1200">
                <a:solidFill>
                  <a:schemeClr val="tx1"/>
                </a:solidFill>
                <a:latin typeface="Source Sans Pro" panose="020B0503030403020204" pitchFamily="34" charset="0"/>
                <a:ea typeface="Source Sans Pro" panose="020B0503030403020204" pitchFamily="34" charset="0"/>
              </a:rPr>
              <a:t>relativt begränsad.</a:t>
            </a:r>
            <a:endParaRPr lang="sv-SE" sz="1200" dirty="0">
              <a:solidFill>
                <a:schemeClr val="tx1"/>
              </a:solidFill>
              <a:latin typeface="Source Sans Pro" panose="020B0503030403020204" pitchFamily="34" charset="0"/>
              <a:ea typeface="Source Sans Pro" panose="020B0503030403020204" pitchFamily="34" charset="0"/>
            </a:endParaRP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En liten del av barn och unga uppger att de blir utsatta för mobbning flera gånger i veckan</a:t>
            </a:r>
            <a:br>
              <a:rPr lang="sv-SE" sz="1200" b="1"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Tre procent av flickor blir utsatta för mobbning flera gånger i veckan vid 11 års ålder, men frekvensen och andelen har minskat vid 15 års ålder. Bland pojkar är andelen som blir mobbade flera gånger i veckan två procent, både vid 11 års och 15 års ålder.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tx1"/>
              </a:solidFill>
              <a:latin typeface="Source Sans Pro" panose="020B0503030403020204" pitchFamily="34" charset="0"/>
              <a:ea typeface="Source Sans Pro" panose="020B0503030403020204" pitchFamily="34" charset="0"/>
            </a:endParaRPr>
          </a:p>
          <a:p>
            <a:r>
              <a:rPr lang="sv-SE" sz="1200" b="1" dirty="0">
                <a:solidFill>
                  <a:schemeClr val="tx1"/>
                </a:solidFill>
                <a:latin typeface="Source Sans Pro" panose="020B0503030403020204" pitchFamily="34" charset="0"/>
                <a:ea typeface="Source Sans Pro" panose="020B0503030403020204" pitchFamily="34" charset="0"/>
              </a:rPr>
              <a:t>Det finns skillnader mellan länets kommuner i andelen elever som har godkända betyg i samtliga ämnen i årskurs 9</a:t>
            </a:r>
          </a:p>
          <a:p>
            <a:r>
              <a:rPr lang="sv-SE" sz="1200" dirty="0">
                <a:solidFill>
                  <a:schemeClr val="tx1"/>
                </a:solidFill>
                <a:latin typeface="Source Sans Pro" panose="020B0503030403020204" pitchFamily="34" charset="0"/>
                <a:ea typeface="Source Sans Pro" panose="020B0503030403020204" pitchFamily="34" charset="0"/>
              </a:rPr>
              <a:t>Flertalet kommuner ligger under rikets genomsnitt. Skillnaden mellan den kommun som har högst respektive lägst andel elever med samtliga godkända betyg uppgår till drygt 25 procentenheter.</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Mellan en och två tredjedelar av elever i kommunerna fullföljer gymnasiet med 2500 poäng inom tre år</a:t>
            </a:r>
          </a:p>
          <a:p>
            <a:r>
              <a:rPr lang="sv-SE" sz="1200" dirty="0">
                <a:solidFill>
                  <a:schemeClr val="tx1"/>
                </a:solidFill>
                <a:latin typeface="Source Sans Pro" panose="020B0503030403020204" pitchFamily="34" charset="0"/>
                <a:ea typeface="Source Sans Pro" panose="020B0503030403020204" pitchFamily="34" charset="0"/>
              </a:rPr>
              <a:t>När det gäller andelen elever som fullföljer gymnasiet inom tre respektive fyra år ligger sex kommuner konsekvent under rikssnittet år 2023–2025.</a:t>
            </a:r>
          </a:p>
          <a:p>
            <a:endParaRPr lang="sv-SE" sz="1200" dirty="0">
              <a:solidFill>
                <a:schemeClr val="tx1"/>
              </a:solidFill>
              <a:latin typeface="Source Sans Pro" panose="020B0503030403020204" pitchFamily="34" charset="0"/>
              <a:ea typeface="Source Sans Pro" panose="020B0503030403020204" pitchFamily="34" charset="0"/>
            </a:endParaRPr>
          </a:p>
          <a:p>
            <a:r>
              <a:rPr lang="sv-SE" sz="1200" b="1" dirty="0">
                <a:solidFill>
                  <a:schemeClr val="tx1"/>
                </a:solidFill>
                <a:latin typeface="Source Sans Pro" panose="020B0503030403020204" pitchFamily="34" charset="0"/>
                <a:ea typeface="Source Sans Pro" panose="020B0503030403020204" pitchFamily="34" charset="0"/>
              </a:rPr>
              <a:t>Kostnaden per elev för elevhälsa varierar i länets kommuner</a:t>
            </a:r>
          </a:p>
          <a:p>
            <a:r>
              <a:rPr lang="sv-SE" sz="1200" dirty="0">
                <a:solidFill>
                  <a:schemeClr val="tx1"/>
                </a:solidFill>
                <a:latin typeface="Source Sans Pro" panose="020B0503030403020204" pitchFamily="34" charset="0"/>
                <a:ea typeface="Source Sans Pro" panose="020B0503030403020204" pitchFamily="34" charset="0"/>
              </a:rPr>
              <a:t>I kommunerna spenderas mellan 4 000 till 5 500 kronor för elevhälsa per elev i grundskolan. I gymnasieskolan ökar denna spridning i kostnader, där kommunerna spenderar mellan 3 000 och 8 000 kronor per elev.</a:t>
            </a:r>
          </a:p>
        </p:txBody>
      </p:sp>
      <p:sp>
        <p:nvSpPr>
          <p:cNvPr id="4" name="Slide Number Placeholder 3">
            <a:extLst>
              <a:ext uri="{FF2B5EF4-FFF2-40B4-BE49-F238E27FC236}">
                <a16:creationId xmlns:a16="http://schemas.microsoft.com/office/drawing/2014/main" id="{5936BC26-15CA-4311-6954-8A90904B5C1A}"/>
              </a:ext>
            </a:extLst>
          </p:cNvPr>
          <p:cNvSpPr>
            <a:spLocks noGrp="1"/>
          </p:cNvSpPr>
          <p:nvPr>
            <p:ph type="sldNum" sz="quarter" idx="5"/>
          </p:nvPr>
        </p:nvSpPr>
        <p:spPr/>
        <p:txBody>
          <a:bodyPr/>
          <a:lstStyle/>
          <a:p>
            <a:fld id="{A13D2BA8-03EF-4744-972B-2D9EB05DC378}" type="slidenum">
              <a:rPr lang="sv-SE" smtClean="0"/>
              <a:t>13</a:t>
            </a:fld>
            <a:endParaRPr lang="sv-SE"/>
          </a:p>
        </p:txBody>
      </p:sp>
    </p:spTree>
    <p:extLst>
      <p:ext uri="{BB962C8B-B14F-4D97-AF65-F5344CB8AC3E}">
        <p14:creationId xmlns:p14="http://schemas.microsoft.com/office/powerpoint/2010/main" val="2584008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8CA9A-31E9-3213-E6F7-05D4079D7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FB9767-4FB4-B433-6983-128C162871C1}"/>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8B951FFD-1346-9CCA-0D7F-84238EA36389}"/>
              </a:ext>
            </a:extLst>
          </p:cNvPr>
          <p:cNvSpPr>
            <a:spLocks noGrp="1"/>
          </p:cNvSpPr>
          <p:nvPr>
            <p:ph type="body" idx="1"/>
          </p:nvPr>
        </p:nvSpPr>
        <p:spPr/>
        <p:txBody>
          <a:bodyPr/>
          <a:lstStyle/>
          <a:p>
            <a:r>
              <a:rPr lang="sv-SE" sz="1200" b="1">
                <a:solidFill>
                  <a:schemeClr val="tx1"/>
                </a:solidFill>
                <a:latin typeface="Source Sans Pro" panose="020B0503030403020204" pitchFamily="34" charset="0"/>
                <a:ea typeface="Source Sans Pro" panose="020B0503030403020204" pitchFamily="34" charset="0"/>
              </a:rPr>
              <a:t>Pågående sjukfall utifrån psykiatriska diagnoser ökar i länet såväl som i riket</a:t>
            </a:r>
          </a:p>
          <a:p>
            <a:r>
              <a:rPr lang="sv-SE" sz="1200">
                <a:solidFill>
                  <a:schemeClr val="tx1"/>
                </a:solidFill>
                <a:latin typeface="Source Sans Pro" panose="020B0503030403020204" pitchFamily="34" charset="0"/>
                <a:ea typeface="Source Sans Pro" panose="020B0503030403020204" pitchFamily="34" charset="0"/>
              </a:rPr>
              <a:t>Länet har sett en generell ökning av antalet sjukfall per 100 000 invånare utifrån psykiatriska diagnoser från år 2015 till 2024, vilket också är en trend som ses i riket som helhet.</a:t>
            </a:r>
          </a:p>
          <a:p>
            <a:endParaRPr lang="sv-SE"/>
          </a:p>
          <a:p>
            <a:r>
              <a:rPr lang="sv-SE" sz="1200" b="1">
                <a:solidFill>
                  <a:schemeClr val="tx1"/>
                </a:solidFill>
                <a:latin typeface="Source Sans Pro" panose="020B0503030403020204" pitchFamily="34" charset="0"/>
                <a:ea typeface="Source Sans Pro" panose="020B0503030403020204" pitchFamily="34" charset="0"/>
              </a:rPr>
              <a:t>Stressrelaterade sjukfall utgör merparten av ökningen av sjukfall</a:t>
            </a:r>
          </a:p>
          <a:p>
            <a:r>
              <a:rPr lang="sv-SE" sz="1200">
                <a:solidFill>
                  <a:schemeClr val="tx1"/>
                </a:solidFill>
                <a:latin typeface="Source Sans Pro" panose="020B0503030403020204" pitchFamily="34" charset="0"/>
                <a:ea typeface="Source Sans Pro" panose="020B0503030403020204" pitchFamily="34" charset="0"/>
              </a:rPr>
              <a:t>Andelen sjukfall utifrån psykiatriska diagnoser har ökat de senaste tio åren, vilket till största del beror på att sjukfall på grund av stress har ökat.</a:t>
            </a:r>
            <a:endParaRPr lang="sv-SE" sz="1200" b="1">
              <a:solidFill>
                <a:schemeClr val="tx1"/>
              </a:solidFill>
              <a:latin typeface="Source Sans Pro" panose="020B0503030403020204" pitchFamily="34" charset="0"/>
              <a:ea typeface="Source Sans Pro" panose="020B0503030403020204" pitchFamily="34" charset="0"/>
            </a:endParaRPr>
          </a:p>
          <a:p>
            <a:endParaRPr lang="sv-SE"/>
          </a:p>
          <a:p>
            <a:r>
              <a:rPr lang="sv-SE" sz="1200" b="1">
                <a:solidFill>
                  <a:schemeClr val="tx1"/>
                </a:solidFill>
                <a:latin typeface="Source Sans Pro" panose="020B0503030403020204" pitchFamily="34" charset="0"/>
                <a:ea typeface="Source Sans Pro" panose="020B0503030403020204" pitchFamily="34" charset="0"/>
              </a:rPr>
              <a:t>Sjukfall på grund av stress och psykiatriska diagnoser är vanligare hos kvinnor än hos män</a:t>
            </a:r>
          </a:p>
          <a:p>
            <a:r>
              <a:rPr lang="sv-SE" sz="1200">
                <a:solidFill>
                  <a:schemeClr val="tx1"/>
                </a:solidFill>
                <a:latin typeface="Source Sans Pro" panose="020B0503030403020204" pitchFamily="34" charset="0"/>
                <a:ea typeface="Source Sans Pro" panose="020B0503030403020204" pitchFamily="34" charset="0"/>
              </a:rPr>
              <a:t>Antalet sjukfall per 100 000 invånare är ungefär två till tre gånger högre bland kvinnor än bland män i länet.</a:t>
            </a:r>
          </a:p>
          <a:p>
            <a:endParaRPr lang="sv-SE"/>
          </a:p>
          <a:p>
            <a:r>
              <a:rPr lang="sv-SE" sz="1200" b="1">
                <a:solidFill>
                  <a:schemeClr val="tx1"/>
                </a:solidFill>
                <a:latin typeface="Source Sans Pro" panose="020B0503030403020204" pitchFamily="34" charset="0"/>
                <a:ea typeface="Source Sans Pro" panose="020B0503030403020204" pitchFamily="34" charset="0"/>
              </a:rPr>
              <a:t>Andelen sysselsatta i Uppsala län är i nivå med riksgenomsnittet</a:t>
            </a:r>
          </a:p>
          <a:p>
            <a:r>
              <a:rPr lang="sv-SE" sz="1200">
                <a:solidFill>
                  <a:schemeClr val="tx1"/>
                </a:solidFill>
                <a:latin typeface="Source Sans Pro" panose="020B0503030403020204" pitchFamily="34" charset="0"/>
                <a:ea typeface="Source Sans Pro" panose="020B0503030403020204" pitchFamily="34" charset="0"/>
              </a:rPr>
              <a:t>Både i Uppsala län och i riket är knappt 70 procent av befolkningen i åldern 15–74 år sysselsatta. </a:t>
            </a:r>
          </a:p>
          <a:p>
            <a:endParaRPr lang="sv-SE"/>
          </a:p>
          <a:p>
            <a:r>
              <a:rPr lang="sv-SE" sz="1200" b="1">
                <a:solidFill>
                  <a:schemeClr val="tx1"/>
                </a:solidFill>
                <a:latin typeface="Source Sans Pro" panose="020B0503030403020204" pitchFamily="34" charset="0"/>
                <a:ea typeface="Source Sans Pro" panose="020B0503030403020204" pitchFamily="34" charset="0"/>
              </a:rPr>
              <a:t>Länet har en något högre arbetslöshet är rikssnittet</a:t>
            </a:r>
          </a:p>
          <a:p>
            <a:r>
              <a:rPr lang="sv-SE" sz="1200">
                <a:solidFill>
                  <a:schemeClr val="tx1"/>
                </a:solidFill>
                <a:latin typeface="Source Sans Pro" panose="020B0503030403020204" pitchFamily="34" charset="0"/>
                <a:ea typeface="Source Sans Pro" panose="020B0503030403020204" pitchFamily="34" charset="0"/>
              </a:rPr>
              <a:t>Bland vuxna personer som kan arbeta och aktivt söker arbete är cirka elva procent arbetslösa i länet, jämfört med nio procent i riket. Bland såväl kvinnor som män är arbetslösheten högre i Uppsala län än på riksnivå.</a:t>
            </a:r>
          </a:p>
          <a:p>
            <a:endParaRPr lang="sv-SE"/>
          </a:p>
        </p:txBody>
      </p:sp>
      <p:sp>
        <p:nvSpPr>
          <p:cNvPr id="4" name="Slide Number Placeholder 3">
            <a:extLst>
              <a:ext uri="{FF2B5EF4-FFF2-40B4-BE49-F238E27FC236}">
                <a16:creationId xmlns:a16="http://schemas.microsoft.com/office/drawing/2014/main" id="{91121028-A779-5CF5-5AFB-83B8A539543F}"/>
              </a:ext>
            </a:extLst>
          </p:cNvPr>
          <p:cNvSpPr>
            <a:spLocks noGrp="1"/>
          </p:cNvSpPr>
          <p:nvPr>
            <p:ph type="sldNum" sz="quarter" idx="5"/>
          </p:nvPr>
        </p:nvSpPr>
        <p:spPr/>
        <p:txBody>
          <a:bodyPr/>
          <a:lstStyle/>
          <a:p>
            <a:fld id="{A13D2BA8-03EF-4744-972B-2D9EB05DC378}" type="slidenum">
              <a:rPr lang="sv-SE" smtClean="0"/>
              <a:t>14</a:t>
            </a:fld>
            <a:endParaRPr lang="sv-SE"/>
          </a:p>
        </p:txBody>
      </p:sp>
    </p:spTree>
    <p:extLst>
      <p:ext uri="{BB962C8B-B14F-4D97-AF65-F5344CB8AC3E}">
        <p14:creationId xmlns:p14="http://schemas.microsoft.com/office/powerpoint/2010/main" val="564010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ACB73-CAF4-B9B6-4042-E70F2D732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60715C-969C-B912-7B04-B4EF78E3375D}"/>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4E1419BE-BABC-C592-565D-06640DE9F0E1}"/>
              </a:ext>
            </a:extLst>
          </p:cNvPr>
          <p:cNvSpPr>
            <a:spLocks noGrp="1"/>
          </p:cNvSpPr>
          <p:nvPr>
            <p:ph type="body" idx="1"/>
          </p:nvPr>
        </p:nvSpPr>
        <p:spPr/>
        <p:txBody>
          <a:bodyPr/>
          <a:lstStyle/>
          <a:p>
            <a:r>
              <a:rPr lang="sv-SE" sz="1200" b="1" dirty="0">
                <a:solidFill>
                  <a:schemeClr val="tx1"/>
                </a:solidFill>
                <a:latin typeface="Source Sans Pro" panose="020B0503030403020204" pitchFamily="34" charset="0"/>
                <a:ea typeface="Source Sans Pro" panose="020B0503030403020204" pitchFamily="34" charset="0"/>
              </a:rPr>
              <a:t>Upplevd ensamhet är vanligare hos flickor än bland pojkar</a:t>
            </a:r>
          </a:p>
          <a:p>
            <a:r>
              <a:rPr lang="sv-SE" sz="1200" b="0" i="0" u="none" strike="noStrike" kern="1200" dirty="0">
                <a:solidFill>
                  <a:schemeClr val="tx1"/>
                </a:solidFill>
                <a:effectLst/>
                <a:latin typeface="+mn-lt"/>
                <a:ea typeface="+mn-ea"/>
                <a:cs typeface="+mn-cs"/>
              </a:rPr>
              <a:t>I länet uppger en tiondel av flickor i årskurs 7, årskurs 9 och årskurs </a:t>
            </a:r>
            <a:r>
              <a:rPr lang="sv-SE" sz="1200" b="0" i="0" u="none" strike="noStrike" kern="1200">
                <a:solidFill>
                  <a:schemeClr val="tx1"/>
                </a:solidFill>
                <a:effectLst/>
                <a:latin typeface="+mn-lt"/>
                <a:ea typeface="+mn-ea"/>
                <a:cs typeface="+mn-cs"/>
              </a:rPr>
              <a:t>2 i </a:t>
            </a:r>
            <a:r>
              <a:rPr lang="sv-SE" sz="1200" b="0" i="0" u="none" strike="noStrike" kern="1200" dirty="0">
                <a:solidFill>
                  <a:schemeClr val="tx1"/>
                </a:solidFill>
                <a:effectLst/>
                <a:latin typeface="+mn-lt"/>
                <a:ea typeface="+mn-ea"/>
                <a:cs typeface="+mn-cs"/>
              </a:rPr>
              <a:t>gymnasiet att de ofta känner sig ensamma, jämfört med tre till fem procent av pojkar. Även bland vuxna är upplevd ensamhet och isolering något vanligare hos kvinnor än hos män men skillnaderna mellan könen i vuxen ålder är marginella.</a:t>
            </a:r>
          </a:p>
          <a:p>
            <a:endParaRPr lang="sv-SE" dirty="0"/>
          </a:p>
          <a:p>
            <a:pPr rtl="0" fontAlgn="base"/>
            <a:r>
              <a:rPr lang="sv-SE" sz="1200" b="1" i="0" u="none" strike="noStrike" kern="1200" dirty="0">
                <a:solidFill>
                  <a:schemeClr val="tx1"/>
                </a:solidFill>
                <a:effectLst/>
                <a:latin typeface="+mn-lt"/>
                <a:ea typeface="+mn-ea"/>
                <a:cs typeface="+mn-cs"/>
              </a:rPr>
              <a:t>En av tio vuxna beskriver att de saknar emotionellt stöd och nästan en av tio elever känner sig ofta ensam</a:t>
            </a:r>
            <a:r>
              <a:rPr lang="en-US" sz="1200" b="0" i="0" kern="1200" dirty="0">
                <a:solidFill>
                  <a:schemeClr val="tx1"/>
                </a:solidFill>
                <a:effectLst/>
                <a:latin typeface="+mn-lt"/>
                <a:ea typeface="+mn-ea"/>
                <a:cs typeface="+mn-cs"/>
              </a:rPr>
              <a:t>​</a:t>
            </a:r>
          </a:p>
          <a:p>
            <a:pPr rtl="0" fontAlgn="base"/>
            <a:r>
              <a:rPr lang="sv-SE" sz="1200" b="0" i="0" u="none" strike="noStrike" kern="1200" dirty="0">
                <a:solidFill>
                  <a:schemeClr val="tx1"/>
                </a:solidFill>
                <a:effectLst/>
                <a:latin typeface="+mn-lt"/>
                <a:ea typeface="+mn-ea"/>
                <a:cs typeface="+mn-cs"/>
              </a:rPr>
              <a:t>I åldern 16 år och uppåt saknar en av tio någon att dela sina innersta känslor med och att anförtro sig åt. Nära en tiondel av elever i årkurs 7 och årskurs 9 i grundskolan samt årskurs 2 i gymnasiet upplever ensamhet ofta, medan omkring 35 procent upplever ensamhet ofta eller ibland.</a:t>
            </a:r>
            <a:endParaRPr lang="en-US" sz="1200" b="0" i="0" kern="1200" dirty="0">
              <a:solidFill>
                <a:schemeClr val="tx1"/>
              </a:solidFill>
              <a:effectLst/>
              <a:latin typeface="+mn-lt"/>
              <a:ea typeface="+mn-ea"/>
              <a:cs typeface="+mn-cs"/>
            </a:endParaRP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Hälften av vuxna har regelbundet deltagit i aktiviteter tillsammans med andra under det senaste året</a:t>
            </a:r>
          </a:p>
          <a:p>
            <a:r>
              <a:rPr lang="sv-SE" sz="1200" dirty="0">
                <a:solidFill>
                  <a:schemeClr val="tx1"/>
                </a:solidFill>
                <a:latin typeface="Source Sans Pro" panose="020B0503030403020204" pitchFamily="34" charset="0"/>
                <a:ea typeface="Source Sans Pro" panose="020B0503030403020204" pitchFamily="34" charset="0"/>
              </a:rPr>
              <a:t>Andelen som uppger att de regelbundet har deltagit i aktiviteter som exempelvis teater, sport eller föreningsverksamhet tillsammans med andra under det senaste året är 50 procent, med en något högre andel bland män än bland kvinnor.</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Barn- och ungdomspsykiatriska öppenvården presterar sämre än rikssnittet vad gäller bemötande och upplevelse av respekt</a:t>
            </a:r>
          </a:p>
          <a:p>
            <a:r>
              <a:rPr lang="sv-SE" sz="1200" dirty="0">
                <a:solidFill>
                  <a:schemeClr val="tx1"/>
                </a:solidFill>
                <a:latin typeface="Source Sans Pro" panose="020B0503030403020204" pitchFamily="34" charset="0"/>
                <a:ea typeface="Source Sans Pro" panose="020B0503030403020204" pitchFamily="34" charset="0"/>
              </a:rPr>
              <a:t>80 procent upplever ett gott bemötande i öppenvården inom BUP i Uppsala län, vilket är lägre än rikets snitt. Resultaten ska tolkas med viss försiktighet, eftersom de baseras på en enkät med låg svarsfrekvens.</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Inom vuxenpsykiatrin skattas upplevelsen något över rikets snitt i öppenvården och något under rikets snitt i slutenvården</a:t>
            </a:r>
          </a:p>
          <a:p>
            <a:r>
              <a:rPr lang="sv-SE" sz="1200" dirty="0">
                <a:solidFill>
                  <a:schemeClr val="tx1"/>
                </a:solidFill>
                <a:latin typeface="Source Sans Pro" panose="020B0503030403020204" pitchFamily="34" charset="0"/>
                <a:ea typeface="Source Sans Pro" panose="020B0503030403020204" pitchFamily="34" charset="0"/>
              </a:rPr>
              <a:t>Bemötandet upplevs som mer respektfullt i öppenvården än i slutenvården, men både öppenvården och slutenvården ligger relativt nära respektive rikssnitt.</a:t>
            </a:r>
          </a:p>
          <a:p>
            <a:endParaRPr lang="sv-SE" dirty="0"/>
          </a:p>
        </p:txBody>
      </p:sp>
      <p:sp>
        <p:nvSpPr>
          <p:cNvPr id="4" name="Slide Number Placeholder 3">
            <a:extLst>
              <a:ext uri="{FF2B5EF4-FFF2-40B4-BE49-F238E27FC236}">
                <a16:creationId xmlns:a16="http://schemas.microsoft.com/office/drawing/2014/main" id="{630CF843-F997-D968-F7F1-4A622F4A05BA}"/>
              </a:ext>
            </a:extLst>
          </p:cNvPr>
          <p:cNvSpPr>
            <a:spLocks noGrp="1"/>
          </p:cNvSpPr>
          <p:nvPr>
            <p:ph type="sldNum" sz="quarter" idx="5"/>
          </p:nvPr>
        </p:nvSpPr>
        <p:spPr/>
        <p:txBody>
          <a:bodyPr/>
          <a:lstStyle/>
          <a:p>
            <a:fld id="{A13D2BA8-03EF-4744-972B-2D9EB05DC378}" type="slidenum">
              <a:rPr lang="sv-SE" smtClean="0"/>
              <a:t>15</a:t>
            </a:fld>
            <a:endParaRPr lang="sv-SE"/>
          </a:p>
        </p:txBody>
      </p:sp>
    </p:spTree>
    <p:extLst>
      <p:ext uri="{BB962C8B-B14F-4D97-AF65-F5344CB8AC3E}">
        <p14:creationId xmlns:p14="http://schemas.microsoft.com/office/powerpoint/2010/main" val="3294135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D9050-B4A3-728A-A6F5-B766CEAA4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6904B-A73F-39F8-5E7D-6DE74175D05B}"/>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23159C60-F2A3-E04E-E43E-91E33F9FBC83}"/>
              </a:ext>
            </a:extLst>
          </p:cNvPr>
          <p:cNvSpPr>
            <a:spLocks noGrp="1"/>
          </p:cNvSpPr>
          <p:nvPr>
            <p:ph type="body" idx="1"/>
          </p:nvPr>
        </p:nvSpPr>
        <p:spPr/>
        <p:txBody>
          <a:bodyPr/>
          <a:lstStyle/>
          <a:p>
            <a:r>
              <a:rPr lang="sv-SE" sz="1200" b="1">
                <a:solidFill>
                  <a:schemeClr val="tx1"/>
                </a:solidFill>
                <a:latin typeface="Source Sans Pro" panose="020B0503030403020204" pitchFamily="34" charset="0"/>
                <a:ea typeface="Source Sans Pro" panose="020B0503030403020204" pitchFamily="34" charset="0"/>
              </a:rPr>
              <a:t>Socialtjänstens utredningstider varierar mellan olika kommuner i länet</a:t>
            </a:r>
          </a:p>
          <a:p>
            <a:r>
              <a:rPr lang="sv-SE" sz="1200">
                <a:solidFill>
                  <a:schemeClr val="tx1"/>
                </a:solidFill>
                <a:latin typeface="Source Sans Pro" panose="020B0503030403020204" pitchFamily="34" charset="0"/>
                <a:ea typeface="Source Sans Pro" panose="020B0503030403020204" pitchFamily="34" charset="0"/>
              </a:rPr>
              <a:t>En utredning för barn och unga vid socialtjänsten tar mellan två månader och fyra månader från början till slut, beroende på kommun. För socialtjänstens utredningar av vuxna med beroendeproblematik ligger den genomsnittliga tiden mellan en månad och nästan fem månader i länets kommuner.</a:t>
            </a:r>
          </a:p>
          <a:p>
            <a:endParaRPr lang="sv-SE"/>
          </a:p>
          <a:p>
            <a:r>
              <a:rPr lang="sv-SE" sz="1200" b="1">
                <a:solidFill>
                  <a:schemeClr val="tx1"/>
                </a:solidFill>
                <a:latin typeface="Source Sans Pro" panose="020B0503030403020204" pitchFamily="34" charset="0"/>
                <a:ea typeface="Source Sans Pro" panose="020B0503030403020204" pitchFamily="34" charset="0"/>
              </a:rPr>
              <a:t>I Uppsala län har en högre andel barn och unga mottagit </a:t>
            </a:r>
            <a:r>
              <a:rPr lang="sv-SE" sz="1200" b="1">
                <a:solidFill>
                  <a:sysClr val="windowText" lastClr="000000"/>
                </a:solidFill>
                <a:latin typeface="Source Sans Pro" panose="020B0503030403020204" pitchFamily="34" charset="0"/>
                <a:ea typeface="Source Sans Pro" panose="020B0503030403020204" pitchFamily="34" charset="0"/>
                <a:cs typeface="Calibri" panose="020F0502020204030204" pitchFamily="34" charset="0"/>
              </a:rPr>
              <a:t>individuellt biståndsbedömda öppna</a:t>
            </a:r>
            <a:r>
              <a:rPr lang="sv-SE" sz="1200" b="1">
                <a:solidFill>
                  <a:schemeClr val="tx1"/>
                </a:solidFill>
                <a:latin typeface="Source Sans Pro" panose="020B0503030403020204" pitchFamily="34" charset="0"/>
                <a:ea typeface="Source Sans Pro" panose="020B0503030403020204" pitchFamily="34" charset="0"/>
              </a:rPr>
              <a:t> insatser inom socialtjänsten jämfört med riket i stort</a:t>
            </a:r>
          </a:p>
          <a:p>
            <a:r>
              <a:rPr lang="sv-SE" sz="1200">
                <a:solidFill>
                  <a:schemeClr val="tx1"/>
                </a:solidFill>
                <a:latin typeface="Source Sans Pro" panose="020B0503030403020204" pitchFamily="34" charset="0"/>
                <a:ea typeface="Source Sans Pro" panose="020B0503030403020204" pitchFamily="34" charset="0"/>
              </a:rPr>
              <a:t>Samtliga kommuner i länet ligger över eller i nivå med rikssnittet när det gäller andelen barn och unga som har varit föremål för individuellt biståndsbedömda öppna insatser inom socialtjänsten. </a:t>
            </a:r>
          </a:p>
          <a:p>
            <a:endParaRPr lang="sv-SE"/>
          </a:p>
          <a:p>
            <a:r>
              <a:rPr lang="sv-SE" sz="1200" b="1">
                <a:solidFill>
                  <a:schemeClr val="tx1"/>
                </a:solidFill>
                <a:latin typeface="Source Sans Pro" panose="020B0503030403020204" pitchFamily="34" charset="0"/>
                <a:ea typeface="Source Sans Pro" panose="020B0503030403020204" pitchFamily="34" charset="0"/>
              </a:rPr>
              <a:t>Antalet heldygnsplaceringar per 10 000 barn och unga är något lägre i Uppsala än i riket i stort</a:t>
            </a:r>
          </a:p>
          <a:p>
            <a:r>
              <a:rPr lang="sv-SE" sz="1200">
                <a:solidFill>
                  <a:schemeClr val="tx1"/>
                </a:solidFill>
                <a:latin typeface="Source Sans Pro" panose="020B0503030403020204" pitchFamily="34" charset="0"/>
                <a:ea typeface="Source Sans Pro" panose="020B0503030403020204" pitchFamily="34" charset="0"/>
              </a:rPr>
              <a:t>Antalet barn och unga per 10 000 invånare som dygnvårdats enligt LVU eller </a:t>
            </a:r>
            <a:r>
              <a:rPr lang="sv-SE" sz="1200" err="1">
                <a:solidFill>
                  <a:schemeClr val="tx1"/>
                </a:solidFill>
                <a:latin typeface="Source Sans Pro" panose="020B0503030403020204" pitchFamily="34" charset="0"/>
                <a:ea typeface="Source Sans Pro" panose="020B0503030403020204" pitchFamily="34" charset="0"/>
              </a:rPr>
              <a:t>SoL</a:t>
            </a:r>
            <a:r>
              <a:rPr lang="sv-SE" sz="1200">
                <a:solidFill>
                  <a:schemeClr val="tx1"/>
                </a:solidFill>
                <a:latin typeface="Source Sans Pro" panose="020B0503030403020204" pitchFamily="34" charset="0"/>
                <a:ea typeface="Source Sans Pro" panose="020B0503030403020204" pitchFamily="34" charset="0"/>
              </a:rPr>
              <a:t> ligger under rikets snitt oavsett insatsform.</a:t>
            </a:r>
          </a:p>
          <a:p>
            <a:endParaRPr lang="sv-SE"/>
          </a:p>
          <a:p>
            <a:r>
              <a:rPr lang="sv-SE" sz="1200" b="1">
                <a:solidFill>
                  <a:schemeClr val="tx1"/>
                </a:solidFill>
                <a:latin typeface="Source Sans Pro" panose="020B0503030403020204" pitchFamily="34" charset="0"/>
                <a:ea typeface="Source Sans Pro" panose="020B0503030403020204" pitchFamily="34" charset="0"/>
              </a:rPr>
              <a:t>I länet är diagnoser i primärvården för stressrelaterad ohälsa, ångest och depression vanligare bland kvinnor än män</a:t>
            </a:r>
          </a:p>
          <a:p>
            <a:r>
              <a:rPr lang="sv-SE" sz="1200">
                <a:solidFill>
                  <a:schemeClr val="tx1"/>
                </a:solidFill>
                <a:latin typeface="Source Sans Pro" panose="020B0503030403020204" pitchFamily="34" charset="0"/>
                <a:ea typeface="Source Sans Pro" panose="020B0503030403020204" pitchFamily="34" charset="0"/>
              </a:rPr>
              <a:t>Samma mönster ses nationellt, där kvinnor diagnostiseras i högre utsträckning än män med stressrelaterad ohälsa, ångest och depression.</a:t>
            </a:r>
          </a:p>
          <a:p>
            <a:endParaRPr lang="sv-SE"/>
          </a:p>
          <a:p>
            <a:r>
              <a:rPr lang="sv-SE" sz="1200" b="1">
                <a:solidFill>
                  <a:schemeClr val="tx1"/>
                </a:solidFill>
                <a:latin typeface="Source Sans Pro" panose="020B0503030403020204" pitchFamily="34" charset="0"/>
                <a:ea typeface="Source Sans Pro" panose="020B0503030403020204" pitchFamily="34" charset="0"/>
              </a:rPr>
              <a:t>Uppsala län visar den högsta andelen patienter som har tvångsvårdats bland vuxna patienter i psykiatrisk slutenvård under ett år</a:t>
            </a:r>
          </a:p>
          <a:p>
            <a:r>
              <a:rPr lang="sv-SE" sz="1200">
                <a:solidFill>
                  <a:schemeClr val="tx1"/>
                </a:solidFill>
                <a:latin typeface="Source Sans Pro" panose="020B0503030403020204" pitchFamily="34" charset="0"/>
                <a:ea typeface="Source Sans Pro" panose="020B0503030403020204" pitchFamily="34" charset="0"/>
              </a:rPr>
              <a:t>År 2023 är andelen 36 procent i Uppsala, vilket kan jämföras med rikets snitt på 23 procent.</a:t>
            </a:r>
          </a:p>
        </p:txBody>
      </p:sp>
      <p:sp>
        <p:nvSpPr>
          <p:cNvPr id="4" name="Slide Number Placeholder 3">
            <a:extLst>
              <a:ext uri="{FF2B5EF4-FFF2-40B4-BE49-F238E27FC236}">
                <a16:creationId xmlns:a16="http://schemas.microsoft.com/office/drawing/2014/main" id="{0B87D0C0-A158-BB21-2D2C-6294F1680ED3}"/>
              </a:ext>
            </a:extLst>
          </p:cNvPr>
          <p:cNvSpPr>
            <a:spLocks noGrp="1"/>
          </p:cNvSpPr>
          <p:nvPr>
            <p:ph type="sldNum" sz="quarter" idx="5"/>
          </p:nvPr>
        </p:nvSpPr>
        <p:spPr/>
        <p:txBody>
          <a:bodyPr/>
          <a:lstStyle/>
          <a:p>
            <a:fld id="{A13D2BA8-03EF-4744-972B-2D9EB05DC378}" type="slidenum">
              <a:rPr lang="sv-SE" smtClean="0"/>
              <a:t>16</a:t>
            </a:fld>
            <a:endParaRPr lang="sv-SE"/>
          </a:p>
        </p:txBody>
      </p:sp>
    </p:spTree>
    <p:extLst>
      <p:ext uri="{BB962C8B-B14F-4D97-AF65-F5344CB8AC3E}">
        <p14:creationId xmlns:p14="http://schemas.microsoft.com/office/powerpoint/2010/main" val="4208956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EC5D9-0FD9-C3E7-80E1-8D310994C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590C2-FC59-3FB6-3E63-987EE97D439F}"/>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810C5995-B956-198F-7562-FC5BBD3BF985}"/>
              </a:ext>
            </a:extLst>
          </p:cNvPr>
          <p:cNvSpPr>
            <a:spLocks noGrp="1"/>
          </p:cNvSpPr>
          <p:nvPr>
            <p:ph type="body" idx="1"/>
          </p:nvPr>
        </p:nvSpPr>
        <p:spPr/>
        <p:txBody>
          <a:bodyPr/>
          <a:lstStyle/>
          <a:p>
            <a:r>
              <a:rPr lang="sv-SE" sz="1200" b="1">
                <a:solidFill>
                  <a:schemeClr val="tx1"/>
                </a:solidFill>
                <a:latin typeface="Source Sans Pro" panose="020B0503030403020204" pitchFamily="34" charset="0"/>
                <a:ea typeface="Source Sans Pro" panose="020B0503030403020204" pitchFamily="34" charset="0"/>
              </a:rPr>
              <a:t>Psykologisk behandling ges i högre grad vid nyinsjuknande i depression i Uppsala län än i landet</a:t>
            </a:r>
          </a:p>
          <a:p>
            <a:r>
              <a:rPr lang="sv-SE" sz="1200">
                <a:solidFill>
                  <a:schemeClr val="tx1"/>
                </a:solidFill>
                <a:latin typeface="Source Sans Pro" panose="020B0503030403020204" pitchFamily="34" charset="0"/>
                <a:ea typeface="Source Sans Pro" panose="020B0503030403020204" pitchFamily="34" charset="0"/>
              </a:rPr>
              <a:t>Nära hälften av de som insjuknar med en ny depressionsepisod får psykologisk behandling via primärvården i Uppsala län, jämfört med 30 procent i riket.</a:t>
            </a:r>
          </a:p>
          <a:p>
            <a:endParaRPr lang="sv-SE"/>
          </a:p>
          <a:p>
            <a:r>
              <a:rPr lang="sv-SE" sz="1200" b="1">
                <a:solidFill>
                  <a:schemeClr val="tx1"/>
                </a:solidFill>
                <a:latin typeface="Source Sans Pro" panose="020B0503030403020204" pitchFamily="34" charset="0"/>
                <a:ea typeface="Source Sans Pro" panose="020B0503030403020204" pitchFamily="34" charset="0"/>
              </a:rPr>
              <a:t>Inom den specialiserade vården är förekomsten av psykiatriska diagnoser bland kvinnor högst i åldersgruppen 18–29 år</a:t>
            </a:r>
          </a:p>
          <a:p>
            <a:r>
              <a:rPr lang="sv-SE" sz="1200">
                <a:solidFill>
                  <a:schemeClr val="tx1"/>
                </a:solidFill>
                <a:latin typeface="Source Sans Pro" panose="020B0503030403020204" pitchFamily="34" charset="0"/>
                <a:ea typeface="Source Sans Pro" panose="020B0503030403020204" pitchFamily="34" charset="0"/>
              </a:rPr>
              <a:t>Detta gäller både antalet patienter med psykiatriska diagnoser i specialiserad öppen- och slutenvård och antalet vårdtillfällen i slutenvården, mätt som antal per 100 000 invånare.</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solidFill>
                  <a:schemeClr val="tx1"/>
                </a:solidFill>
                <a:latin typeface="Source Sans Pro" panose="020B0503030403020204" pitchFamily="34" charset="0"/>
                <a:ea typeface="Source Sans Pro" panose="020B0503030403020204" pitchFamily="34" charset="0"/>
              </a:rPr>
              <a:t>Bland män är förekomsten av patienter med psykiatriska diagnoser högst i åldersgruppen 0–17 år inom den specialiserade öppen- och slutenvården</a:t>
            </a:r>
            <a:br>
              <a:rPr lang="sv-SE" sz="1200" b="1">
                <a:solidFill>
                  <a:schemeClr val="tx1"/>
                </a:solidFill>
                <a:latin typeface="Source Sans Pro" panose="020B0503030403020204" pitchFamily="34" charset="0"/>
                <a:ea typeface="Source Sans Pro" panose="020B0503030403020204" pitchFamily="34" charset="0"/>
              </a:rPr>
            </a:br>
            <a:r>
              <a:rPr lang="sv-SE" sz="1200">
                <a:solidFill>
                  <a:schemeClr val="tx1"/>
                </a:solidFill>
                <a:latin typeface="Source Sans Pro" panose="020B0503030403020204" pitchFamily="34" charset="0"/>
                <a:ea typeface="Source Sans Pro" panose="020B0503030403020204" pitchFamily="34" charset="0"/>
              </a:rPr>
              <a:t>I länet minskar förekomsten av patienter i den specialiserade öppen- och slutenvården successivt med stigande ålder, fram till 80 års ålder. Därefter ses en viss ökning i antalet patienter per 100 000 invånare.</a:t>
            </a:r>
          </a:p>
          <a:p>
            <a:endParaRPr lang="sv-SE"/>
          </a:p>
          <a:p>
            <a:r>
              <a:rPr lang="sv-SE" sz="1200" b="1">
                <a:solidFill>
                  <a:schemeClr val="tx1"/>
                </a:solidFill>
                <a:latin typeface="Source Sans Pro" panose="020B0503030403020204" pitchFamily="34" charset="0"/>
                <a:ea typeface="Source Sans Pro" panose="020B0503030403020204" pitchFamily="34" charset="0"/>
              </a:rPr>
              <a:t>I tre av fyra fall uppfylls vårdgarantin för vuxna patienter inom den allmänpsykiatriska öppenvården i länet</a:t>
            </a:r>
          </a:p>
          <a:p>
            <a:r>
              <a:rPr lang="sv-SE" sz="1200">
                <a:solidFill>
                  <a:schemeClr val="tx1"/>
                </a:solidFill>
                <a:latin typeface="Source Sans Pro" panose="020B0503030403020204" pitchFamily="34" charset="0"/>
                <a:ea typeface="Source Sans Pro" panose="020B0503030403020204" pitchFamily="34" charset="0"/>
              </a:rPr>
              <a:t>För 74 procent av patienterna i Uppsala uppfylls vårdgarantin, jämfört med för 82 procent i riket i stort.</a:t>
            </a:r>
          </a:p>
          <a:p>
            <a:endParaRPr lang="sv-SE" sz="1200">
              <a:solidFill>
                <a:schemeClr val="tx1"/>
              </a:solidFill>
              <a:latin typeface="Source Sans Pro" panose="020B0503030403020204" pitchFamily="34" charset="0"/>
              <a:ea typeface="Source Sans Pro" panose="020B0503030403020204" pitchFamily="34" charset="0"/>
            </a:endParaRPr>
          </a:p>
          <a:p>
            <a:r>
              <a:rPr lang="sv-SE" sz="1200" b="1">
                <a:solidFill>
                  <a:schemeClr val="tx1"/>
                </a:solidFill>
                <a:latin typeface="Source Sans Pro" panose="020B0503030403020204" pitchFamily="34" charset="0"/>
                <a:ea typeface="Source Sans Pro" panose="020B0503030403020204" pitchFamily="34" charset="0"/>
              </a:rPr>
              <a:t>Länet har en god tillgänglighet till förstagångsbesök inom barn- och ungdomspsykiatrin, men inte när det gäller fördjupad utredning eller behandling</a:t>
            </a:r>
          </a:p>
          <a:p>
            <a:r>
              <a:rPr lang="sv-SE" sz="1200">
                <a:solidFill>
                  <a:schemeClr val="tx1"/>
                </a:solidFill>
                <a:latin typeface="Source Sans Pro" panose="020B0503030403020204" pitchFamily="34" charset="0"/>
                <a:ea typeface="Source Sans Pro" panose="020B0503030403020204" pitchFamily="34" charset="0"/>
              </a:rPr>
              <a:t>Vårdgarantin uppfylls för samtliga förstagångsbesök, medan genomsnittet i riket är 90 procent. Vid analys av tiden mellan första bedömning och fördjupad utredning eller behandling ligger länet dock något under riksgenomsnittet.</a:t>
            </a:r>
          </a:p>
        </p:txBody>
      </p:sp>
      <p:sp>
        <p:nvSpPr>
          <p:cNvPr id="4" name="Slide Number Placeholder 3">
            <a:extLst>
              <a:ext uri="{FF2B5EF4-FFF2-40B4-BE49-F238E27FC236}">
                <a16:creationId xmlns:a16="http://schemas.microsoft.com/office/drawing/2014/main" id="{4C8A5F1D-39EC-9B91-6F83-DD653E7375D6}"/>
              </a:ext>
            </a:extLst>
          </p:cNvPr>
          <p:cNvSpPr>
            <a:spLocks noGrp="1"/>
          </p:cNvSpPr>
          <p:nvPr>
            <p:ph type="sldNum" sz="quarter" idx="5"/>
          </p:nvPr>
        </p:nvSpPr>
        <p:spPr/>
        <p:txBody>
          <a:bodyPr/>
          <a:lstStyle/>
          <a:p>
            <a:fld id="{A13D2BA8-03EF-4744-972B-2D9EB05DC378}" type="slidenum">
              <a:rPr lang="sv-SE" smtClean="0"/>
              <a:t>17</a:t>
            </a:fld>
            <a:endParaRPr lang="sv-SE"/>
          </a:p>
        </p:txBody>
      </p:sp>
    </p:spTree>
    <p:extLst>
      <p:ext uri="{BB962C8B-B14F-4D97-AF65-F5344CB8AC3E}">
        <p14:creationId xmlns:p14="http://schemas.microsoft.com/office/powerpoint/2010/main" val="72286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F609-64D0-A76D-44C4-1BA779214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12554-7475-ACE3-73F0-5706A7D3D8A7}"/>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D44BC63B-6E2E-770F-0F6B-90786D877A18}"/>
              </a:ext>
            </a:extLst>
          </p:cNvPr>
          <p:cNvSpPr>
            <a:spLocks noGrp="1"/>
          </p:cNvSpPr>
          <p:nvPr>
            <p:ph type="body" idx="1"/>
          </p:nvPr>
        </p:nvSpPr>
        <p:spPr/>
        <p:txBody>
          <a:bodyPr/>
          <a:lstStyle/>
          <a:p>
            <a:r>
              <a:rPr lang="sv-SE" sz="1200" b="1" dirty="0">
                <a:solidFill>
                  <a:schemeClr val="tx1"/>
                </a:solidFill>
                <a:latin typeface="Source Sans Pro" panose="020B0503030403020204" pitchFamily="34" charset="0"/>
                <a:ea typeface="Source Sans Pro" panose="020B0503030403020204" pitchFamily="34" charset="0"/>
              </a:rPr>
              <a:t>Vuxna kvinnor uppger oftare än män att de någon gång har haft allvarliga suicidtankar</a:t>
            </a:r>
          </a:p>
          <a:p>
            <a:r>
              <a:rPr lang="sv-SE" sz="1200" dirty="0">
                <a:solidFill>
                  <a:schemeClr val="tx1"/>
                </a:solidFill>
                <a:latin typeface="Source Sans Pro" panose="020B0503030403020204" pitchFamily="34" charset="0"/>
                <a:ea typeface="Source Sans Pro" panose="020B0503030403020204" pitchFamily="34" charset="0"/>
              </a:rPr>
              <a:t>I länet är andelen vuxna kvinnor som uppger att de allvarligt övervägt att ta sitt liv högre än bland vuxna män i samtliga förutom en av länets kommuner.</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En av tio elever uppger att de någon gång försökt ta sitt liv</a:t>
            </a:r>
          </a:p>
          <a:p>
            <a:r>
              <a:rPr lang="sv-SE" sz="1200" dirty="0">
                <a:solidFill>
                  <a:schemeClr val="tx1"/>
                </a:solidFill>
                <a:latin typeface="Source Sans Pro" panose="020B0503030403020204" pitchFamily="34" charset="0"/>
                <a:ea typeface="Source Sans Pro" panose="020B0503030403020204" pitchFamily="34" charset="0"/>
              </a:rPr>
              <a:t>Statistiken visar en ungefär lika stor andel i årskurs 9 i grundskolan och årskurs 2 i gymnasiet i Uppsala län. Resultaten bör tolkas med försiktighet, då nyckeltalet redovisar andel barn och unga som har svarat ja på frågan "</a:t>
            </a:r>
            <a:r>
              <a:rPr lang="sv-SE" sz="1200" i="1" dirty="0">
                <a:solidFill>
                  <a:schemeClr val="tx1"/>
                </a:solidFill>
                <a:latin typeface="Source Sans Pro" panose="020B0503030403020204" pitchFamily="34" charset="0"/>
                <a:ea typeface="Source Sans Pro" panose="020B0503030403020204" pitchFamily="34" charset="0"/>
              </a:rPr>
              <a:t>Har du någon gång försökt ta ditt liv</a:t>
            </a:r>
            <a:r>
              <a:rPr lang="sv-SE" sz="1200" dirty="0">
                <a:solidFill>
                  <a:schemeClr val="tx1"/>
                </a:solidFill>
                <a:latin typeface="Source Sans Pro" panose="020B0503030403020204" pitchFamily="34" charset="0"/>
                <a:ea typeface="Source Sans Pro" panose="020B0503030403020204" pitchFamily="34" charset="0"/>
              </a:rPr>
              <a:t>?". </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Suicidförsök är något vanligare i länet än i riket som helhet</a:t>
            </a:r>
          </a:p>
          <a:p>
            <a:r>
              <a:rPr lang="sv-SE" sz="1200" dirty="0">
                <a:solidFill>
                  <a:schemeClr val="tx1"/>
                </a:solidFill>
                <a:latin typeface="Source Sans Pro" panose="020B0503030403020204" pitchFamily="34" charset="0"/>
                <a:ea typeface="Source Sans Pro" panose="020B0503030403020204" pitchFamily="34" charset="0"/>
              </a:rPr>
              <a:t>Utifrån diagnoser i slutenvården är både antalet patienter och antalet säkra suicidförsök högre i länet än i riket, uppmätt per 100 000 invånare. Skillnaden är mest uttalad för kvinnor, där 133 säkra suicidförsök registrerades i länet samma år som riksgenomsnittet låg på 118 säkra suicidförsök per 100 000 invånare.</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Uppsala län har något högre </a:t>
            </a:r>
            <a:r>
              <a:rPr lang="sv-SE" sz="1200" b="1" dirty="0" err="1">
                <a:solidFill>
                  <a:schemeClr val="tx1"/>
                </a:solidFill>
                <a:latin typeface="Source Sans Pro" panose="020B0503030403020204" pitchFamily="34" charset="0"/>
                <a:ea typeface="Source Sans Pro" panose="020B0503030403020204" pitchFamily="34" charset="0"/>
              </a:rPr>
              <a:t>suicidtal</a:t>
            </a:r>
            <a:r>
              <a:rPr lang="sv-SE" sz="1200" b="1" dirty="0">
                <a:solidFill>
                  <a:schemeClr val="tx1"/>
                </a:solidFill>
                <a:latin typeface="Source Sans Pro" panose="020B0503030403020204" pitchFamily="34" charset="0"/>
                <a:ea typeface="Source Sans Pro" panose="020B0503030403020204" pitchFamily="34" charset="0"/>
              </a:rPr>
              <a:t> än riket, totalt och uppdelat på kön</a:t>
            </a:r>
          </a:p>
          <a:p>
            <a:r>
              <a:rPr lang="sv-SE" sz="1200" dirty="0">
                <a:solidFill>
                  <a:schemeClr val="tx1"/>
                </a:solidFill>
                <a:latin typeface="Source Sans Pro" panose="020B0503030403020204" pitchFamily="34" charset="0"/>
                <a:ea typeface="Source Sans Pro" panose="020B0503030403020204" pitchFamily="34" charset="0"/>
              </a:rPr>
              <a:t>Skillnaden mellan Uppsala och riket ökar med stigande ålder, vilket blir tydligt i åldersgrupperna 50 år och uppåt.</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Antalet krisplaner som upprättas per 100 000 invånare är betydligt färre i Uppsala jämfört med rikssnittet</a:t>
            </a:r>
          </a:p>
          <a:p>
            <a:r>
              <a:rPr lang="sv-SE" sz="1200" dirty="0">
                <a:solidFill>
                  <a:schemeClr val="tx1"/>
                </a:solidFill>
                <a:latin typeface="Source Sans Pro"/>
                <a:ea typeface="Source Sans Pro"/>
              </a:rPr>
              <a:t>Antalet krisplaner som upprättas inom specialiserad psykiatrisk öppen- och slutenvård i länet uppgår till sex respektive 20 krisplaner. Motsvarande siffra för riket är 154 respektive 79 krisplaner. Sannolikt finns strukturella bakomliggande faktorer, såsom skillnader i dokumentation eller arbetssätt, som kan förklara detta resultat.</a:t>
            </a:r>
          </a:p>
          <a:p>
            <a:endParaRPr lang="sv-SE" dirty="0"/>
          </a:p>
        </p:txBody>
      </p:sp>
      <p:sp>
        <p:nvSpPr>
          <p:cNvPr id="4" name="Slide Number Placeholder 3">
            <a:extLst>
              <a:ext uri="{FF2B5EF4-FFF2-40B4-BE49-F238E27FC236}">
                <a16:creationId xmlns:a16="http://schemas.microsoft.com/office/drawing/2014/main" id="{F2197399-CE1A-2B29-567F-8B124689B547}"/>
              </a:ext>
            </a:extLst>
          </p:cNvPr>
          <p:cNvSpPr>
            <a:spLocks noGrp="1"/>
          </p:cNvSpPr>
          <p:nvPr>
            <p:ph type="sldNum" sz="quarter" idx="5"/>
          </p:nvPr>
        </p:nvSpPr>
        <p:spPr/>
        <p:txBody>
          <a:bodyPr/>
          <a:lstStyle/>
          <a:p>
            <a:fld id="{A13D2BA8-03EF-4744-972B-2D9EB05DC378}" type="slidenum">
              <a:rPr lang="sv-SE" smtClean="0"/>
              <a:t>18</a:t>
            </a:fld>
            <a:endParaRPr lang="sv-SE"/>
          </a:p>
        </p:txBody>
      </p:sp>
    </p:spTree>
    <p:extLst>
      <p:ext uri="{BB962C8B-B14F-4D97-AF65-F5344CB8AC3E}">
        <p14:creationId xmlns:p14="http://schemas.microsoft.com/office/powerpoint/2010/main" val="3332520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9D2B4-106C-52F9-441D-F8DA47AF2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2430C-9034-83F3-CB8C-22738E31B593}"/>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EBA15F82-2D5B-43BE-459A-85EDF8B930F2}"/>
              </a:ext>
            </a:extLst>
          </p:cNvPr>
          <p:cNvSpPr>
            <a:spLocks noGrp="1"/>
          </p:cNvSpPr>
          <p:nvPr>
            <p:ph type="body" idx="1"/>
          </p:nvPr>
        </p:nvSpPr>
        <p:spPr/>
        <p:txBody>
          <a:bodyPr/>
          <a:lstStyle/>
          <a:p>
            <a:r>
              <a:rPr lang="sv-SE" sz="1200" b="1" dirty="0">
                <a:solidFill>
                  <a:schemeClr val="tx1"/>
                </a:solidFill>
                <a:latin typeface="Source Sans Pro" panose="020B0503030403020204" pitchFamily="34" charset="0"/>
                <a:ea typeface="Source Sans Pro" panose="020B0503030403020204" pitchFamily="34" charset="0"/>
              </a:rPr>
              <a:t>Kunskap når inte alltid hela vägen till operativ nivå</a:t>
            </a:r>
          </a:p>
          <a:p>
            <a:r>
              <a:rPr lang="sv-SE" sz="1200" dirty="0">
                <a:solidFill>
                  <a:schemeClr val="tx1"/>
                </a:solidFill>
                <a:latin typeface="Source Sans Pro" panose="020B0503030403020204" pitchFamily="34" charset="0"/>
                <a:ea typeface="Source Sans Pro" panose="020B0503030403020204" pitchFamily="34" charset="0"/>
              </a:rPr>
              <a:t>Flera svar visar att kunskapsutbyte i hög grad sker på strategisk eller övergripande nivå, medan den operativa verksamheten inte alltid nås av samma stöd, dialog eller lärande, vilket innebär att aktuell kunskap, forskning och gemensamma arbetssätt inte alltid omsätts systematiskt i den praktiska vardagen.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rPr>
              <a:t>Strukturerna för kunskapsutbyte bedöms som delvis fungerande, men inte fullt ut tillräckliga</a:t>
            </a:r>
            <a:br>
              <a:rPr lang="sv-SE" sz="1200" dirty="0"/>
            </a:br>
            <a:r>
              <a:rPr lang="sv-SE" sz="1200" dirty="0">
                <a:solidFill>
                  <a:schemeClr val="tx1"/>
                </a:solidFill>
              </a:rPr>
              <a:t>D</a:t>
            </a:r>
            <a:r>
              <a:rPr lang="sv-SE" sz="1200" dirty="0">
                <a:solidFill>
                  <a:schemeClr val="tx1"/>
                </a:solidFill>
                <a:latin typeface="Source Sans Pro" panose="020B0503030403020204" pitchFamily="34" charset="0"/>
                <a:ea typeface="Source Sans Pro" panose="020B0503030403020204" pitchFamily="34" charset="0"/>
              </a:rPr>
              <a:t>et finns etablerade former för kunskapsutbyte och samverkan i länet, men de upplevs fungera i begränsad eller ojämn utsträckning – exempelvis anger verksamhetschefer att det är svårt att nå ut till operativ nivå, och forskare pekar på att det finns begränsade kontaktvägar mellan klinisk verksamhet och akademin. </a:t>
            </a:r>
          </a:p>
          <a:p>
            <a:pPr marL="0" indent="0">
              <a:spcBef>
                <a:spcPts val="1800"/>
              </a:spcBef>
              <a:spcAft>
                <a:spcPts val="1200"/>
              </a:spcAft>
              <a:buFont typeface="Wingdings" panose="05000000000000000000" pitchFamily="2" charset="2"/>
              <a:buNone/>
              <a:defRPr/>
            </a:pPr>
            <a:endParaRPr lang="sv-SE" sz="1200" b="0" dirty="0">
              <a:solidFill>
                <a:schemeClr val="tx1"/>
              </a:solidFill>
              <a:latin typeface="+mn-lt"/>
              <a:ea typeface="+mn-ea"/>
            </a:endParaRPr>
          </a:p>
          <a:p>
            <a:pPr marL="0" indent="0">
              <a:spcBef>
                <a:spcPts val="1800"/>
              </a:spcBef>
              <a:spcAft>
                <a:spcPts val="1200"/>
              </a:spcAft>
              <a:buFont typeface="Wingdings" panose="05000000000000000000" pitchFamily="2" charset="2"/>
              <a:buNone/>
              <a:defRPr/>
            </a:pPr>
            <a:r>
              <a:rPr lang="sv-SE" sz="1200" b="1" dirty="0">
                <a:solidFill>
                  <a:schemeClr val="tx1"/>
                </a:solidFill>
                <a:latin typeface="Source Sans Pro" panose="020B0503030403020204" pitchFamily="34" charset="0"/>
                <a:ea typeface="Source Sans Pro" panose="020B0503030403020204" pitchFamily="34" charset="0"/>
              </a:rPr>
              <a:t>Uppföljning av kunskap och kunskapsutveckling är svagare än implementering av ny kunskap</a:t>
            </a:r>
          </a:p>
          <a:p>
            <a:r>
              <a:rPr lang="sv-SE" sz="1200" dirty="0">
                <a:solidFill>
                  <a:schemeClr val="tx1"/>
                </a:solidFill>
                <a:latin typeface="Source Sans Pro" panose="020B0503030403020204" pitchFamily="34" charset="0"/>
                <a:ea typeface="Source Sans Pro" panose="020B0503030403020204" pitchFamily="34" charset="0"/>
              </a:rPr>
              <a:t>En genomgående trend är att länet genomför många insatser inom psykisk hälsa och suicidprevention, men att uppföljningen ofta är aktivitetsbaserad snarare än effektbaserad, vilket begränsar möjligheten att bedöma vilka insatser som ger resultat, hur lärande tas tillvara och hur arbetet bör utvecklas över tid.</a:t>
            </a:r>
          </a:p>
          <a:p>
            <a:endParaRPr lang="sv-SE" dirty="0"/>
          </a:p>
          <a:p>
            <a:r>
              <a:rPr lang="sv-SE" sz="1200" b="1" dirty="0">
                <a:solidFill>
                  <a:schemeClr val="tx1"/>
                </a:solidFill>
                <a:latin typeface="Source Sans Pro" panose="020B0503030403020204" pitchFamily="34" charset="0"/>
                <a:ea typeface="Source Sans Pro" panose="020B0503030403020204" pitchFamily="34" charset="0"/>
              </a:rPr>
              <a:t>Det finns en efterfrågan om bättre överblick över vad som pågår inom länet</a:t>
            </a:r>
          </a:p>
          <a:p>
            <a:r>
              <a:rPr lang="sv-SE" sz="1200" dirty="0">
                <a:solidFill>
                  <a:schemeClr val="tx1"/>
                </a:solidFill>
                <a:latin typeface="Source Sans Pro" panose="020B0503030403020204" pitchFamily="34" charset="0"/>
                <a:ea typeface="Source Sans Pro" panose="020B0503030403020204" pitchFamily="34" charset="0"/>
              </a:rPr>
              <a:t>Flera respondenter beskriver att det finns flera </a:t>
            </a:r>
            <a:r>
              <a:rPr lang="sv-SE" sz="1200" dirty="0" err="1">
                <a:solidFill>
                  <a:schemeClr val="tx1"/>
                </a:solidFill>
                <a:latin typeface="Source Sans Pro" panose="020B0503030403020204" pitchFamily="34" charset="0"/>
                <a:ea typeface="Source Sans Pro" panose="020B0503030403020204" pitchFamily="34" charset="0"/>
              </a:rPr>
              <a:t>samverkansforum</a:t>
            </a:r>
            <a:r>
              <a:rPr lang="sv-SE" sz="1200" dirty="0">
                <a:solidFill>
                  <a:schemeClr val="tx1"/>
                </a:solidFill>
                <a:latin typeface="Source Sans Pro" panose="020B0503030403020204" pitchFamily="34" charset="0"/>
                <a:ea typeface="Source Sans Pro" panose="020B0503030403020204" pitchFamily="34" charset="0"/>
              </a:rPr>
              <a:t> i länet, men att det är svårt att få en samlad bild av vad som pågår och vad som är mest relevant, vilket innebär att kunskap riskerar att spridas ojämnt och att verksamheter får begränsade förutsättningar att prioritera, ta del av och omsätta tillgängligt stöd.</a:t>
            </a:r>
          </a:p>
          <a:p>
            <a:endParaRPr lang="sv-SE" dirty="0"/>
          </a:p>
        </p:txBody>
      </p:sp>
      <p:sp>
        <p:nvSpPr>
          <p:cNvPr id="4" name="Slide Number Placeholder 3">
            <a:extLst>
              <a:ext uri="{FF2B5EF4-FFF2-40B4-BE49-F238E27FC236}">
                <a16:creationId xmlns:a16="http://schemas.microsoft.com/office/drawing/2014/main" id="{CF08B752-6C83-0220-3E19-DA4AF19E6BC0}"/>
              </a:ext>
            </a:extLst>
          </p:cNvPr>
          <p:cNvSpPr>
            <a:spLocks noGrp="1"/>
          </p:cNvSpPr>
          <p:nvPr>
            <p:ph type="sldNum" sz="quarter" idx="5"/>
          </p:nvPr>
        </p:nvSpPr>
        <p:spPr/>
        <p:txBody>
          <a:bodyPr/>
          <a:lstStyle/>
          <a:p>
            <a:fld id="{A13D2BA8-03EF-4744-972B-2D9EB05DC378}" type="slidenum">
              <a:rPr lang="sv-SE" smtClean="0"/>
              <a:t>19</a:t>
            </a:fld>
            <a:endParaRPr lang="sv-SE"/>
          </a:p>
        </p:txBody>
      </p:sp>
    </p:spTree>
    <p:extLst>
      <p:ext uri="{BB962C8B-B14F-4D97-AF65-F5344CB8AC3E}">
        <p14:creationId xmlns:p14="http://schemas.microsoft.com/office/powerpoint/2010/main" val="1469839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BE4F-7444-AFCE-8C42-AFF0979CC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38814-E162-27B9-2F94-BC0A52F21F85}"/>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28A73216-334E-EF30-6028-E8A8E69A5DB7}"/>
              </a:ext>
            </a:extLst>
          </p:cNvPr>
          <p:cNvSpPr>
            <a:spLocks noGrp="1"/>
          </p:cNvSpPr>
          <p:nvPr>
            <p:ph type="body" idx="1"/>
          </p:nvPr>
        </p:nvSpPr>
        <p:spPr/>
        <p:txBody>
          <a:bodyPr/>
          <a:lstStyle/>
          <a:p>
            <a:endParaRPr lang="sv-SE"/>
          </a:p>
        </p:txBody>
      </p:sp>
      <p:sp>
        <p:nvSpPr>
          <p:cNvPr id="4" name="Slide Number Placeholder 3">
            <a:extLst>
              <a:ext uri="{FF2B5EF4-FFF2-40B4-BE49-F238E27FC236}">
                <a16:creationId xmlns:a16="http://schemas.microsoft.com/office/drawing/2014/main" id="{8097F117-3627-2AE1-E8D7-2C0DCE717B24}"/>
              </a:ext>
            </a:extLst>
          </p:cNvPr>
          <p:cNvSpPr>
            <a:spLocks noGrp="1"/>
          </p:cNvSpPr>
          <p:nvPr>
            <p:ph type="sldNum" sz="quarter" idx="5"/>
          </p:nvPr>
        </p:nvSpPr>
        <p:spPr/>
        <p:txBody>
          <a:bodyPr/>
          <a:lstStyle/>
          <a:p>
            <a:fld id="{A13D2BA8-03EF-4744-972B-2D9EB05DC378}" type="slidenum">
              <a:rPr lang="sv-SE" smtClean="0"/>
              <a:t>20</a:t>
            </a:fld>
            <a:endParaRPr lang="sv-SE"/>
          </a:p>
        </p:txBody>
      </p:sp>
    </p:spTree>
    <p:extLst>
      <p:ext uri="{BB962C8B-B14F-4D97-AF65-F5344CB8AC3E}">
        <p14:creationId xmlns:p14="http://schemas.microsoft.com/office/powerpoint/2010/main" val="2296411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spcAft>
                <a:spcPts val="300"/>
              </a:spcAft>
            </a:pPr>
            <a:r>
              <a:rPr lang="sv-SE" sz="1200" b="1" dirty="0">
                <a:solidFill>
                  <a:schemeClr val="tx1"/>
                </a:solidFill>
                <a:latin typeface="Source Sans Pro" panose="020B0503030403020204" pitchFamily="34" charset="0"/>
                <a:ea typeface="Source Sans Pro" panose="020B0503030403020204" pitchFamily="34" charset="0"/>
              </a:rPr>
              <a:t>Tidigare och mer individanpassat stöd till barn och unga</a:t>
            </a:r>
          </a:p>
          <a:p>
            <a:pPr marL="180975" indent="-180975">
              <a:spcAft>
                <a:spcPts val="300"/>
              </a:spcAft>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Det finns ett återkommande behov av att stärka tidiga insatser för barn och unga i skola, elevhälsa och första linjens stöd. Stödet behöver i högre grad anpassas till individuella behov och fungera oavsett skolform och hemkommun. </a:t>
            </a:r>
          </a:p>
          <a:p>
            <a:pPr marL="180975" indent="-180975">
              <a:spcAft>
                <a:spcPts val="600"/>
              </a:spcAft>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Nulägesanalysen pekar också på behov av tydligare kontaktvägar och bättre samspel mellan skola, elevhälsa, ungdomsmottagning och barn- och ungdomspsykiatri. Det gäller även att skapa bättre förutsättningar för att fånga upp barn och unga i utsatta livssituationer innan behoven fördjupas.</a:t>
            </a:r>
          </a:p>
          <a:p>
            <a:pPr marL="180975" indent="-180975">
              <a:spcAft>
                <a:spcPts val="600"/>
              </a:spcAft>
              <a:buFont typeface="Arial" panose="020B0604020202020204" pitchFamily="34" charset="0"/>
              <a:buChar char="•"/>
            </a:pPr>
            <a:endParaRPr lang="sv-SE" sz="1200" b="1" dirty="0">
              <a:solidFill>
                <a:schemeClr val="tx1"/>
              </a:solidFill>
              <a:latin typeface="Source Sans Pro" panose="020B0503030403020204" pitchFamily="34" charset="0"/>
              <a:ea typeface="Source Sans Pro" panose="020B0503030403020204" pitchFamily="34" charset="0"/>
            </a:endParaRPr>
          </a:p>
          <a:p>
            <a:pPr algn="l">
              <a:spcAft>
                <a:spcPts val="300"/>
              </a:spcAft>
            </a:pPr>
            <a:r>
              <a:rPr lang="sv-SE" sz="1200" b="1" dirty="0">
                <a:solidFill>
                  <a:schemeClr val="tx1"/>
                </a:solidFill>
                <a:latin typeface="Source Sans Pro" panose="020B0503030403020204" pitchFamily="34" charset="0"/>
                <a:ea typeface="Source Sans Pro" panose="020B0503030403020204" pitchFamily="34" charset="0"/>
              </a:rPr>
              <a:t>Fler insatser mot ofrivillig ensamhet och för social delaktighet</a:t>
            </a:r>
          </a:p>
          <a:p>
            <a:pPr marL="180975" indent="-180975">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Ofrivillig ensamhet återkommer som ett tydligt utvecklingsområde i flera delar av analysen. Behovet gäller både barn och unga, vuxna och äldre, men ser olika ut mellan grupper. </a:t>
            </a:r>
          </a:p>
          <a:p>
            <a:pPr marL="180975" indent="-180975">
              <a:spcAft>
                <a:spcPts val="600"/>
              </a:spcAft>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Länet behöver därför fler strukturerade och tillgängliga insatser som stärker gemenskap, deltagande i aktiviteter och sociala sammanhang, särskilt för personer i utsatta livssituationer. Här är samverkan mellan kommuner, region och civilsamhälle en förutsättning för att nå fler och skapa hållbara vägar till delaktighet.</a:t>
            </a:r>
            <a:endParaRPr lang="sv-SE" sz="1200" b="1" dirty="0">
              <a:solidFill>
                <a:schemeClr val="tx1"/>
              </a:solidFill>
              <a:latin typeface="Source Sans Pro" panose="020B0503030403020204" pitchFamily="34" charset="0"/>
              <a:ea typeface="Source Sans Pro" panose="020B0503030403020204" pitchFamily="34" charset="0"/>
            </a:endParaRPr>
          </a:p>
          <a:p>
            <a:pPr marL="0" indent="0">
              <a:spcAft>
                <a:spcPts val="600"/>
              </a:spcAft>
              <a:buFont typeface="Arial" panose="020B0604020202020204" pitchFamily="34" charset="0"/>
              <a:buNone/>
            </a:pPr>
            <a:endParaRPr lang="sv-SE" sz="1200" b="1" dirty="0">
              <a:solidFill>
                <a:schemeClr val="tx1"/>
              </a:solidFill>
              <a:latin typeface="Source Sans Pro" panose="020B0503030403020204" pitchFamily="34" charset="0"/>
              <a:ea typeface="Source Sans Pro" panose="020B0503030403020204" pitchFamily="34" charset="0"/>
            </a:endParaRPr>
          </a:p>
          <a:p>
            <a:pPr algn="l">
              <a:spcAft>
                <a:spcPts val="300"/>
              </a:spcAft>
            </a:pPr>
            <a:r>
              <a:rPr lang="sv-SE" sz="1200" b="1" dirty="0">
                <a:solidFill>
                  <a:schemeClr val="tx1"/>
                </a:solidFill>
                <a:latin typeface="Source Sans Pro" panose="020B0503030403020204" pitchFamily="34" charset="0"/>
                <a:ea typeface="Source Sans Pro" panose="020B0503030403020204" pitchFamily="34" charset="0"/>
              </a:rPr>
              <a:t>Stärkt stöd till arbete, studier och meningsfull vardag</a:t>
            </a:r>
          </a:p>
          <a:p>
            <a:pPr marL="180975" indent="-180975">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Länet behöver stärka stödet till personer som står utanför arbete eller studier, liksom till dem som behöver stöd för återgång i arbete. Det gäller både samordnad arbetslivsinriktad rehabilitering och tillgång till regelbunden, meningsfull aktivitet för personer i långvarigt utanförskap. </a:t>
            </a:r>
          </a:p>
          <a:p>
            <a:pPr marL="180975" indent="-180975">
              <a:spcAft>
                <a:spcPts val="600"/>
              </a:spcAft>
              <a:buFont typeface="Arial" panose="020B0604020202020204" pitchFamily="34" charset="0"/>
              <a:buChar char="•"/>
            </a:pPr>
            <a:r>
              <a:rPr lang="sv-SE" sz="1200" dirty="0">
                <a:solidFill>
                  <a:schemeClr val="tx1"/>
                </a:solidFill>
                <a:latin typeface="Source Sans Pro" panose="020B0503030403020204" pitchFamily="34" charset="0"/>
                <a:ea typeface="Source Sans Pro" panose="020B0503030403020204" pitchFamily="34" charset="0"/>
              </a:rPr>
              <a:t>Nulägesanalysen visar också behov av ökad kunskap hos arbetsgivare om psykisk ohälsa, stressrelaterad sjukdom och hållbara arbetsmiljöer. Särskilt tydligt är behovet av sammanhållna insatser för unga vuxna och långtidssjukskrivna.</a:t>
            </a:r>
          </a:p>
          <a:p>
            <a:endParaRPr lang="sv-SE" dirty="0"/>
          </a:p>
        </p:txBody>
      </p:sp>
      <p:sp>
        <p:nvSpPr>
          <p:cNvPr id="4" name="Platshållare för bildnummer 3"/>
          <p:cNvSpPr>
            <a:spLocks noGrp="1"/>
          </p:cNvSpPr>
          <p:nvPr>
            <p:ph type="sldNum" sz="quarter" idx="5"/>
          </p:nvPr>
        </p:nvSpPr>
        <p:spPr/>
        <p:txBody>
          <a:bodyPr/>
          <a:lstStyle/>
          <a:p>
            <a:fld id="{A13D2BA8-03EF-4744-972B-2D9EB05DC378}" type="slidenum">
              <a:rPr lang="sv-SE" smtClean="0"/>
              <a:t>24</a:t>
            </a:fld>
            <a:endParaRPr lang="sv-SE"/>
          </a:p>
        </p:txBody>
      </p:sp>
    </p:spTree>
    <p:extLst>
      <p:ext uri="{BB962C8B-B14F-4D97-AF65-F5344CB8AC3E}">
        <p14:creationId xmlns:p14="http://schemas.microsoft.com/office/powerpoint/2010/main" val="3679114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spcAft>
                <a:spcPts val="300"/>
              </a:spcAft>
            </a:pPr>
            <a:r>
              <a:rPr lang="sv-SE" sz="1200" b="1">
                <a:solidFill>
                  <a:schemeClr val="tx1"/>
                </a:solidFill>
                <a:latin typeface="Source Sans Pro" panose="020B0503030403020204" pitchFamily="34" charset="0"/>
                <a:ea typeface="Source Sans Pro" panose="020B0503030403020204" pitchFamily="34" charset="0"/>
              </a:rPr>
              <a:t>Tydligare kontaktvägar och samordning för personer med komplexa behov</a:t>
            </a:r>
          </a:p>
          <a:p>
            <a:pPr marL="180975" indent="-180975">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Personer som behöver stöd från flera verksamheter möter fortfarande otydliga kontaktvägar och brister i samordning. Detta gäller särskilt barn och unga med omfattande psykisk ohälsa, personer med samsjuklighet och individer som behöver samtidiga insatser från vård, omsorg och socialtjänst. </a:t>
            </a:r>
          </a:p>
          <a:p>
            <a:pPr marL="180975" indent="-180975">
              <a:spcAft>
                <a:spcPts val="600"/>
              </a:spcAft>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Behovet handlar främst om tydligare ansvarsfördelning, bättre övergångar och mer konsekvent användning av samordnande arbetssätt. Samordningen behöver också fungera bättre i tidiga och förebyggande skeden, inte enbart när situationen redan blivit akut eller komplex.</a:t>
            </a:r>
            <a:endParaRPr lang="sv-SE" sz="1200" b="1">
              <a:solidFill>
                <a:schemeClr val="tx1"/>
              </a:solidFill>
              <a:latin typeface="Source Sans Pro" panose="020B0503030403020204" pitchFamily="34" charset="0"/>
              <a:ea typeface="Source Sans Pro" panose="020B0503030403020204" pitchFamily="34" charset="0"/>
            </a:endParaRPr>
          </a:p>
          <a:p>
            <a:endParaRPr lang="sv-SE"/>
          </a:p>
          <a:p>
            <a:pPr algn="l">
              <a:spcAft>
                <a:spcPts val="300"/>
              </a:spcAft>
            </a:pPr>
            <a:r>
              <a:rPr lang="sv-SE" sz="1200" b="1">
                <a:solidFill>
                  <a:schemeClr val="tx1"/>
                </a:solidFill>
                <a:latin typeface="Source Sans Pro" panose="020B0503030403020204" pitchFamily="34" charset="0"/>
                <a:ea typeface="Source Sans Pro" panose="020B0503030403020204" pitchFamily="34" charset="0"/>
              </a:rPr>
              <a:t>Mer strukturerat suicidpreventivt arbete före och efter akut risk</a:t>
            </a:r>
          </a:p>
          <a:p>
            <a:pPr marL="180975" indent="-180975">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Länet behöver ett mer enhetligt arbete både för att förebygga suicid och för att följa upp suicidförsök eller fullbordade suicid. Det omfattar tydligare rutiner för uppföljning, säkerhets-/krisplaner, stöd till efterlevande och ett tydligare barnperspektiv. </a:t>
            </a:r>
          </a:p>
          <a:p>
            <a:pPr marL="180975" indent="-180975">
              <a:spcAft>
                <a:spcPts val="600"/>
              </a:spcAft>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Nulägesanalysen pekar också på behov av fortsatt arbete med samtal om suicid, minskad stigmatisering och suicidprevention i fysisk miljö. Ett mer sammanhållet arbetssätt behövs också för att säkra likvärdigt stöd oavsett var i länet den enskilde bor eller söker hjälp.</a:t>
            </a:r>
            <a:endParaRPr lang="sv-SE" sz="1200" b="1">
              <a:solidFill>
                <a:schemeClr val="tx1"/>
              </a:solidFill>
              <a:latin typeface="Source Sans Pro" panose="020B0503030403020204" pitchFamily="34" charset="0"/>
              <a:ea typeface="Source Sans Pro" panose="020B0503030403020204" pitchFamily="34" charset="0"/>
            </a:endParaRPr>
          </a:p>
          <a:p>
            <a:endParaRPr lang="sv-SE"/>
          </a:p>
          <a:p>
            <a:pPr algn="l">
              <a:spcAft>
                <a:spcPts val="300"/>
              </a:spcAft>
            </a:pPr>
            <a:r>
              <a:rPr lang="sv-SE" sz="1200" b="1">
                <a:solidFill>
                  <a:schemeClr val="tx1"/>
                </a:solidFill>
                <a:latin typeface="Source Sans Pro" panose="020B0503030403020204" pitchFamily="34" charset="0"/>
                <a:ea typeface="Source Sans Pro" panose="020B0503030403020204" pitchFamily="34" charset="0"/>
              </a:rPr>
              <a:t>Gemensam struktur för implementering och uppföljning</a:t>
            </a:r>
          </a:p>
          <a:p>
            <a:pPr marL="180975" indent="-180975">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Länet behöver en tydligare gemensam struktur för hur kunskap, arbetssätt och prioriteringar omsätts i verksamheterna. Det gäller särskilt implementeringsstöd, gemensam uppföljning och användning av resultat i förbättringsarbetet. I dag finns strukturer och forum, men genomslaget varierar och uppföljningen är ofta svagare än genomförandet. </a:t>
            </a:r>
          </a:p>
          <a:p>
            <a:pPr marL="180975" indent="-180975">
              <a:spcAft>
                <a:spcPts val="600"/>
              </a:spcAft>
              <a:buFont typeface="Arial" panose="020B0604020202020204" pitchFamily="34" charset="0"/>
              <a:buChar char="•"/>
            </a:pPr>
            <a:r>
              <a:rPr lang="sv-SE" sz="1200">
                <a:solidFill>
                  <a:schemeClr val="tx1"/>
                </a:solidFill>
                <a:latin typeface="Source Sans Pro" panose="020B0503030403020204" pitchFamily="34" charset="0"/>
                <a:ea typeface="Source Sans Pro" panose="020B0503030403020204" pitchFamily="34" charset="0"/>
              </a:rPr>
              <a:t>Det finns också behov av att minska personberoendet i kunskapsspridning och samverkan, så att arbetet blir mer långsiktigt.</a:t>
            </a:r>
          </a:p>
          <a:p>
            <a:endParaRPr lang="sv-SE"/>
          </a:p>
        </p:txBody>
      </p:sp>
      <p:sp>
        <p:nvSpPr>
          <p:cNvPr id="4" name="Platshållare för bildnummer 3"/>
          <p:cNvSpPr>
            <a:spLocks noGrp="1"/>
          </p:cNvSpPr>
          <p:nvPr>
            <p:ph type="sldNum" sz="quarter" idx="5"/>
          </p:nvPr>
        </p:nvSpPr>
        <p:spPr/>
        <p:txBody>
          <a:bodyPr/>
          <a:lstStyle/>
          <a:p>
            <a:fld id="{2667B41E-EB7B-4500-B079-D3FB8E8C32CC}" type="slidenum">
              <a:rPr lang="sv-SE" smtClean="0"/>
              <a:t>25</a:t>
            </a:fld>
            <a:endParaRPr lang="sv-SE"/>
          </a:p>
        </p:txBody>
      </p:sp>
    </p:spTree>
    <p:extLst>
      <p:ext uri="{BB962C8B-B14F-4D97-AF65-F5344CB8AC3E}">
        <p14:creationId xmlns:p14="http://schemas.microsoft.com/office/powerpoint/2010/main" val="2484871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Avgränsa handlingsplanens omfattning</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Handlingsplanen bör avgränsas till en hanterbar omfattning för att säkerställa tydlighet, genomförbarhet och praktisk användbarhet. En alltför omfattande handlingsplan riskerar att försvåra prioritering och genomförande av de mest angelägna insatserna.</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Prioritera kärnverksamhet och riktade utvecklingsinsatser</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Handlingsplanen bör präglas av tydliga prioriteringar och undvika att omfatta alltför många initiativ samtidigt. Ett sådant fokus stärker förutsättningarna för genomslag i kärnverksamheterna och bidrar till ett långsiktigt hållbart genomförande.</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Utgå från den nationella strategins struktur </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Den nationella strategins delmål bör utgöra en övergripande struktur, samtidigt som handlingsplanen behöver anpassas till Uppsala läns specifika behov och förutsättningar. Den kan till exempel innehålla prioriterade aktiviteter på kortare sikt och revideras regelbundet, exempelvis vart tredje år.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Samordna med andra relaterade arbeten</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Den nationella strategin är bred vilket gör att den överlappar med många andra pågående satsningar och uppdrag från nationellt håll.  Det finns därför behov av samordning för att minska fragmentering och öka möjligheter till synergier.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Arbeta för att inkludera flera olika perspektiv i handlingsplanen</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Arbetet med handlingsplanen bör utformas så att perspektiv från berörda aktörer, inklusive brukare, civilsamhälle och forskare, tas till vara. Det är också viktigt att formerna för forskarmedverkan anpassas till de faktiska förutsättningarna för samverkan i länet.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latin typeface="Source Sans Pro" panose="020B0503030403020204" pitchFamily="34" charset="0"/>
                <a:ea typeface="Source Sans Pro" panose="020B0503030403020204" pitchFamily="34" charset="0"/>
              </a:rPr>
              <a:t>Ta fram relevanta indikatorer för uppföljning</a:t>
            </a:r>
            <a:br>
              <a:rPr lang="sv-SE" sz="1200" dirty="0">
                <a:solidFill>
                  <a:schemeClr val="tx1"/>
                </a:solidFill>
                <a:latin typeface="Source Sans Pro" panose="020B0503030403020204" pitchFamily="34" charset="0"/>
                <a:ea typeface="Source Sans Pro" panose="020B0503030403020204" pitchFamily="34" charset="0"/>
              </a:rPr>
            </a:br>
            <a:r>
              <a:rPr lang="sv-SE" sz="1200" dirty="0">
                <a:solidFill>
                  <a:schemeClr val="tx1"/>
                </a:solidFill>
                <a:latin typeface="Source Sans Pro" panose="020B0503030403020204" pitchFamily="34" charset="0"/>
                <a:ea typeface="Source Sans Pro" panose="020B0503030403020204" pitchFamily="34" charset="0"/>
              </a:rPr>
              <a:t>Handlingsplanen bör innehålla indikatorer som möjliggör systematisk uppföljning av genomförande och effekt. Indikatorerna bör samtidigt vara relevanta, möjliga att följa över tid och utformade så att de kan bidra till verksamhetsutveckling.</a:t>
            </a:r>
          </a:p>
          <a:p>
            <a:endParaRPr lang="sv-SE" dirty="0"/>
          </a:p>
          <a:p>
            <a:endParaRPr lang="sv-SE" dirty="0"/>
          </a:p>
        </p:txBody>
      </p:sp>
      <p:sp>
        <p:nvSpPr>
          <p:cNvPr id="4" name="Platshållare för bildnummer 3"/>
          <p:cNvSpPr>
            <a:spLocks noGrp="1"/>
          </p:cNvSpPr>
          <p:nvPr>
            <p:ph type="sldNum" sz="quarter" idx="5"/>
          </p:nvPr>
        </p:nvSpPr>
        <p:spPr/>
        <p:txBody>
          <a:bodyPr/>
          <a:lstStyle/>
          <a:p>
            <a:fld id="{A13D2BA8-03EF-4744-972B-2D9EB05DC378}" type="slidenum">
              <a:rPr lang="sv-SE" smtClean="0"/>
              <a:t>27</a:t>
            </a:fld>
            <a:endParaRPr lang="sv-SE"/>
          </a:p>
        </p:txBody>
      </p:sp>
    </p:spTree>
    <p:extLst>
      <p:ext uri="{BB962C8B-B14F-4D97-AF65-F5344CB8AC3E}">
        <p14:creationId xmlns:p14="http://schemas.microsoft.com/office/powerpoint/2010/main" val="60039122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0.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HSVO">
    <p:bg>
      <p:bgPr>
        <a:gradFill>
          <a:gsLst>
            <a:gs pos="50000">
              <a:srgbClr val="A4D3D9"/>
            </a:gs>
            <a:gs pos="100000">
              <a:srgbClr val="EFF8FD"/>
            </a:gs>
            <a:gs pos="0">
              <a:srgbClr val="A4D3D9"/>
            </a:gs>
          </a:gsLst>
          <a:lin ang="5400000" scaled="1"/>
        </a:gradFill>
        <a:effectLst/>
      </p:bgPr>
    </p:bg>
    <p:spTree>
      <p:nvGrpSpPr>
        <p:cNvPr id="1" name=""/>
        <p:cNvGrpSpPr/>
        <p:nvPr/>
      </p:nvGrpSpPr>
      <p:grpSpPr>
        <a:xfrm>
          <a:off x="0" y="0"/>
          <a:ext cx="0" cy="0"/>
          <a:chOff x="0" y="0"/>
          <a:chExt cx="0" cy="0"/>
        </a:xfrm>
      </p:grpSpPr>
      <p:sp>
        <p:nvSpPr>
          <p:cNvPr id="10" name="Do not remove" hidden="1">
            <a:extLst>
              <a:ext uri="{FF2B5EF4-FFF2-40B4-BE49-F238E27FC236}">
                <a16:creationId xmlns:a16="http://schemas.microsoft.com/office/drawing/2014/main" id="{97A7655A-43B4-CE15-DD34-93C12879C37D}"/>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627CE10A-1651-9007-97FB-A333E670672D}"/>
              </a:ext>
            </a:extLst>
          </p:cNvPr>
          <p:cNvSpPr/>
          <p:nvPr userDrawn="1"/>
        </p:nvSpPr>
        <p:spPr>
          <a:xfrm>
            <a:off x="0" y="0"/>
            <a:ext cx="12192000" cy="6858000"/>
          </a:xfrm>
          <a:prstGeom prst="rect">
            <a:avLst/>
          </a:prstGeom>
          <a:solidFill>
            <a:srgbClr val="A4D3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6B94184-55FE-D2F3-1A10-FA14FD73C9D2}"/>
              </a:ext>
            </a:extLst>
          </p:cNvPr>
          <p:cNvSpPr>
            <a:spLocks noGrp="1"/>
          </p:cNvSpPr>
          <p:nvPr>
            <p:ph type="ctrTitle" hasCustomPrompt="1"/>
          </p:nvPr>
        </p:nvSpPr>
        <p:spPr>
          <a:xfrm>
            <a:off x="1524000" y="1122363"/>
            <a:ext cx="9144000" cy="2387600"/>
          </a:xfrm>
        </p:spPr>
        <p:txBody>
          <a:bodyPr anchor="b">
            <a:normAutofit/>
          </a:bodyPr>
          <a:lstStyle>
            <a:lvl1pPr algn="ctr">
              <a:defRPr sz="3600">
                <a:solidFill>
                  <a:srgbClr val="27506C"/>
                </a:solidFill>
              </a:defRPr>
            </a:lvl1pPr>
          </a:lstStyle>
          <a:p>
            <a:r>
              <a:rPr lang="sv-SE"/>
              <a:t>Klicka här för att lägga till rubrik</a:t>
            </a:r>
          </a:p>
        </p:txBody>
      </p:sp>
      <p:sp>
        <p:nvSpPr>
          <p:cNvPr id="3" name="Underrubrik 2">
            <a:extLst>
              <a:ext uri="{FF2B5EF4-FFF2-40B4-BE49-F238E27FC236}">
                <a16:creationId xmlns:a16="http://schemas.microsoft.com/office/drawing/2014/main" id="{9CE0D52C-7E92-9882-5740-B61A435389F5}"/>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lägga till underrubrik</a:t>
            </a:r>
          </a:p>
        </p:txBody>
      </p:sp>
      <p:sp>
        <p:nvSpPr>
          <p:cNvPr id="4" name="Platshållare för datum 3">
            <a:extLst>
              <a:ext uri="{FF2B5EF4-FFF2-40B4-BE49-F238E27FC236}">
                <a16:creationId xmlns:a16="http://schemas.microsoft.com/office/drawing/2014/main" id="{BFADA797-32FF-4C6B-FE5B-258F08732BED}"/>
              </a:ext>
            </a:extLst>
          </p:cNvPr>
          <p:cNvSpPr>
            <a:spLocks noGrp="1"/>
          </p:cNvSpPr>
          <p:nvPr>
            <p:ph type="dt" sz="half" idx="10"/>
          </p:nvPr>
        </p:nvSpPr>
        <p:spPr/>
        <p:txBody>
          <a:body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BC6B0498-4683-7180-0904-7120878500B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18293A7-2808-C7C3-7639-664F9A6459FE}"/>
              </a:ext>
            </a:extLst>
          </p:cNvPr>
          <p:cNvSpPr>
            <a:spLocks noGrp="1"/>
          </p:cNvSpPr>
          <p:nvPr>
            <p:ph type="sldNum" sz="quarter" idx="12"/>
          </p:nvPr>
        </p:nvSpPr>
        <p:spPr/>
        <p:txBody>
          <a:bodyPr/>
          <a:lstStyle/>
          <a:p>
            <a:fld id="{98E1BEDC-9D4D-4A24-9567-493AE3E7DD2E}" type="slidenum">
              <a:rPr lang="sv-SE" smtClean="0"/>
              <a:t>‹#›</a:t>
            </a:fld>
            <a:endParaRPr lang="sv-SE"/>
          </a:p>
        </p:txBody>
      </p:sp>
      <p:sp>
        <p:nvSpPr>
          <p:cNvPr id="9" name="Rektangel 8">
            <a:extLst>
              <a:ext uri="{FF2B5EF4-FFF2-40B4-BE49-F238E27FC236}">
                <a16:creationId xmlns:a16="http://schemas.microsoft.com/office/drawing/2014/main" id="{9451FE76-4117-447C-009D-A621DA8AEB05}"/>
              </a:ext>
            </a:extLst>
          </p:cNvPr>
          <p:cNvSpPr/>
          <p:nvPr userDrawn="1"/>
        </p:nvSpPr>
        <p:spPr>
          <a:xfrm>
            <a:off x="0" y="6037839"/>
            <a:ext cx="12192000" cy="8248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Logotyp för Samverkan inom Hälsa, stöd, vård och omsorg. En karta över Region Uppsala och Uppsala läns åtta kommuner: Enköpings kommun, Heby kommun, Håbo kommun, Knivsta kommun, Region Uppsala, Tierps kommun, Uppsala kommun, Älvkarleby kommun, Östhammars kommun.">
            <a:extLst>
              <a:ext uri="{FF2B5EF4-FFF2-40B4-BE49-F238E27FC236}">
                <a16:creationId xmlns:a16="http://schemas.microsoft.com/office/drawing/2014/main" id="{C572D288-CEB0-039A-134F-EF241C3B21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5228" y="166234"/>
            <a:ext cx="1220672" cy="1224000"/>
          </a:xfrm>
          <a:prstGeom prst="rect">
            <a:avLst/>
          </a:prstGeom>
        </p:spPr>
      </p:pic>
      <p:sp>
        <p:nvSpPr>
          <p:cNvPr id="8" name="textruta 7">
            <a:extLst>
              <a:ext uri="{FF2B5EF4-FFF2-40B4-BE49-F238E27FC236}">
                <a16:creationId xmlns:a16="http://schemas.microsoft.com/office/drawing/2014/main" id="{FC0D5C32-18DD-93FD-519A-F5B07414B9AF}"/>
              </a:ext>
            </a:extLst>
          </p:cNvPr>
          <p:cNvSpPr txBox="1"/>
          <p:nvPr userDrawn="1"/>
        </p:nvSpPr>
        <p:spPr>
          <a:xfrm>
            <a:off x="44024" y="1431700"/>
            <a:ext cx="1506458" cy="646331"/>
          </a:xfrm>
          <a:prstGeom prst="rect">
            <a:avLst/>
          </a:prstGeom>
          <a:noFill/>
        </p:spPr>
        <p:txBody>
          <a:bodyPr wrap="square" rtlCol="0">
            <a:spAutoFit/>
          </a:bodyPr>
          <a:lstStyle/>
          <a:p>
            <a:pPr algn="ctr"/>
            <a:r>
              <a:rPr lang="sv-SE" sz="900" b="0">
                <a:solidFill>
                  <a:schemeClr val="tx2"/>
                </a:solidFill>
                <a:latin typeface="Arial Black" panose="020B0A04020102020204" pitchFamily="34" charset="0"/>
                <a:ea typeface="Source Sans Pro" panose="020B0503030403020204" pitchFamily="34" charset="0"/>
              </a:rPr>
              <a:t>Samverkan inom</a:t>
            </a:r>
            <a:br>
              <a:rPr lang="sv-SE" sz="900" b="0">
                <a:solidFill>
                  <a:schemeClr val="tx2"/>
                </a:solidFill>
                <a:latin typeface="Arial Black" panose="020B0A04020102020204" pitchFamily="34" charset="0"/>
                <a:ea typeface="Source Sans Pro" panose="020B0503030403020204" pitchFamily="34" charset="0"/>
              </a:rPr>
            </a:br>
            <a:r>
              <a:rPr lang="sv-SE" sz="900" b="0">
                <a:solidFill>
                  <a:schemeClr val="tx2"/>
                </a:solidFill>
                <a:latin typeface="Arial Black" panose="020B0A04020102020204" pitchFamily="34" charset="0"/>
                <a:ea typeface="Source Sans Pro" panose="020B0503030403020204" pitchFamily="34" charset="0"/>
              </a:rPr>
              <a:t>Hälsa, stöd,</a:t>
            </a:r>
            <a:br>
              <a:rPr lang="sv-SE" sz="900" b="0">
                <a:solidFill>
                  <a:schemeClr val="tx2"/>
                </a:solidFill>
                <a:latin typeface="Arial Black" panose="020B0A04020102020204" pitchFamily="34" charset="0"/>
                <a:ea typeface="Source Sans Pro" panose="020B0503030403020204" pitchFamily="34" charset="0"/>
              </a:rPr>
            </a:br>
            <a:r>
              <a:rPr lang="sv-SE" sz="900" b="0">
                <a:solidFill>
                  <a:schemeClr val="tx2"/>
                </a:solidFill>
                <a:latin typeface="Arial Black" panose="020B0A04020102020204" pitchFamily="34" charset="0"/>
                <a:ea typeface="Source Sans Pro" panose="020B0503030403020204" pitchFamily="34" charset="0"/>
              </a:rPr>
              <a:t>vård och omsorg</a:t>
            </a:r>
          </a:p>
          <a:p>
            <a:pPr algn="ctr"/>
            <a:r>
              <a:rPr lang="sv-SE" sz="900" b="0">
                <a:solidFill>
                  <a:schemeClr val="tx2"/>
                </a:solidFill>
                <a:latin typeface="Arial Black" panose="020B0A04020102020204" pitchFamily="34" charset="0"/>
                <a:ea typeface="Source Sans Pro" panose="020B0503030403020204" pitchFamily="34" charset="0"/>
              </a:rPr>
              <a:t>HSVO</a:t>
            </a:r>
          </a:p>
        </p:txBody>
      </p:sp>
      <p:grpSp>
        <p:nvGrpSpPr>
          <p:cNvPr id="27" name="Grupp 26" descr="Logotyperna för Uppsala läns kommuner: Enköping, Heby, Håbo, Knivsta, Tierp, Uppsala, Älvkarleby och Östhammar samt Region Uppsala.">
            <a:extLst>
              <a:ext uri="{FF2B5EF4-FFF2-40B4-BE49-F238E27FC236}">
                <a16:creationId xmlns:a16="http://schemas.microsoft.com/office/drawing/2014/main" id="{3A75856C-C82B-0381-7BF3-2D52E1BD31DF}"/>
              </a:ext>
            </a:extLst>
          </p:cNvPr>
          <p:cNvGrpSpPr/>
          <p:nvPr userDrawn="1"/>
        </p:nvGrpSpPr>
        <p:grpSpPr>
          <a:xfrm>
            <a:off x="354000" y="6216261"/>
            <a:ext cx="11484000" cy="468000"/>
            <a:chOff x="977943" y="3392351"/>
            <a:chExt cx="11484000" cy="468000"/>
          </a:xfrm>
        </p:grpSpPr>
        <p:sp>
          <p:nvSpPr>
            <p:cNvPr id="28" name="Rektangel 27">
              <a:extLst>
                <a:ext uri="{FF2B5EF4-FFF2-40B4-BE49-F238E27FC236}">
                  <a16:creationId xmlns:a16="http://schemas.microsoft.com/office/drawing/2014/main" id="{AADB0C2C-4C55-6C91-5A02-0FF11C6250CE}"/>
                </a:ext>
              </a:extLst>
            </p:cNvPr>
            <p:cNvSpPr/>
            <p:nvPr/>
          </p:nvSpPr>
          <p:spPr>
            <a:xfrm>
              <a:off x="977943" y="3392351"/>
              <a:ext cx="11484000" cy="46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9" name="Grupp 28" descr="Logotyperna för Uppsala läns kommuner: Enköping, Heby, Håbo, Knivsta, Tierp, Uppsala, Älvkarleby och Östhammar samt Region Uppsala.">
              <a:extLst>
                <a:ext uri="{FF2B5EF4-FFF2-40B4-BE49-F238E27FC236}">
                  <a16:creationId xmlns:a16="http://schemas.microsoft.com/office/drawing/2014/main" id="{7D632421-F4E9-9F76-5FA2-6BE6BD05B5FF}"/>
                </a:ext>
              </a:extLst>
            </p:cNvPr>
            <p:cNvGrpSpPr/>
            <p:nvPr/>
          </p:nvGrpSpPr>
          <p:grpSpPr>
            <a:xfrm>
              <a:off x="1023669" y="3428351"/>
              <a:ext cx="11392548" cy="396000"/>
              <a:chOff x="362203" y="4602443"/>
              <a:chExt cx="11392548" cy="396000"/>
            </a:xfrm>
          </p:grpSpPr>
          <p:pic>
            <p:nvPicPr>
              <p:cNvPr id="30" name="Bildobjekt 29" descr="En bild som visar symbol, clipart, logotyp&#10;&#10;AI-genererat innehåll kan vara felaktigt.">
                <a:extLst>
                  <a:ext uri="{FF2B5EF4-FFF2-40B4-BE49-F238E27FC236}">
                    <a16:creationId xmlns:a16="http://schemas.microsoft.com/office/drawing/2014/main" id="{CDD5FC39-442D-4906-15E8-F6E10291B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203" y="4602443"/>
                <a:ext cx="965070" cy="396000"/>
              </a:xfrm>
              <a:prstGeom prst="rect">
                <a:avLst/>
              </a:prstGeom>
            </p:spPr>
          </p:pic>
          <p:pic>
            <p:nvPicPr>
              <p:cNvPr id="31" name="Image 2">
                <a:extLst>
                  <a:ext uri="{FF2B5EF4-FFF2-40B4-BE49-F238E27FC236}">
                    <a16:creationId xmlns:a16="http://schemas.microsoft.com/office/drawing/2014/main" id="{B924FC48-9F0D-B919-6CE2-C5582B047602}"/>
                  </a:ext>
                </a:extLst>
              </p:cNvPr>
              <p:cNvPicPr>
                <a:picLocks noChangeAspect="1"/>
              </p:cNvPicPr>
              <p:nvPr/>
            </p:nvPicPr>
            <p:blipFill>
              <a:blip r:embed="rId5" cstate="print"/>
              <a:srcRect l="11827" t="15385" r="79060" b="7950"/>
              <a:stretch>
                <a:fillRect/>
              </a:stretch>
            </p:blipFill>
            <p:spPr>
              <a:xfrm>
                <a:off x="1567536" y="4602443"/>
                <a:ext cx="1041718" cy="360000"/>
              </a:xfrm>
              <a:prstGeom prst="rect">
                <a:avLst/>
              </a:prstGeom>
            </p:spPr>
          </p:pic>
          <p:pic>
            <p:nvPicPr>
              <p:cNvPr id="32" name="Bildobjekt 31" descr="En bild som visar text, Teckensnitt, logotyp, Grafik&#10;&#10;AI-genererat innehåll kan vara felaktigt.">
                <a:extLst>
                  <a:ext uri="{FF2B5EF4-FFF2-40B4-BE49-F238E27FC236}">
                    <a16:creationId xmlns:a16="http://schemas.microsoft.com/office/drawing/2014/main" id="{02D44357-7EB0-0F98-8468-FE77B444C9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9517" y="4602443"/>
                <a:ext cx="958235" cy="360000"/>
              </a:xfrm>
              <a:prstGeom prst="rect">
                <a:avLst/>
              </a:prstGeom>
            </p:spPr>
          </p:pic>
          <p:pic>
            <p:nvPicPr>
              <p:cNvPr id="33" name="Image 2">
                <a:extLst>
                  <a:ext uri="{FF2B5EF4-FFF2-40B4-BE49-F238E27FC236}">
                    <a16:creationId xmlns:a16="http://schemas.microsoft.com/office/drawing/2014/main" id="{617FED40-DB6A-D87B-8841-915CD8CCB104}"/>
                  </a:ext>
                </a:extLst>
              </p:cNvPr>
              <p:cNvPicPr>
                <a:picLocks noChangeAspect="1"/>
              </p:cNvPicPr>
              <p:nvPr/>
            </p:nvPicPr>
            <p:blipFill>
              <a:blip r:embed="rId5" cstate="print"/>
              <a:srcRect l="34777" t="6534" r="58304" b="15448"/>
              <a:stretch>
                <a:fillRect/>
              </a:stretch>
            </p:blipFill>
            <p:spPr>
              <a:xfrm>
                <a:off x="4048015" y="4602443"/>
                <a:ext cx="777127" cy="360000"/>
              </a:xfrm>
              <a:prstGeom prst="rect">
                <a:avLst/>
              </a:prstGeom>
            </p:spPr>
          </p:pic>
          <p:pic>
            <p:nvPicPr>
              <p:cNvPr id="34" name="Bildobjekt 33" descr="En bild som visar Karmin&#10;&#10;AI-genererat innehåll kan vara felaktigt.">
                <a:extLst>
                  <a:ext uri="{FF2B5EF4-FFF2-40B4-BE49-F238E27FC236}">
                    <a16:creationId xmlns:a16="http://schemas.microsoft.com/office/drawing/2014/main" id="{DB2B4A12-CED4-D89A-CC22-7EEE5B9A01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8979" y="4602443"/>
                <a:ext cx="866292" cy="360000"/>
              </a:xfrm>
              <a:prstGeom prst="rect">
                <a:avLst/>
              </a:prstGeom>
            </p:spPr>
          </p:pic>
          <p:pic>
            <p:nvPicPr>
              <p:cNvPr id="35" name="Bildobjekt 34" descr="En bild som visar logotyp, symbol, Grafik, Teckensnitt&#10;&#10;AI-genererat innehåll kan vara felaktigt.">
                <a:extLst>
                  <a:ext uri="{FF2B5EF4-FFF2-40B4-BE49-F238E27FC236}">
                    <a16:creationId xmlns:a16="http://schemas.microsoft.com/office/drawing/2014/main" id="{8C3C007A-5EED-2D82-DB14-0AD2DFBDF0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85534" y="4602443"/>
                <a:ext cx="995844" cy="360000"/>
              </a:xfrm>
              <a:prstGeom prst="rect">
                <a:avLst/>
              </a:prstGeom>
            </p:spPr>
          </p:pic>
          <p:pic>
            <p:nvPicPr>
              <p:cNvPr id="36" name="Bildobjekt 35" descr="En bild som visar fisk&#10;&#10;AI-genererat innehåll kan vara felaktigt.">
                <a:extLst>
                  <a:ext uri="{FF2B5EF4-FFF2-40B4-BE49-F238E27FC236}">
                    <a16:creationId xmlns:a16="http://schemas.microsoft.com/office/drawing/2014/main" id="{FEED8F00-9CE0-5F78-1FC6-DFDB7622A8F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21641" y="4602443"/>
                <a:ext cx="1043301" cy="360000"/>
              </a:xfrm>
              <a:prstGeom prst="rect">
                <a:avLst/>
              </a:prstGeom>
            </p:spPr>
          </p:pic>
          <p:pic>
            <p:nvPicPr>
              <p:cNvPr id="37" name="Bildobjekt 36" descr="En bild som visar text, Teckensnitt, Grafik, logotyp&#10;&#10;AI-genererat innehåll kan vara felaktigt.">
                <a:extLst>
                  <a:ext uri="{FF2B5EF4-FFF2-40B4-BE49-F238E27FC236}">
                    <a16:creationId xmlns:a16="http://schemas.microsoft.com/office/drawing/2014/main" id="{55841B3D-B8EA-587A-70A4-745C552560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05206" y="4602443"/>
                <a:ext cx="1149545" cy="360000"/>
              </a:xfrm>
              <a:prstGeom prst="rect">
                <a:avLst/>
              </a:prstGeom>
            </p:spPr>
          </p:pic>
          <p:pic>
            <p:nvPicPr>
              <p:cNvPr id="38" name="Bildobjekt 37" descr="En bild som visar Teckensnitt, Grafik, grafisk design, logotyp&#10;&#10;AI-genererat innehåll kan vara felaktigt.">
                <a:extLst>
                  <a:ext uri="{FF2B5EF4-FFF2-40B4-BE49-F238E27FC236}">
                    <a16:creationId xmlns:a16="http://schemas.microsoft.com/office/drawing/2014/main" id="{70911719-D368-E4AA-87A0-B71F39EDA06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5405" y="4602443"/>
                <a:ext cx="1673311" cy="358793"/>
              </a:xfrm>
              <a:prstGeom prst="rect">
                <a:avLst/>
              </a:prstGeom>
            </p:spPr>
          </p:pic>
        </p:grpSp>
      </p:grpSp>
    </p:spTree>
    <p:extLst>
      <p:ext uri="{BB962C8B-B14F-4D97-AF65-F5344CB8AC3E}">
        <p14:creationId xmlns:p14="http://schemas.microsoft.com/office/powerpoint/2010/main" val="1021697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0A8B1267-FCC2-1EB1-52D7-EB2808AE69BA}"/>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A87041B-C213-563F-E35C-3791A61A1F42}"/>
              </a:ext>
            </a:extLst>
          </p:cNvPr>
          <p:cNvSpPr>
            <a:spLocks noGrp="1"/>
          </p:cNvSpPr>
          <p:nvPr>
            <p:ph type="title"/>
          </p:nvPr>
        </p:nvSpPr>
        <p:spPr>
          <a:xfrm>
            <a:off x="1054100" y="365125"/>
            <a:ext cx="10299700" cy="1325563"/>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3C08302-E624-C198-2E29-F81871E737B9}"/>
              </a:ext>
            </a:extLst>
          </p:cNvPr>
          <p:cNvSpPr>
            <a:spLocks noGrp="1"/>
          </p:cNvSpPr>
          <p:nvPr>
            <p:ph idx="1"/>
          </p:nvPr>
        </p:nvSpPr>
        <p:spPr>
          <a:xfrm>
            <a:off x="1054100" y="1847850"/>
            <a:ext cx="102997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99E464D-6D19-E8B9-5AEA-27031E6FAEAB}"/>
              </a:ext>
            </a:extLst>
          </p:cNvPr>
          <p:cNvSpPr>
            <a:spLocks noGrp="1"/>
          </p:cNvSpPr>
          <p:nvPr>
            <p:ph type="dt" sz="half" idx="10"/>
          </p:nvPr>
        </p:nvSpPr>
        <p:spPr>
          <a:xfrm>
            <a:off x="1064895" y="6356350"/>
            <a:ext cx="2743200" cy="365125"/>
          </a:xfrm>
        </p:spPr>
        <p:txBody>
          <a:body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609D764C-9BD7-06D9-8321-016A5115E4D9}"/>
              </a:ext>
            </a:extLst>
          </p:cNvPr>
          <p:cNvSpPr>
            <a:spLocks noGrp="1"/>
          </p:cNvSpPr>
          <p:nvPr>
            <p:ph type="ftr" sz="quarter" idx="11"/>
          </p:nvPr>
        </p:nvSpPr>
        <p:spPr>
          <a:xfrm>
            <a:off x="4265295" y="635635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10010D27-9B93-126F-1A89-5B467655112E}"/>
              </a:ext>
            </a:extLst>
          </p:cNvPr>
          <p:cNvSpPr>
            <a:spLocks noGrp="1"/>
          </p:cNvSpPr>
          <p:nvPr>
            <p:ph type="sldNum" sz="quarter" idx="12"/>
          </p:nvPr>
        </p:nvSpPr>
        <p:spPr>
          <a:xfrm>
            <a:off x="8837295"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25923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HSVO 2">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E2744BA3-6FE3-6FE2-24F7-B6762CDEF1CC}"/>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A191104A-59A2-6C65-2EC6-9C2CE3BEE7DF}"/>
              </a:ext>
            </a:extLst>
          </p:cNvPr>
          <p:cNvSpPr/>
          <p:nvPr userDrawn="1"/>
        </p:nvSpPr>
        <p:spPr>
          <a:xfrm>
            <a:off x="0" y="0"/>
            <a:ext cx="12192000" cy="6858000"/>
          </a:xfrm>
          <a:prstGeom prst="rect">
            <a:avLst/>
          </a:prstGeom>
          <a:solidFill>
            <a:srgbClr val="A4D3D9"/>
          </a:solidFill>
          <a:ln>
            <a:solidFill>
              <a:srgbClr val="F1F1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datum 1">
            <a:extLst>
              <a:ext uri="{FF2B5EF4-FFF2-40B4-BE49-F238E27FC236}">
                <a16:creationId xmlns:a16="http://schemas.microsoft.com/office/drawing/2014/main" id="{AF016E4E-B8A2-F464-6EC0-94F62143D5B8}"/>
              </a:ext>
            </a:extLst>
          </p:cNvPr>
          <p:cNvSpPr>
            <a:spLocks noGrp="1"/>
          </p:cNvSpPr>
          <p:nvPr>
            <p:ph type="dt" sz="half" idx="10"/>
          </p:nvPr>
        </p:nvSpPr>
        <p:spPr>
          <a:xfrm>
            <a:off x="721995" y="6356350"/>
            <a:ext cx="2743200" cy="365125"/>
          </a:xfrm>
        </p:spPr>
        <p:txBody>
          <a:bodyPr/>
          <a:lstStyle/>
          <a:p>
            <a:fld id="{B098CE2F-6517-4346-8116-A2012738962A}" type="datetimeFigureOut">
              <a:rPr lang="sv-SE" smtClean="0"/>
              <a:t>2026-10-14</a:t>
            </a:fld>
            <a:endParaRPr lang="sv-SE"/>
          </a:p>
        </p:txBody>
      </p:sp>
      <p:pic>
        <p:nvPicPr>
          <p:cNvPr id="3" name="Bildobjekt 2" descr="Logotyp för Samverkan inom Hälsa, stöd, vård och omsorg. En karta över Region Uppsala och Uppsala läns åtta kommuner: Enköpings kommun, Heby kommun, Håbo kommun, Knivsta kommun, Region Uppsala, Tierps kommun, Uppsala kommun, Älvkarleby kommun, Östhammars kommun.">
            <a:extLst>
              <a:ext uri="{FF2B5EF4-FFF2-40B4-BE49-F238E27FC236}">
                <a16:creationId xmlns:a16="http://schemas.microsoft.com/office/drawing/2014/main" id="{FC21FDEB-CFB8-42EB-8E36-0C1A56D4D4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27345" y="2684176"/>
            <a:ext cx="4056949" cy="4068000"/>
          </a:xfrm>
          <a:prstGeom prst="rect">
            <a:avLst/>
          </a:prstGeom>
        </p:spPr>
      </p:pic>
      <p:sp>
        <p:nvSpPr>
          <p:cNvPr id="10" name="Platshållare för sidfot 2">
            <a:extLst>
              <a:ext uri="{FF2B5EF4-FFF2-40B4-BE49-F238E27FC236}">
                <a16:creationId xmlns:a16="http://schemas.microsoft.com/office/drawing/2014/main" id="{3AA252D9-D0F2-9F38-8B28-1AEE1A4D879B}"/>
              </a:ext>
            </a:extLst>
          </p:cNvPr>
          <p:cNvSpPr>
            <a:spLocks noGrp="1"/>
          </p:cNvSpPr>
          <p:nvPr>
            <p:ph type="ftr" sz="quarter" idx="11"/>
          </p:nvPr>
        </p:nvSpPr>
        <p:spPr>
          <a:xfrm>
            <a:off x="3922395" y="6356350"/>
            <a:ext cx="4114800" cy="365125"/>
          </a:xfrm>
        </p:spPr>
        <p:txBody>
          <a:bodyPr/>
          <a:lstStyle/>
          <a:p>
            <a:endParaRPr lang="sv-SE"/>
          </a:p>
        </p:txBody>
      </p:sp>
      <p:sp>
        <p:nvSpPr>
          <p:cNvPr id="11" name="Platshållare för bildnummer 3">
            <a:extLst>
              <a:ext uri="{FF2B5EF4-FFF2-40B4-BE49-F238E27FC236}">
                <a16:creationId xmlns:a16="http://schemas.microsoft.com/office/drawing/2014/main" id="{F175C033-9B0D-E494-05EF-6E50DE9AC69F}"/>
              </a:ext>
            </a:extLst>
          </p:cNvPr>
          <p:cNvSpPr>
            <a:spLocks noGrp="1"/>
          </p:cNvSpPr>
          <p:nvPr>
            <p:ph type="sldNum" sz="quarter" idx="12"/>
          </p:nvPr>
        </p:nvSpPr>
        <p:spPr>
          <a:xfrm>
            <a:off x="8494395" y="6356350"/>
            <a:ext cx="2743200" cy="365125"/>
          </a:xfrm>
        </p:spPr>
        <p:txBody>
          <a:bodyPr/>
          <a:lstStyle/>
          <a:p>
            <a:fld id="{98E1BEDC-9D4D-4A24-9567-493AE3E7DD2E}" type="slidenum">
              <a:rPr lang="sv-SE" smtClean="0"/>
              <a:t>‹#›</a:t>
            </a:fld>
            <a:endParaRPr lang="sv-SE"/>
          </a:p>
        </p:txBody>
      </p:sp>
      <p:sp>
        <p:nvSpPr>
          <p:cNvPr id="12" name="Rubrik 1">
            <a:extLst>
              <a:ext uri="{FF2B5EF4-FFF2-40B4-BE49-F238E27FC236}">
                <a16:creationId xmlns:a16="http://schemas.microsoft.com/office/drawing/2014/main" id="{71501409-A3F3-DC19-D22F-1E27DD3A0247}"/>
              </a:ext>
            </a:extLst>
          </p:cNvPr>
          <p:cNvSpPr>
            <a:spLocks noGrp="1"/>
          </p:cNvSpPr>
          <p:nvPr>
            <p:ph type="title"/>
          </p:nvPr>
        </p:nvSpPr>
        <p:spPr>
          <a:xfrm>
            <a:off x="704850" y="365125"/>
            <a:ext cx="7442200" cy="1325563"/>
          </a:xfrm>
        </p:spPr>
        <p:txBody>
          <a:bodyPr/>
          <a:lstStyle/>
          <a:p>
            <a:r>
              <a:rPr lang="sv-SE"/>
              <a:t>Klicka här för att ändra mall för rubrikformat</a:t>
            </a:r>
          </a:p>
        </p:txBody>
      </p:sp>
      <p:sp>
        <p:nvSpPr>
          <p:cNvPr id="13" name="Platshållare för innehåll 2">
            <a:extLst>
              <a:ext uri="{FF2B5EF4-FFF2-40B4-BE49-F238E27FC236}">
                <a16:creationId xmlns:a16="http://schemas.microsoft.com/office/drawing/2014/main" id="{D53E8581-0EF7-B798-E447-15D41A96E41C}"/>
              </a:ext>
            </a:extLst>
          </p:cNvPr>
          <p:cNvSpPr>
            <a:spLocks noGrp="1"/>
          </p:cNvSpPr>
          <p:nvPr>
            <p:ph idx="1"/>
          </p:nvPr>
        </p:nvSpPr>
        <p:spPr>
          <a:xfrm>
            <a:off x="704850" y="1825625"/>
            <a:ext cx="7442200" cy="43942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358017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1B60DD66-14CE-EA68-0173-AD4AC9303365}"/>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0E677988-A042-0EE5-DF73-405D77B34E54}"/>
              </a:ext>
            </a:extLst>
          </p:cNvPr>
          <p:cNvSpPr>
            <a:spLocks noGrp="1"/>
          </p:cNvSpPr>
          <p:nvPr>
            <p:ph type="title"/>
          </p:nvPr>
        </p:nvSpPr>
        <p:spPr>
          <a:xfrm>
            <a:off x="10604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EEDD188-3AE6-E979-7650-A70DFB837F8E}"/>
              </a:ext>
            </a:extLst>
          </p:cNvPr>
          <p:cNvSpPr>
            <a:spLocks noGrp="1"/>
          </p:cNvSpPr>
          <p:nvPr>
            <p:ph type="body" idx="1"/>
          </p:nvPr>
        </p:nvSpPr>
        <p:spPr>
          <a:xfrm>
            <a:off x="10604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3551267-8EFE-6AF7-EA9D-28B632D3BDC0}"/>
              </a:ext>
            </a:extLst>
          </p:cNvPr>
          <p:cNvSpPr>
            <a:spLocks noGrp="1"/>
          </p:cNvSpPr>
          <p:nvPr>
            <p:ph type="dt" sz="half" idx="10"/>
          </p:nvPr>
        </p:nvSpPr>
        <p:spPr>
          <a:xfrm>
            <a:off x="1049020" y="6356350"/>
            <a:ext cx="2743200" cy="365125"/>
          </a:xfrm>
        </p:spPr>
        <p:txBody>
          <a:body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95A85DAC-99F7-258E-5224-9E03C10F4B90}"/>
              </a:ext>
            </a:extLst>
          </p:cNvPr>
          <p:cNvSpPr>
            <a:spLocks noGrp="1"/>
          </p:cNvSpPr>
          <p:nvPr>
            <p:ph type="ftr" sz="quarter" idx="11"/>
          </p:nvPr>
        </p:nvSpPr>
        <p:spPr>
          <a:xfrm>
            <a:off x="4249420" y="635635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35D78769-627B-E1F8-8E02-3B0D395F082A}"/>
              </a:ext>
            </a:extLst>
          </p:cNvPr>
          <p:cNvSpPr>
            <a:spLocks noGrp="1"/>
          </p:cNvSpPr>
          <p:nvPr>
            <p:ph type="sldNum" sz="quarter" idx="12"/>
          </p:nvPr>
        </p:nvSpPr>
        <p:spPr>
          <a:xfrm>
            <a:off x="8821420"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2749276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4E1424-7678-ADFD-8E5C-139C655F0CFE}"/>
              </a:ext>
            </a:extLst>
          </p:cNvPr>
          <p:cNvSpPr>
            <a:spLocks noGrp="1"/>
          </p:cNvSpPr>
          <p:nvPr>
            <p:ph type="title"/>
          </p:nvPr>
        </p:nvSpPr>
        <p:spPr/>
        <p:txBody>
          <a:bodyPr/>
          <a:lstStyle>
            <a:lvl1pPr>
              <a:defRPr>
                <a:latin typeface="Arial Black" panose="020B0A04020102020204" pitchFamily="34" charset="0"/>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FB4C235-81DD-9883-39C5-74DC6E95D0C1}"/>
              </a:ext>
            </a:extLst>
          </p:cNvPr>
          <p:cNvSpPr>
            <a:spLocks noGrp="1"/>
          </p:cNvSpPr>
          <p:nvPr>
            <p:ph sz="half" idx="1"/>
          </p:nvPr>
        </p:nvSpPr>
        <p:spPr>
          <a:xfrm>
            <a:off x="10414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817C40E-8541-C936-1652-2010D78E2160}"/>
              </a:ext>
            </a:extLst>
          </p:cNvPr>
          <p:cNvSpPr>
            <a:spLocks noGrp="1"/>
          </p:cNvSpPr>
          <p:nvPr>
            <p:ph sz="half" idx="2"/>
          </p:nvPr>
        </p:nvSpPr>
        <p:spPr>
          <a:xfrm>
            <a:off x="63754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77E6E57-8439-A430-C723-9364B747447F}"/>
              </a:ext>
            </a:extLst>
          </p:cNvPr>
          <p:cNvSpPr>
            <a:spLocks noGrp="1"/>
          </p:cNvSpPr>
          <p:nvPr>
            <p:ph type="dt" sz="half" idx="10"/>
          </p:nvPr>
        </p:nvSpPr>
        <p:spPr/>
        <p:txBody>
          <a:bodyPr/>
          <a:lstStyle/>
          <a:p>
            <a:fld id="{B098CE2F-6517-4346-8116-A2012738962A}" type="datetimeFigureOut">
              <a:rPr lang="sv-SE" smtClean="0"/>
              <a:t>2026-10-14</a:t>
            </a:fld>
            <a:endParaRPr lang="sv-SE"/>
          </a:p>
        </p:txBody>
      </p:sp>
      <p:sp>
        <p:nvSpPr>
          <p:cNvPr id="6" name="Platshållare för sidfot 5">
            <a:extLst>
              <a:ext uri="{FF2B5EF4-FFF2-40B4-BE49-F238E27FC236}">
                <a16:creationId xmlns:a16="http://schemas.microsoft.com/office/drawing/2014/main" id="{89B6D558-97E7-426B-4FC3-57BEFB0D334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23AC293-2D89-3C4F-FD21-1071ACFFE7C5}"/>
              </a:ext>
            </a:extLst>
          </p:cNvPr>
          <p:cNvSpPr>
            <a:spLocks noGrp="1"/>
          </p:cNvSpPr>
          <p:nvPr>
            <p:ph type="sldNum" sz="quarter" idx="12"/>
          </p:nvPr>
        </p:nvSpPr>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658916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16397A-82B6-A8F8-47E1-F3FDFE080C2D}"/>
              </a:ext>
            </a:extLst>
          </p:cNvPr>
          <p:cNvSpPr>
            <a:spLocks noGrp="1"/>
          </p:cNvSpPr>
          <p:nvPr>
            <p:ph type="title"/>
          </p:nvPr>
        </p:nvSpPr>
        <p:spPr>
          <a:xfrm>
            <a:off x="104933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40F16EB-7C5A-3E36-DECB-EF938849DD31}"/>
              </a:ext>
            </a:extLst>
          </p:cNvPr>
          <p:cNvSpPr>
            <a:spLocks noGrp="1"/>
          </p:cNvSpPr>
          <p:nvPr>
            <p:ph type="body" idx="1"/>
          </p:nvPr>
        </p:nvSpPr>
        <p:spPr>
          <a:xfrm>
            <a:off x="104933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6A7DCC1-C5CE-5320-F398-F56241DF6941}"/>
              </a:ext>
            </a:extLst>
          </p:cNvPr>
          <p:cNvSpPr>
            <a:spLocks noGrp="1"/>
          </p:cNvSpPr>
          <p:nvPr>
            <p:ph sz="half" idx="2"/>
          </p:nvPr>
        </p:nvSpPr>
        <p:spPr>
          <a:xfrm>
            <a:off x="104933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0AAA769-B630-829A-444B-E9C3581412C4}"/>
              </a:ext>
            </a:extLst>
          </p:cNvPr>
          <p:cNvSpPr>
            <a:spLocks noGrp="1"/>
          </p:cNvSpPr>
          <p:nvPr>
            <p:ph type="body" sz="quarter" idx="3"/>
          </p:nvPr>
        </p:nvSpPr>
        <p:spPr>
          <a:xfrm>
            <a:off x="638175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6C0D39F-1A91-2F7D-A67A-C1FC5FBF2A16}"/>
              </a:ext>
            </a:extLst>
          </p:cNvPr>
          <p:cNvSpPr>
            <a:spLocks noGrp="1"/>
          </p:cNvSpPr>
          <p:nvPr>
            <p:ph sz="quarter" idx="4"/>
          </p:nvPr>
        </p:nvSpPr>
        <p:spPr>
          <a:xfrm>
            <a:off x="638175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CF0F3087-3BBB-5923-6375-55C752F93325}"/>
              </a:ext>
            </a:extLst>
          </p:cNvPr>
          <p:cNvSpPr>
            <a:spLocks noGrp="1"/>
          </p:cNvSpPr>
          <p:nvPr>
            <p:ph type="dt" sz="half" idx="10"/>
          </p:nvPr>
        </p:nvSpPr>
        <p:spPr>
          <a:xfrm>
            <a:off x="1047750" y="6356350"/>
            <a:ext cx="2743200" cy="365125"/>
          </a:xfrm>
        </p:spPr>
        <p:txBody>
          <a:bodyPr/>
          <a:lstStyle/>
          <a:p>
            <a:fld id="{B098CE2F-6517-4346-8116-A2012738962A}" type="datetimeFigureOut">
              <a:rPr lang="sv-SE" smtClean="0"/>
              <a:t>2026-10-14</a:t>
            </a:fld>
            <a:endParaRPr lang="sv-SE"/>
          </a:p>
        </p:txBody>
      </p:sp>
      <p:sp>
        <p:nvSpPr>
          <p:cNvPr id="8" name="Platshållare för sidfot 7">
            <a:extLst>
              <a:ext uri="{FF2B5EF4-FFF2-40B4-BE49-F238E27FC236}">
                <a16:creationId xmlns:a16="http://schemas.microsoft.com/office/drawing/2014/main" id="{70A61CC6-8CE0-12A8-959A-0CB734BEE48D}"/>
              </a:ext>
            </a:extLst>
          </p:cNvPr>
          <p:cNvSpPr>
            <a:spLocks noGrp="1"/>
          </p:cNvSpPr>
          <p:nvPr>
            <p:ph type="ftr" sz="quarter" idx="11"/>
          </p:nvPr>
        </p:nvSpPr>
        <p:spPr>
          <a:xfrm>
            <a:off x="4248150" y="6356350"/>
            <a:ext cx="4114800" cy="365125"/>
          </a:xfrm>
        </p:spPr>
        <p:txBody>
          <a:bodyPr/>
          <a:lstStyle/>
          <a:p>
            <a:endParaRPr lang="sv-SE"/>
          </a:p>
        </p:txBody>
      </p:sp>
      <p:sp>
        <p:nvSpPr>
          <p:cNvPr id="9" name="Platshållare för bildnummer 8">
            <a:extLst>
              <a:ext uri="{FF2B5EF4-FFF2-40B4-BE49-F238E27FC236}">
                <a16:creationId xmlns:a16="http://schemas.microsoft.com/office/drawing/2014/main" id="{CE771D82-A619-4B58-BB83-B5DC54F53555}"/>
              </a:ext>
            </a:extLst>
          </p:cNvPr>
          <p:cNvSpPr>
            <a:spLocks noGrp="1"/>
          </p:cNvSpPr>
          <p:nvPr>
            <p:ph type="sldNum" sz="quarter" idx="12"/>
          </p:nvPr>
        </p:nvSpPr>
        <p:spPr>
          <a:xfrm>
            <a:off x="8820150"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3874864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461E9CE-D2E5-4883-960A-8AB7ACC89151}"/>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CDDA692F-FA47-2128-A85C-B7979ADBF59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630D339-4D54-AAC0-5E9A-CFADEF7EBD43}"/>
              </a:ext>
            </a:extLst>
          </p:cNvPr>
          <p:cNvSpPr>
            <a:spLocks noGrp="1"/>
          </p:cNvSpPr>
          <p:nvPr>
            <p:ph type="dt" sz="half" idx="10"/>
          </p:nvPr>
        </p:nvSpPr>
        <p:spPr/>
        <p:txBody>
          <a:bodyPr/>
          <a:lstStyle/>
          <a:p>
            <a:fld id="{B098CE2F-6517-4346-8116-A2012738962A}" type="datetimeFigureOut">
              <a:rPr lang="sv-SE" smtClean="0"/>
              <a:t>2026-10-14</a:t>
            </a:fld>
            <a:endParaRPr lang="sv-SE"/>
          </a:p>
        </p:txBody>
      </p:sp>
      <p:sp>
        <p:nvSpPr>
          <p:cNvPr id="4" name="Platshållare för sidfot 3">
            <a:extLst>
              <a:ext uri="{FF2B5EF4-FFF2-40B4-BE49-F238E27FC236}">
                <a16:creationId xmlns:a16="http://schemas.microsoft.com/office/drawing/2014/main" id="{C8E88A9F-437E-062D-C012-7C0B4793212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883B9B9-0D38-F14E-59FA-F7A7F890FBB7}"/>
              </a:ext>
            </a:extLst>
          </p:cNvPr>
          <p:cNvSpPr>
            <a:spLocks noGrp="1"/>
          </p:cNvSpPr>
          <p:nvPr>
            <p:ph type="sldNum" sz="quarter" idx="12"/>
          </p:nvPr>
        </p:nvSpPr>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84803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B78CBE0-D5C1-8901-0678-BD7686BA258D}"/>
              </a:ext>
            </a:extLst>
          </p:cNvPr>
          <p:cNvSpPr>
            <a:spLocks noGrp="1"/>
          </p:cNvSpPr>
          <p:nvPr>
            <p:ph type="dt" sz="half" idx="10"/>
          </p:nvPr>
        </p:nvSpPr>
        <p:spPr/>
        <p:txBody>
          <a:bodyPr/>
          <a:lstStyle/>
          <a:p>
            <a:fld id="{B098CE2F-6517-4346-8116-A2012738962A}" type="datetimeFigureOut">
              <a:rPr lang="sv-SE" smtClean="0"/>
              <a:t>2026-10-14</a:t>
            </a:fld>
            <a:endParaRPr lang="sv-SE"/>
          </a:p>
        </p:txBody>
      </p:sp>
      <p:sp>
        <p:nvSpPr>
          <p:cNvPr id="3" name="Platshållare för sidfot 2">
            <a:extLst>
              <a:ext uri="{FF2B5EF4-FFF2-40B4-BE49-F238E27FC236}">
                <a16:creationId xmlns:a16="http://schemas.microsoft.com/office/drawing/2014/main" id="{2B31D5D2-8538-EBCA-A646-B64DDCC4198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416E741-BEA6-DBCF-CE20-DFDB0413C318}"/>
              </a:ext>
            </a:extLst>
          </p:cNvPr>
          <p:cNvSpPr>
            <a:spLocks noGrp="1"/>
          </p:cNvSpPr>
          <p:nvPr>
            <p:ph type="sldNum" sz="quarter" idx="12"/>
          </p:nvPr>
        </p:nvSpPr>
        <p:spPr/>
        <p:txBody>
          <a:bodyPr/>
          <a:lstStyle/>
          <a:p>
            <a:fld id="{98E1BEDC-9D4D-4A24-9567-493AE3E7DD2E}" type="slidenum">
              <a:rPr lang="sv-SE" smtClean="0"/>
              <a:t>‹#›</a:t>
            </a:fld>
            <a:endParaRPr lang="sv-SE"/>
          </a:p>
        </p:txBody>
      </p:sp>
      <p:sp>
        <p:nvSpPr>
          <p:cNvPr id="5" name="Rubrik 1">
            <a:extLst>
              <a:ext uri="{FF2B5EF4-FFF2-40B4-BE49-F238E27FC236}">
                <a16:creationId xmlns:a16="http://schemas.microsoft.com/office/drawing/2014/main" id="{4A27A57D-1611-50F1-E843-C7AB4AEEC410}"/>
              </a:ext>
            </a:extLst>
          </p:cNvPr>
          <p:cNvSpPr>
            <a:spLocks noGrp="1"/>
          </p:cNvSpPr>
          <p:nvPr>
            <p:ph type="title"/>
          </p:nvPr>
        </p:nvSpPr>
        <p:spPr>
          <a:xfrm>
            <a:off x="727075" y="-463549"/>
            <a:ext cx="10515600" cy="365126"/>
          </a:xfrm>
        </p:spPr>
        <p:txBody>
          <a:bodyPr>
            <a:normAutofit/>
          </a:bodyPr>
          <a:lstStyle>
            <a:lvl1pPr>
              <a:defRPr sz="1200">
                <a:solidFill>
                  <a:schemeClr val="tx1"/>
                </a:solidFill>
              </a:defRPr>
            </a:lvl1pPr>
          </a:lstStyle>
          <a:p>
            <a:r>
              <a:rPr lang="sv-SE"/>
              <a:t>Klicka här för att ändra mall för rubrikformat</a:t>
            </a:r>
          </a:p>
        </p:txBody>
      </p:sp>
    </p:spTree>
    <p:extLst>
      <p:ext uri="{BB962C8B-B14F-4D97-AF65-F5344CB8AC3E}">
        <p14:creationId xmlns:p14="http://schemas.microsoft.com/office/powerpoint/2010/main" val="307526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C037A5-2AAB-0D99-BBC5-191206A00522}"/>
              </a:ext>
            </a:extLst>
          </p:cNvPr>
          <p:cNvSpPr>
            <a:spLocks noGrp="1"/>
          </p:cNvSpPr>
          <p:nvPr>
            <p:ph type="title"/>
          </p:nvPr>
        </p:nvSpPr>
        <p:spPr>
          <a:xfrm>
            <a:off x="10429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302778A-5FEE-C58B-1F63-A8F0DA942792}"/>
              </a:ext>
            </a:extLst>
          </p:cNvPr>
          <p:cNvSpPr>
            <a:spLocks noGrp="1"/>
          </p:cNvSpPr>
          <p:nvPr>
            <p:ph idx="1"/>
          </p:nvPr>
        </p:nvSpPr>
        <p:spPr>
          <a:xfrm>
            <a:off x="53863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EFEE5D1-A777-6BCA-3817-9175E0F456D9}"/>
              </a:ext>
            </a:extLst>
          </p:cNvPr>
          <p:cNvSpPr>
            <a:spLocks noGrp="1"/>
          </p:cNvSpPr>
          <p:nvPr>
            <p:ph type="body" sz="half" idx="2"/>
          </p:nvPr>
        </p:nvSpPr>
        <p:spPr>
          <a:xfrm>
            <a:off x="10429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BC99FD9-B233-1E65-3A7E-504436EE4E7E}"/>
              </a:ext>
            </a:extLst>
          </p:cNvPr>
          <p:cNvSpPr>
            <a:spLocks noGrp="1"/>
          </p:cNvSpPr>
          <p:nvPr>
            <p:ph type="dt" sz="half" idx="10"/>
          </p:nvPr>
        </p:nvSpPr>
        <p:spPr>
          <a:xfrm>
            <a:off x="1041400" y="6356350"/>
            <a:ext cx="2743200" cy="365125"/>
          </a:xfrm>
        </p:spPr>
        <p:txBody>
          <a:bodyPr/>
          <a:lstStyle/>
          <a:p>
            <a:fld id="{B098CE2F-6517-4346-8116-A2012738962A}" type="datetimeFigureOut">
              <a:rPr lang="sv-SE" smtClean="0"/>
              <a:t>2026-10-14</a:t>
            </a:fld>
            <a:endParaRPr lang="sv-SE"/>
          </a:p>
        </p:txBody>
      </p:sp>
      <p:sp>
        <p:nvSpPr>
          <p:cNvPr id="6" name="Platshållare för sidfot 5">
            <a:extLst>
              <a:ext uri="{FF2B5EF4-FFF2-40B4-BE49-F238E27FC236}">
                <a16:creationId xmlns:a16="http://schemas.microsoft.com/office/drawing/2014/main" id="{CE127438-5198-0ADD-0795-256691883914}"/>
              </a:ext>
            </a:extLst>
          </p:cNvPr>
          <p:cNvSpPr>
            <a:spLocks noGrp="1"/>
          </p:cNvSpPr>
          <p:nvPr>
            <p:ph type="ftr" sz="quarter" idx="11"/>
          </p:nvPr>
        </p:nvSpPr>
        <p:spPr>
          <a:xfrm>
            <a:off x="4241800" y="6356350"/>
            <a:ext cx="4114800" cy="365125"/>
          </a:xfrm>
        </p:spPr>
        <p:txBody>
          <a:bodyPr/>
          <a:lstStyle/>
          <a:p>
            <a:endParaRPr lang="sv-SE"/>
          </a:p>
        </p:txBody>
      </p:sp>
      <p:sp>
        <p:nvSpPr>
          <p:cNvPr id="7" name="Platshållare för bildnummer 6">
            <a:extLst>
              <a:ext uri="{FF2B5EF4-FFF2-40B4-BE49-F238E27FC236}">
                <a16:creationId xmlns:a16="http://schemas.microsoft.com/office/drawing/2014/main" id="{4CF9EAA7-8AA6-2DCD-3B04-7A74FC868984}"/>
              </a:ext>
            </a:extLst>
          </p:cNvPr>
          <p:cNvSpPr>
            <a:spLocks noGrp="1"/>
          </p:cNvSpPr>
          <p:nvPr>
            <p:ph type="sldNum" sz="quarter" idx="12"/>
          </p:nvPr>
        </p:nvSpPr>
        <p:spPr>
          <a:xfrm>
            <a:off x="8813800"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1820591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5038D9-5AAC-6C38-ED7E-25FDE6ECD146}"/>
              </a:ext>
            </a:extLst>
          </p:cNvPr>
          <p:cNvSpPr>
            <a:spLocks noGrp="1"/>
          </p:cNvSpPr>
          <p:nvPr>
            <p:ph type="title"/>
          </p:nvPr>
        </p:nvSpPr>
        <p:spPr>
          <a:xfrm>
            <a:off x="10302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E93FDFC-A708-29E4-6369-878923D8511B}"/>
              </a:ext>
            </a:extLst>
          </p:cNvPr>
          <p:cNvSpPr>
            <a:spLocks noGrp="1"/>
          </p:cNvSpPr>
          <p:nvPr>
            <p:ph type="pic" idx="1"/>
          </p:nvPr>
        </p:nvSpPr>
        <p:spPr>
          <a:xfrm>
            <a:off x="53736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543FDF50-D121-9C10-7026-1BE2F89899D7}"/>
              </a:ext>
            </a:extLst>
          </p:cNvPr>
          <p:cNvSpPr>
            <a:spLocks noGrp="1"/>
          </p:cNvSpPr>
          <p:nvPr>
            <p:ph type="body" sz="half" idx="2"/>
          </p:nvPr>
        </p:nvSpPr>
        <p:spPr>
          <a:xfrm>
            <a:off x="10302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0FA572C-16C7-2E4B-8F95-51590C9F5D7D}"/>
              </a:ext>
            </a:extLst>
          </p:cNvPr>
          <p:cNvSpPr>
            <a:spLocks noGrp="1"/>
          </p:cNvSpPr>
          <p:nvPr>
            <p:ph type="dt" sz="half" idx="10"/>
          </p:nvPr>
        </p:nvSpPr>
        <p:spPr>
          <a:xfrm>
            <a:off x="1028700" y="6356350"/>
            <a:ext cx="2743200" cy="365125"/>
          </a:xfrm>
        </p:spPr>
        <p:txBody>
          <a:bodyPr/>
          <a:lstStyle/>
          <a:p>
            <a:fld id="{B098CE2F-6517-4346-8116-A2012738962A}" type="datetimeFigureOut">
              <a:rPr lang="sv-SE" smtClean="0"/>
              <a:t>2026-10-14</a:t>
            </a:fld>
            <a:endParaRPr lang="sv-SE"/>
          </a:p>
        </p:txBody>
      </p:sp>
      <p:sp>
        <p:nvSpPr>
          <p:cNvPr id="6" name="Platshållare för sidfot 5">
            <a:extLst>
              <a:ext uri="{FF2B5EF4-FFF2-40B4-BE49-F238E27FC236}">
                <a16:creationId xmlns:a16="http://schemas.microsoft.com/office/drawing/2014/main" id="{5B949D88-B77B-8CD4-B3FF-FCA624D86172}"/>
              </a:ext>
            </a:extLst>
          </p:cNvPr>
          <p:cNvSpPr>
            <a:spLocks noGrp="1"/>
          </p:cNvSpPr>
          <p:nvPr>
            <p:ph type="ftr" sz="quarter" idx="11"/>
          </p:nvPr>
        </p:nvSpPr>
        <p:spPr>
          <a:xfrm>
            <a:off x="4229100" y="6356350"/>
            <a:ext cx="4114800" cy="365125"/>
          </a:xfrm>
        </p:spPr>
        <p:txBody>
          <a:bodyPr/>
          <a:lstStyle/>
          <a:p>
            <a:endParaRPr lang="sv-SE"/>
          </a:p>
        </p:txBody>
      </p:sp>
      <p:sp>
        <p:nvSpPr>
          <p:cNvPr id="7" name="Platshållare för bildnummer 6">
            <a:extLst>
              <a:ext uri="{FF2B5EF4-FFF2-40B4-BE49-F238E27FC236}">
                <a16:creationId xmlns:a16="http://schemas.microsoft.com/office/drawing/2014/main" id="{BE17F3A2-E846-9AB2-8CB5-71B2B76BFB8C}"/>
              </a:ext>
            </a:extLst>
          </p:cNvPr>
          <p:cNvSpPr>
            <a:spLocks noGrp="1"/>
          </p:cNvSpPr>
          <p:nvPr>
            <p:ph type="sldNum" sz="quarter" idx="12"/>
          </p:nvPr>
        </p:nvSpPr>
        <p:spPr>
          <a:xfrm>
            <a:off x="8801100"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864387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11655F-EC35-E445-3615-F0D07E7DB97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0134988-541C-0723-54DD-A634045FDAB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7E29947-923D-C9DF-0901-79B35D212B9D}"/>
              </a:ext>
            </a:extLst>
          </p:cNvPr>
          <p:cNvSpPr>
            <a:spLocks noGrp="1"/>
          </p:cNvSpPr>
          <p:nvPr>
            <p:ph type="dt" sz="half" idx="10"/>
          </p:nvPr>
        </p:nvSpPr>
        <p:spPr/>
        <p:txBody>
          <a:body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6FE75E1D-DA1A-195C-6AE7-D08C06BA72C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1D4D2C1-FDBB-E1E2-3254-C52D564CB142}"/>
              </a:ext>
            </a:extLst>
          </p:cNvPr>
          <p:cNvSpPr>
            <a:spLocks noGrp="1"/>
          </p:cNvSpPr>
          <p:nvPr>
            <p:ph type="sldNum" sz="quarter" idx="12"/>
          </p:nvPr>
        </p:nvSpPr>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4087078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2FF7CA64-DCA9-7CC6-B762-2047E3D2674F}"/>
              </a:ext>
            </a:extLst>
          </p:cNvPr>
          <p:cNvSpPr>
            <a:spLocks noGrp="1"/>
          </p:cNvSpPr>
          <p:nvPr>
            <p:ph type="title" orient="vert"/>
          </p:nvPr>
        </p:nvSpPr>
        <p:spPr>
          <a:xfrm>
            <a:off x="89281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D4471C3-39A1-18F0-3304-CA9F1B7EA433}"/>
              </a:ext>
            </a:extLst>
          </p:cNvPr>
          <p:cNvSpPr>
            <a:spLocks noGrp="1"/>
          </p:cNvSpPr>
          <p:nvPr>
            <p:ph type="body" orient="vert" idx="1"/>
          </p:nvPr>
        </p:nvSpPr>
        <p:spPr>
          <a:xfrm>
            <a:off x="10414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11AB1DF-55BA-D337-C821-B8A910626238}"/>
              </a:ext>
            </a:extLst>
          </p:cNvPr>
          <p:cNvSpPr>
            <a:spLocks noGrp="1"/>
          </p:cNvSpPr>
          <p:nvPr>
            <p:ph type="dt" sz="half" idx="10"/>
          </p:nvPr>
        </p:nvSpPr>
        <p:spPr>
          <a:xfrm>
            <a:off x="1041400" y="6356350"/>
            <a:ext cx="2743200" cy="365125"/>
          </a:xfrm>
        </p:spPr>
        <p:txBody>
          <a:body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71B88C3B-E3C2-8454-86E8-545FCCD6720B}"/>
              </a:ext>
            </a:extLst>
          </p:cNvPr>
          <p:cNvSpPr>
            <a:spLocks noGrp="1"/>
          </p:cNvSpPr>
          <p:nvPr>
            <p:ph type="ftr" sz="quarter" idx="11"/>
          </p:nvPr>
        </p:nvSpPr>
        <p:spPr>
          <a:xfrm>
            <a:off x="4241800" y="635635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1A6C5FD-0B36-F41E-4CCD-28648A57AACC}"/>
              </a:ext>
            </a:extLst>
          </p:cNvPr>
          <p:cNvSpPr>
            <a:spLocks noGrp="1"/>
          </p:cNvSpPr>
          <p:nvPr>
            <p:ph type="sldNum" sz="quarter" idx="12"/>
          </p:nvPr>
        </p:nvSpPr>
        <p:spPr>
          <a:xfrm>
            <a:off x="8813800" y="6356350"/>
            <a:ext cx="2743200" cy="365125"/>
          </a:xfrm>
        </p:spPr>
        <p:txBody>
          <a:bodyPr/>
          <a:lstStyle/>
          <a:p>
            <a:fld id="{98E1BEDC-9D4D-4A24-9567-493AE3E7DD2E}" type="slidenum">
              <a:rPr lang="sv-SE" smtClean="0"/>
              <a:t>‹#›</a:t>
            </a:fld>
            <a:endParaRPr lang="sv-SE"/>
          </a:p>
        </p:txBody>
      </p:sp>
    </p:spTree>
    <p:extLst>
      <p:ext uri="{BB962C8B-B14F-4D97-AF65-F5344CB8AC3E}">
        <p14:creationId xmlns:p14="http://schemas.microsoft.com/office/powerpoint/2010/main" val="2584341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Tom">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466FD2F-D302-6B29-5EAD-9C127483D205}"/>
              </a:ext>
            </a:extLst>
          </p:cNvPr>
          <p:cNvSpPr/>
          <p:nvPr userDrawn="1">
            <p:custDataLst>
              <p:tags r:id="rId1"/>
            </p:custDataLst>
          </p:nvPr>
        </p:nvSpPr>
        <p:spPr>
          <a:xfrm>
            <a:off x="0" y="0"/>
            <a:ext cx="12700" cy="12700"/>
          </a:xfrm>
          <a:prstGeom prst="octagon">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3" name="Objekt 2" hidden="1">
            <a:extLst>
              <a:ext uri="{FF2B5EF4-FFF2-40B4-BE49-F238E27FC236}">
                <a16:creationId xmlns:a16="http://schemas.microsoft.com/office/drawing/2014/main" id="{1D1D31D7-BC46-4A62-842F-EF4ABB23C4E2}"/>
              </a:ext>
            </a:extLst>
          </p:cNvPr>
          <p:cNvGraphicFramePr>
            <a:graphicFrameLocks noChangeAspect="1"/>
          </p:cNvGraphicFramePr>
          <p:nvPr userDrawn="1">
            <p:custDataLst>
              <p:tags r:id="rId2"/>
            </p:custDataLst>
            <p:extLst>
              <p:ext uri="{D42A27DB-BD31-4B8C-83A1-F6EECF244321}">
                <p14:modId xmlns:p14="http://schemas.microsoft.com/office/powerpoint/2010/main" val="27682073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 name="Objekt 2" hidden="1">
                        <a:extLst>
                          <a:ext uri="{FF2B5EF4-FFF2-40B4-BE49-F238E27FC236}">
                            <a16:creationId xmlns:a16="http://schemas.microsoft.com/office/drawing/2014/main" id="{1D1D31D7-BC46-4A62-842F-EF4ABB23C4E2}"/>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Platshållare för datum 1"/>
          <p:cNvSpPr>
            <a:spLocks noGrp="1"/>
          </p:cNvSpPr>
          <p:nvPr>
            <p:ph type="dt" sz="half" idx="10"/>
          </p:nvPr>
        </p:nvSpPr>
        <p:spPr/>
        <p:txBody>
          <a:bodyPr/>
          <a:lstStyle/>
          <a:p>
            <a:endParaRPr lang="sv-SE"/>
          </a:p>
        </p:txBody>
      </p:sp>
    </p:spTree>
    <p:extLst>
      <p:ext uri="{BB962C8B-B14F-4D97-AF65-F5344CB8AC3E}">
        <p14:creationId xmlns:p14="http://schemas.microsoft.com/office/powerpoint/2010/main" val="337858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EC2401B2-7229-27E1-6D60-BEBAD334F4CE}"/>
              </a:ext>
            </a:extLst>
          </p:cNvPr>
          <p:cNvSpPr/>
          <p:nvPr userDrawn="1"/>
        </p:nvSpPr>
        <p:spPr>
          <a:xfrm>
            <a:off x="0" y="0"/>
            <a:ext cx="733425" cy="6858000"/>
          </a:xfrm>
          <a:prstGeom prst="rect">
            <a:avLst/>
          </a:prstGeom>
          <a:solidFill>
            <a:srgbClr val="A4D3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62D2CC36-8BCE-E6F1-F55C-5EF5DDAEF8CB}"/>
              </a:ext>
            </a:extLst>
          </p:cNvPr>
          <p:cNvSpPr>
            <a:spLocks noGrp="1"/>
          </p:cNvSpPr>
          <p:nvPr>
            <p:ph type="title"/>
          </p:nvPr>
        </p:nvSpPr>
        <p:spPr>
          <a:xfrm>
            <a:off x="10414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73DA245-994A-8382-9578-95C3889DFDA6}"/>
              </a:ext>
            </a:extLst>
          </p:cNvPr>
          <p:cNvSpPr>
            <a:spLocks noGrp="1"/>
          </p:cNvSpPr>
          <p:nvPr>
            <p:ph type="body" idx="1"/>
          </p:nvPr>
        </p:nvSpPr>
        <p:spPr>
          <a:xfrm>
            <a:off x="10414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F783EB1-651D-C6F9-E1B8-E81D088D22D8}"/>
              </a:ext>
            </a:extLst>
          </p:cNvPr>
          <p:cNvSpPr>
            <a:spLocks noGrp="1"/>
          </p:cNvSpPr>
          <p:nvPr>
            <p:ph type="dt" sz="half" idx="2"/>
          </p:nvPr>
        </p:nvSpPr>
        <p:spPr>
          <a:xfrm>
            <a:off x="103632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98CE2F-6517-4346-8116-A2012738962A}" type="datetimeFigureOut">
              <a:rPr lang="sv-SE" smtClean="0"/>
              <a:t>2026-10-14</a:t>
            </a:fld>
            <a:endParaRPr lang="sv-SE"/>
          </a:p>
        </p:txBody>
      </p:sp>
      <p:sp>
        <p:nvSpPr>
          <p:cNvPr id="5" name="Platshållare för sidfot 4">
            <a:extLst>
              <a:ext uri="{FF2B5EF4-FFF2-40B4-BE49-F238E27FC236}">
                <a16:creationId xmlns:a16="http://schemas.microsoft.com/office/drawing/2014/main" id="{1900397A-9D88-7339-F3B6-2087AABC280B}"/>
              </a:ext>
            </a:extLst>
          </p:cNvPr>
          <p:cNvSpPr>
            <a:spLocks noGrp="1"/>
          </p:cNvSpPr>
          <p:nvPr>
            <p:ph type="ftr" sz="quarter" idx="3"/>
          </p:nvPr>
        </p:nvSpPr>
        <p:spPr>
          <a:xfrm>
            <a:off x="423672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766233B8-0456-26A2-1122-8D68797342D1}"/>
              </a:ext>
            </a:extLst>
          </p:cNvPr>
          <p:cNvSpPr>
            <a:spLocks noGrp="1"/>
          </p:cNvSpPr>
          <p:nvPr>
            <p:ph type="sldNum" sz="quarter" idx="4"/>
          </p:nvPr>
        </p:nvSpPr>
        <p:spPr>
          <a:xfrm>
            <a:off x="880872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E1BEDC-9D4D-4A24-9567-493AE3E7DD2E}" type="slidenum">
              <a:rPr lang="sv-SE" smtClean="0"/>
              <a:t>‹#›</a:t>
            </a:fld>
            <a:endParaRPr lang="sv-SE"/>
          </a:p>
        </p:txBody>
      </p:sp>
      <p:pic>
        <p:nvPicPr>
          <p:cNvPr id="7" name="Bildobjekt 6" descr="Logotyp för Samverkan inom Hälsa, stöd, vård och omsorg. En karta över Region Uppsala och Uppsala läns åtta kommuner: Enköpings kommun, Heby kommun, Håbo kommun, Knivsta kommun, Region Uppsala, Tierps kommun, Uppsala kommun, Älvkarleby kommun, Östhammars kommun.">
            <a:extLst>
              <a:ext uri="{FF2B5EF4-FFF2-40B4-BE49-F238E27FC236}">
                <a16:creationId xmlns:a16="http://schemas.microsoft.com/office/drawing/2014/main" id="{5CB55342-F7AA-9F80-6371-B95ABA647BA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7446" y="184024"/>
            <a:ext cx="538532" cy="540000"/>
          </a:xfrm>
          <a:prstGeom prst="rect">
            <a:avLst/>
          </a:prstGeom>
        </p:spPr>
      </p:pic>
    </p:spTree>
    <p:extLst>
      <p:ext uri="{BB962C8B-B14F-4D97-AF65-F5344CB8AC3E}">
        <p14:creationId xmlns:p14="http://schemas.microsoft.com/office/powerpoint/2010/main" val="2973738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3600" kern="1200">
          <a:solidFill>
            <a:srgbClr val="27506C"/>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20.xml"/><Relationship Id="rId5" Type="http://schemas.openxmlformats.org/officeDocument/2006/relationships/slide" Target="slide10.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10.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3.xml"/><Relationship Id="rId1" Type="http://schemas.openxmlformats.org/officeDocument/2006/relationships/tags" Target="../tags/tag11.xml"/><Relationship Id="rId6" Type="http://schemas.openxmlformats.org/officeDocument/2006/relationships/image" Target="../media/image10.emf"/><Relationship Id="rId5" Type="http://schemas.openxmlformats.org/officeDocument/2006/relationships/oleObject" Target="../embeddings/oleObject2.bin"/><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microsoft.com/office/2007/relationships/hdphoto" Target="../media/hdphoto3.wdp"/><Relationship Id="rId2" Type="http://schemas.openxmlformats.org/officeDocument/2006/relationships/slideLayout" Target="../slideLayouts/slideLayout13.xml"/><Relationship Id="rId1" Type="http://schemas.openxmlformats.org/officeDocument/2006/relationships/tags" Target="../tags/tag12.xml"/><Relationship Id="rId6" Type="http://schemas.openxmlformats.org/officeDocument/2006/relationships/image" Target="../media/image38.png"/><Relationship Id="rId5" Type="http://schemas.openxmlformats.org/officeDocument/2006/relationships/image" Target="../media/image10.emf"/><Relationship Id="rId4" Type="http://schemas.openxmlformats.org/officeDocument/2006/relationships/oleObject" Target="../embeddings/oleObject2.bin"/></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25.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9.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3.svg"/></Relationships>
</file>

<file path=ppt/slides/_rels/slide2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svg"/></Relationships>
</file>

<file path=ppt/slides/_rels/slide27.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295C3C-1459-E338-7496-7F43E1AB2AA4}"/>
              </a:ext>
            </a:extLst>
          </p:cNvPr>
          <p:cNvSpPr>
            <a:spLocks noGrp="1"/>
          </p:cNvSpPr>
          <p:nvPr>
            <p:ph type="ctrTitle"/>
          </p:nvPr>
        </p:nvSpPr>
        <p:spPr/>
        <p:txBody>
          <a:bodyPr/>
          <a:lstStyle/>
          <a:p>
            <a:r>
              <a:rPr lang="sv-SE" noProof="0" dirty="0"/>
              <a:t>Nulägesanalys psykisk hälsa och suicidprevention</a:t>
            </a:r>
          </a:p>
        </p:txBody>
      </p:sp>
      <p:sp>
        <p:nvSpPr>
          <p:cNvPr id="3" name="Underrubrik 2">
            <a:extLst>
              <a:ext uri="{FF2B5EF4-FFF2-40B4-BE49-F238E27FC236}">
                <a16:creationId xmlns:a16="http://schemas.microsoft.com/office/drawing/2014/main" id="{8C266870-9522-F139-BCC0-325041B9792D}"/>
              </a:ext>
            </a:extLst>
          </p:cNvPr>
          <p:cNvSpPr>
            <a:spLocks noGrp="1"/>
          </p:cNvSpPr>
          <p:nvPr>
            <p:ph type="subTitle" idx="1"/>
          </p:nvPr>
        </p:nvSpPr>
        <p:spPr/>
        <p:txBody>
          <a:bodyPr/>
          <a:lstStyle/>
          <a:p>
            <a:r>
              <a:rPr lang="sv-SE" noProof="0"/>
              <a:t>Uppsala län</a:t>
            </a:r>
          </a:p>
          <a:p>
            <a:r>
              <a:rPr lang="sv-SE" i="1"/>
              <a:t>Presentationsmaterial</a:t>
            </a:r>
            <a:endParaRPr lang="sv-SE" i="1" noProof="0"/>
          </a:p>
        </p:txBody>
      </p:sp>
    </p:spTree>
    <p:extLst>
      <p:ext uri="{BB962C8B-B14F-4D97-AF65-F5344CB8AC3E}">
        <p14:creationId xmlns:p14="http://schemas.microsoft.com/office/powerpoint/2010/main" val="346074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C098A-027E-DF1F-E329-CE94CF2A8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1F9837-E325-8180-9755-58E451A383BE}"/>
              </a:ext>
            </a:extLst>
          </p:cNvPr>
          <p:cNvSpPr>
            <a:spLocks noGrp="1"/>
          </p:cNvSpPr>
          <p:nvPr>
            <p:ph type="title"/>
          </p:nvPr>
        </p:nvSpPr>
        <p:spPr/>
        <p:txBody>
          <a:bodyPr/>
          <a:lstStyle/>
          <a:p>
            <a:r>
              <a:rPr lang="sv-SE"/>
              <a:t>I</a:t>
            </a:r>
            <a:r>
              <a:rPr lang="sv-SE" noProof="0" err="1"/>
              <a:t>nnehåll</a:t>
            </a:r>
            <a:endParaRPr lang="sv-SE" noProof="0"/>
          </a:p>
        </p:txBody>
      </p:sp>
      <p:sp>
        <p:nvSpPr>
          <p:cNvPr id="4" name="Rektangel 17">
            <a:extLst>
              <a:ext uri="{FF2B5EF4-FFF2-40B4-BE49-F238E27FC236}">
                <a16:creationId xmlns:a16="http://schemas.microsoft.com/office/drawing/2014/main" id="{F091947D-FBAE-018A-F4DF-A340ED91A3F7}"/>
              </a:ext>
            </a:extLst>
          </p:cNvPr>
          <p:cNvSpPr/>
          <p:nvPr/>
        </p:nvSpPr>
        <p:spPr>
          <a:xfrm>
            <a:off x="3922313" y="2067923"/>
            <a:ext cx="2448000" cy="2914897"/>
          </a:xfrm>
          <a:prstGeom prst="rect">
            <a:avLst/>
          </a:prstGeom>
          <a:solidFill>
            <a:srgbClr val="A4D3D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0" rIns="36000" bIns="72000" rtlCol="0" anchor="ctr" anchorCtr="0"/>
          <a:lstStyle/>
          <a:p>
            <a:pPr algn="ctr"/>
            <a:r>
              <a:rPr lang="sv-SE"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METOD</a:t>
            </a:r>
          </a:p>
        </p:txBody>
      </p:sp>
      <p:sp>
        <p:nvSpPr>
          <p:cNvPr id="26" name="Rektangel 17">
            <a:extLst>
              <a:ext uri="{FF2B5EF4-FFF2-40B4-BE49-F238E27FC236}">
                <a16:creationId xmlns:a16="http://schemas.microsoft.com/office/drawing/2014/main" id="{503CF059-E5D7-7921-126E-0BFFFF1B715E}"/>
              </a:ext>
            </a:extLst>
          </p:cNvPr>
          <p:cNvSpPr/>
          <p:nvPr/>
        </p:nvSpPr>
        <p:spPr>
          <a:xfrm>
            <a:off x="6661184" y="2067923"/>
            <a:ext cx="2448000" cy="2914897"/>
          </a:xfrm>
          <a:prstGeom prst="rect">
            <a:avLst/>
          </a:prstGeom>
          <a:solidFill>
            <a:srgbClr val="A4D3D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0" rIns="36000" bIns="72000" rtlCol="0" anchor="ctr" anchorCtr="0"/>
          <a:lstStyle/>
          <a:p>
            <a:pPr algn="ctr"/>
            <a:r>
              <a:rPr lang="sv-SE"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Nulägesbeskrivning </a:t>
            </a:r>
          </a:p>
          <a:p>
            <a:pPr algn="ctr"/>
            <a:r>
              <a:rPr lang="sv-SE"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delmål 1 till 7</a:t>
            </a:r>
          </a:p>
        </p:txBody>
      </p:sp>
      <p:sp>
        <p:nvSpPr>
          <p:cNvPr id="32" name="Rektangel 17">
            <a:extLst>
              <a:ext uri="{FF2B5EF4-FFF2-40B4-BE49-F238E27FC236}">
                <a16:creationId xmlns:a16="http://schemas.microsoft.com/office/drawing/2014/main" id="{EEF1AB87-313D-5A5B-F297-860D8FEC8A09}"/>
              </a:ext>
            </a:extLst>
          </p:cNvPr>
          <p:cNvSpPr/>
          <p:nvPr/>
        </p:nvSpPr>
        <p:spPr>
          <a:xfrm>
            <a:off x="1183442" y="2067923"/>
            <a:ext cx="2448000" cy="2914897"/>
          </a:xfrm>
          <a:prstGeom prst="rect">
            <a:avLst/>
          </a:prstGeom>
          <a:solidFill>
            <a:srgbClr val="A4D3D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0" rIns="36000" bIns="72000" rtlCol="0" anchor="ctr" anchorCtr="0"/>
          <a:lstStyle/>
          <a:p>
            <a:pPr algn="ctr"/>
            <a:r>
              <a:rPr lang="sv-SE"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Introduktion –  nulägesanalys av psykisk hälsa och suicidprevention i Uppsala län</a:t>
            </a:r>
          </a:p>
        </p:txBody>
      </p:sp>
      <p:sp>
        <p:nvSpPr>
          <p:cNvPr id="34" name="Rektangel 72">
            <a:extLst>
              <a:ext uri="{FF2B5EF4-FFF2-40B4-BE49-F238E27FC236}">
                <a16:creationId xmlns:a16="http://schemas.microsoft.com/office/drawing/2014/main" id="{1E23B0D4-7EAD-BBFE-FD76-C969466D9F24}"/>
              </a:ext>
            </a:extLst>
          </p:cNvPr>
          <p:cNvSpPr/>
          <p:nvPr/>
        </p:nvSpPr>
        <p:spPr>
          <a:xfrm>
            <a:off x="1187042" y="5008005"/>
            <a:ext cx="2440800" cy="699621"/>
          </a:xfrm>
          <a:prstGeom prst="rect">
            <a:avLst/>
          </a:prstGeom>
          <a:solidFill>
            <a:srgbClr val="F0F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4396"/>
            <a:r>
              <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hlinkClick r:id="rId3" action="ppaction://hlinksldjump"/>
              </a:rPr>
              <a:t>Sid 3</a:t>
            </a:r>
            <a:endPar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112" name="Hexagon 1">
            <a:extLst>
              <a:ext uri="{FF2B5EF4-FFF2-40B4-BE49-F238E27FC236}">
                <a16:creationId xmlns:a16="http://schemas.microsoft.com/office/drawing/2014/main" id="{2AC16DA5-D8E2-A0A4-F4AA-F90BBE397C99}"/>
              </a:ext>
            </a:extLst>
          </p:cNvPr>
          <p:cNvSpPr/>
          <p:nvPr/>
        </p:nvSpPr>
        <p:spPr>
          <a:xfrm rot="5400000">
            <a:off x="1838073" y="1546559"/>
            <a:ext cx="1216515" cy="1042727"/>
          </a:xfrm>
          <a:prstGeom prst="hexagon">
            <a:avLst/>
          </a:prstGeom>
          <a:solidFill>
            <a:srgbClr val="F3EAB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sv-SE" sz="4800" b="1" i="1" noProof="0">
                <a:solidFill>
                  <a:schemeClr val="tx1"/>
                </a:solidFill>
                <a:latin typeface="Source Sans Pro" panose="020B0503030403020204" pitchFamily="34" charset="0"/>
                <a:ea typeface="Source Sans Pro" panose="020B0503030403020204" pitchFamily="34" charset="0"/>
              </a:rPr>
              <a:t>1</a:t>
            </a:r>
          </a:p>
        </p:txBody>
      </p:sp>
      <p:sp>
        <p:nvSpPr>
          <p:cNvPr id="3" name="Rektangel 17">
            <a:extLst>
              <a:ext uri="{FF2B5EF4-FFF2-40B4-BE49-F238E27FC236}">
                <a16:creationId xmlns:a16="http://schemas.microsoft.com/office/drawing/2014/main" id="{0879A74D-A934-46D2-9B31-B4CD11CB9939}"/>
              </a:ext>
            </a:extLst>
          </p:cNvPr>
          <p:cNvSpPr/>
          <p:nvPr/>
        </p:nvSpPr>
        <p:spPr>
          <a:xfrm>
            <a:off x="9400056" y="2067923"/>
            <a:ext cx="2448000" cy="2914897"/>
          </a:xfrm>
          <a:prstGeom prst="rect">
            <a:avLst/>
          </a:prstGeom>
          <a:solidFill>
            <a:srgbClr val="A4D3D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0" rIns="36000" bIns="72000" rtlCol="0" anchor="ctr" anchorCtr="0"/>
          <a:lstStyle/>
          <a:p>
            <a:pPr algn="ctr"/>
            <a:r>
              <a:rPr lang="sv-SE"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Sammanfattande slutsatser</a:t>
            </a:r>
          </a:p>
        </p:txBody>
      </p:sp>
      <p:sp>
        <p:nvSpPr>
          <p:cNvPr id="20" name="Rektangel 72">
            <a:extLst>
              <a:ext uri="{FF2B5EF4-FFF2-40B4-BE49-F238E27FC236}">
                <a16:creationId xmlns:a16="http://schemas.microsoft.com/office/drawing/2014/main" id="{5537207E-B999-25CC-9654-82FE207CFD1B}"/>
              </a:ext>
            </a:extLst>
          </p:cNvPr>
          <p:cNvSpPr/>
          <p:nvPr/>
        </p:nvSpPr>
        <p:spPr>
          <a:xfrm>
            <a:off x="3925913" y="5008005"/>
            <a:ext cx="2440800" cy="699621"/>
          </a:xfrm>
          <a:prstGeom prst="rect">
            <a:avLst/>
          </a:prstGeom>
          <a:solidFill>
            <a:srgbClr val="F0F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4396"/>
            <a:r>
              <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hlinkClick r:id="rId4" action="ppaction://hlinksldjump"/>
              </a:rPr>
              <a:t>Sid 6</a:t>
            </a:r>
            <a:endPar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21" name="Rektangel 72">
            <a:extLst>
              <a:ext uri="{FF2B5EF4-FFF2-40B4-BE49-F238E27FC236}">
                <a16:creationId xmlns:a16="http://schemas.microsoft.com/office/drawing/2014/main" id="{D029CC41-DC3B-CA29-B17D-D8FAC6FE64DB}"/>
              </a:ext>
            </a:extLst>
          </p:cNvPr>
          <p:cNvSpPr/>
          <p:nvPr/>
        </p:nvSpPr>
        <p:spPr>
          <a:xfrm>
            <a:off x="6664784" y="5008005"/>
            <a:ext cx="2440800" cy="699621"/>
          </a:xfrm>
          <a:prstGeom prst="rect">
            <a:avLst/>
          </a:prstGeom>
          <a:solidFill>
            <a:srgbClr val="F0F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4396"/>
            <a:r>
              <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hlinkClick r:id="rId5" action="ppaction://hlinksldjump"/>
              </a:rPr>
              <a:t>Sid 10</a:t>
            </a:r>
            <a:endPar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22" name="Rektangel 72">
            <a:extLst>
              <a:ext uri="{FF2B5EF4-FFF2-40B4-BE49-F238E27FC236}">
                <a16:creationId xmlns:a16="http://schemas.microsoft.com/office/drawing/2014/main" id="{CD5A54DF-D81B-B54A-E402-BB098086E8AE}"/>
              </a:ext>
            </a:extLst>
          </p:cNvPr>
          <p:cNvSpPr/>
          <p:nvPr/>
        </p:nvSpPr>
        <p:spPr>
          <a:xfrm>
            <a:off x="9403655" y="5008005"/>
            <a:ext cx="2440800" cy="699621"/>
          </a:xfrm>
          <a:prstGeom prst="rect">
            <a:avLst/>
          </a:prstGeom>
          <a:solidFill>
            <a:srgbClr val="F0F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4396"/>
            <a:r>
              <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hlinkClick r:id="rId6" action="ppaction://hlinksldjump"/>
              </a:rPr>
              <a:t>Sid 20</a:t>
            </a:r>
            <a:endParaRPr lang="sv-SE" sz="1600" i="1" u="sng" noProof="0">
              <a:solidFill>
                <a:schemeClr val="tx2"/>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23" name="Hexagon 1">
            <a:extLst>
              <a:ext uri="{FF2B5EF4-FFF2-40B4-BE49-F238E27FC236}">
                <a16:creationId xmlns:a16="http://schemas.microsoft.com/office/drawing/2014/main" id="{61FDD0F8-56F5-6551-2E17-70E5300D2197}"/>
              </a:ext>
            </a:extLst>
          </p:cNvPr>
          <p:cNvSpPr/>
          <p:nvPr/>
        </p:nvSpPr>
        <p:spPr>
          <a:xfrm rot="5400000">
            <a:off x="4538056" y="1546559"/>
            <a:ext cx="1216515" cy="1042727"/>
          </a:xfrm>
          <a:prstGeom prst="hexagon">
            <a:avLst/>
          </a:prstGeom>
          <a:solidFill>
            <a:srgbClr val="F3EAB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sv-SE" sz="4800" b="1" i="1" noProof="0">
                <a:solidFill>
                  <a:schemeClr val="tx1"/>
                </a:solidFill>
                <a:latin typeface="Source Sans Pro" panose="020B0503030403020204" pitchFamily="34" charset="0"/>
                <a:ea typeface="Source Sans Pro" panose="020B0503030403020204" pitchFamily="34" charset="0"/>
              </a:rPr>
              <a:t>2</a:t>
            </a:r>
          </a:p>
        </p:txBody>
      </p:sp>
      <p:sp>
        <p:nvSpPr>
          <p:cNvPr id="24" name="Hexagon 1">
            <a:extLst>
              <a:ext uri="{FF2B5EF4-FFF2-40B4-BE49-F238E27FC236}">
                <a16:creationId xmlns:a16="http://schemas.microsoft.com/office/drawing/2014/main" id="{1C1FBD3D-3A17-5CEA-12D1-250203082A30}"/>
              </a:ext>
            </a:extLst>
          </p:cNvPr>
          <p:cNvSpPr/>
          <p:nvPr/>
        </p:nvSpPr>
        <p:spPr>
          <a:xfrm rot="5400000">
            <a:off x="7276926" y="1546559"/>
            <a:ext cx="1216515" cy="1042727"/>
          </a:xfrm>
          <a:prstGeom prst="hexagon">
            <a:avLst/>
          </a:prstGeom>
          <a:solidFill>
            <a:srgbClr val="F3EAB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sv-SE" sz="4800" b="1" i="1" noProof="0">
                <a:solidFill>
                  <a:schemeClr val="tx1"/>
                </a:solidFill>
                <a:latin typeface="Source Sans Pro" panose="020B0503030403020204" pitchFamily="34" charset="0"/>
                <a:ea typeface="Source Sans Pro" panose="020B0503030403020204" pitchFamily="34" charset="0"/>
              </a:rPr>
              <a:t>3</a:t>
            </a:r>
          </a:p>
        </p:txBody>
      </p:sp>
      <p:sp>
        <p:nvSpPr>
          <p:cNvPr id="25" name="Hexagon 1">
            <a:extLst>
              <a:ext uri="{FF2B5EF4-FFF2-40B4-BE49-F238E27FC236}">
                <a16:creationId xmlns:a16="http://schemas.microsoft.com/office/drawing/2014/main" id="{F9692061-C318-AA2E-246A-E3D986B926DC}"/>
              </a:ext>
            </a:extLst>
          </p:cNvPr>
          <p:cNvSpPr/>
          <p:nvPr/>
        </p:nvSpPr>
        <p:spPr>
          <a:xfrm rot="5400000">
            <a:off x="10015798" y="1546559"/>
            <a:ext cx="1216515" cy="1042727"/>
          </a:xfrm>
          <a:prstGeom prst="hexagon">
            <a:avLst/>
          </a:prstGeom>
          <a:solidFill>
            <a:srgbClr val="F3EAB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sv-SE" sz="4800" b="1" i="1" noProof="0">
                <a:solidFill>
                  <a:schemeClr val="tx1"/>
                </a:solidFill>
                <a:latin typeface="Source Sans Pro" panose="020B0503030403020204" pitchFamily="34" charset="0"/>
                <a:ea typeface="Source Sans Pro" panose="020B0503030403020204" pitchFamily="34" charset="0"/>
              </a:rPr>
              <a:t>4</a:t>
            </a:r>
          </a:p>
        </p:txBody>
      </p:sp>
    </p:spTree>
    <p:extLst>
      <p:ext uri="{BB962C8B-B14F-4D97-AF65-F5344CB8AC3E}">
        <p14:creationId xmlns:p14="http://schemas.microsoft.com/office/powerpoint/2010/main" val="1749952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DD821F-7BE0-3044-1581-C5495A7D82BF}"/>
              </a:ext>
            </a:extLst>
          </p:cNvPr>
          <p:cNvPicPr>
            <a:picLocks noChangeAspect="1"/>
          </p:cNvPicPr>
          <p:nvPr/>
        </p:nvPicPr>
        <p:blipFill>
          <a:blip r:embed="rId3">
            <a:grayscl/>
            <a:extLst>
              <a:ext uri="{28A0092B-C50C-407E-A947-70E740481C1C}">
                <a14:useLocalDpi xmlns:a14="http://schemas.microsoft.com/office/drawing/2010/main" val="0"/>
              </a:ext>
            </a:extLst>
          </a:blip>
          <a:srcRect l="263" r="263"/>
          <a:stretch/>
        </p:blipFill>
        <p:spPr>
          <a:xfrm>
            <a:off x="7729020" y="1248869"/>
            <a:ext cx="4462980" cy="3729221"/>
          </a:xfrm>
          <a:prstGeom prst="rect">
            <a:avLst/>
          </a:prstGeom>
          <a:noFill/>
        </p:spPr>
      </p:pic>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1"/>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733425" y="1250185"/>
            <a:ext cx="6601201" cy="372922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742949" y="3058938"/>
            <a:ext cx="6286501"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Introduktion</a:t>
            </a:r>
          </a:p>
        </p:txBody>
      </p:sp>
      <p:sp>
        <p:nvSpPr>
          <p:cNvPr id="9" name="Rektangel 8">
            <a:extLst>
              <a:ext uri="{FF2B5EF4-FFF2-40B4-BE49-F238E27FC236}">
                <a16:creationId xmlns:a16="http://schemas.microsoft.com/office/drawing/2014/main" id="{DFCD944C-96A3-4980-8E12-9C52C519D442}"/>
              </a:ext>
            </a:extLst>
          </p:cNvPr>
          <p:cNvSpPr/>
          <p:nvPr/>
        </p:nvSpPr>
        <p:spPr>
          <a:xfrm>
            <a:off x="733425" y="5258627"/>
            <a:ext cx="11449050" cy="11226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i="1">
                <a:solidFill>
                  <a:schemeClr val="tx1"/>
                </a:solidFill>
                <a:latin typeface="Source Sans Pro" panose="020B0503030403020204" pitchFamily="34" charset="0"/>
                <a:ea typeface="Source Sans Pro" panose="020B0503030403020204" pitchFamily="34" charset="0"/>
              </a:rPr>
              <a:t>I detta kapitel presenteras bakgrund och syfte till nulägesanalysen av psykisk hälsa och suicidprevention i Uppsala län</a:t>
            </a:r>
          </a:p>
        </p:txBody>
      </p:sp>
      <p:sp>
        <p:nvSpPr>
          <p:cNvPr id="6" name="Rectangle 5">
            <a:extLst>
              <a:ext uri="{FF2B5EF4-FFF2-40B4-BE49-F238E27FC236}">
                <a16:creationId xmlns:a16="http://schemas.microsoft.com/office/drawing/2014/main" id="{5C02C5D9-69F7-E313-AD30-133BD077AF86}"/>
              </a:ext>
            </a:extLst>
          </p:cNvPr>
          <p:cNvSpPr/>
          <p:nvPr/>
        </p:nvSpPr>
        <p:spPr>
          <a:xfrm>
            <a:off x="733425" y="1248869"/>
            <a:ext cx="6601201" cy="8109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4000" b="1">
                <a:latin typeface="Source Sans Pro" panose="020B0503030403020204" pitchFamily="34" charset="0"/>
                <a:ea typeface="Source Sans Pro" panose="020B0503030403020204" pitchFamily="34" charset="0"/>
              </a:rPr>
              <a:t>Kapitel 1</a:t>
            </a:r>
          </a:p>
        </p:txBody>
      </p:sp>
    </p:spTree>
    <p:extLst>
      <p:ext uri="{BB962C8B-B14F-4D97-AF65-F5344CB8AC3E}">
        <p14:creationId xmlns:p14="http://schemas.microsoft.com/office/powerpoint/2010/main" val="3618066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A3568-2C5C-50A2-40DF-C46C9B1C01C2}"/>
            </a:ext>
          </a:extLst>
        </p:cNvPr>
        <p:cNvGrpSpPr/>
        <p:nvPr/>
      </p:nvGrpSpPr>
      <p:grpSpPr>
        <a:xfrm>
          <a:off x="0" y="0"/>
          <a:ext cx="0" cy="0"/>
          <a:chOff x="0" y="0"/>
          <a:chExt cx="0" cy="0"/>
        </a:xfrm>
      </p:grpSpPr>
      <p:grpSp>
        <p:nvGrpSpPr>
          <p:cNvPr id="15" name="Grupp 14">
            <a:extLst>
              <a:ext uri="{FF2B5EF4-FFF2-40B4-BE49-F238E27FC236}">
                <a16:creationId xmlns:a16="http://schemas.microsoft.com/office/drawing/2014/main" id="{3E29F6F6-5437-73B0-B1C4-B19E5A8723B3}"/>
              </a:ext>
            </a:extLst>
          </p:cNvPr>
          <p:cNvGrpSpPr/>
          <p:nvPr/>
        </p:nvGrpSpPr>
        <p:grpSpPr>
          <a:xfrm>
            <a:off x="1054098" y="1778062"/>
            <a:ext cx="3676208" cy="4708682"/>
            <a:chOff x="8325293" y="1778062"/>
            <a:chExt cx="3676208" cy="4708682"/>
          </a:xfrm>
        </p:grpSpPr>
        <p:grpSp>
          <p:nvGrpSpPr>
            <p:cNvPr id="16" name="Grupp 15">
              <a:extLst>
                <a:ext uri="{FF2B5EF4-FFF2-40B4-BE49-F238E27FC236}">
                  <a16:creationId xmlns:a16="http://schemas.microsoft.com/office/drawing/2014/main" id="{E5A3555D-22D4-C343-000A-DEDCEAEB544C}"/>
                </a:ext>
              </a:extLst>
            </p:cNvPr>
            <p:cNvGrpSpPr/>
            <p:nvPr/>
          </p:nvGrpSpPr>
          <p:grpSpPr>
            <a:xfrm>
              <a:off x="8325293" y="1778062"/>
              <a:ext cx="3676208" cy="4708682"/>
              <a:chOff x="8325293" y="1778062"/>
              <a:chExt cx="3676208" cy="4708682"/>
            </a:xfrm>
          </p:grpSpPr>
          <p:sp>
            <p:nvSpPr>
              <p:cNvPr id="18" name="Rektangel 20">
                <a:extLst>
                  <a:ext uri="{FF2B5EF4-FFF2-40B4-BE49-F238E27FC236}">
                    <a16:creationId xmlns:a16="http://schemas.microsoft.com/office/drawing/2014/main" id="{51BEB9C3-AF6C-261A-B701-A6A25FFCFCDB}"/>
                  </a:ext>
                </a:extLst>
              </p:cNvPr>
              <p:cNvSpPr/>
              <p:nvPr/>
            </p:nvSpPr>
            <p:spPr>
              <a:xfrm>
                <a:off x="8325293" y="2192536"/>
                <a:ext cx="3676208" cy="4294208"/>
              </a:xfrm>
              <a:prstGeom prst="rect">
                <a:avLst/>
              </a:prstGeom>
              <a:solidFill>
                <a:srgbClr val="CADEEC"/>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200">
                  <a:latin typeface="Source Sans Pro" panose="020B0503030403020204" pitchFamily="34" charset="0"/>
                  <a:ea typeface="Source Sans Pro" panose="020B0503030403020204" pitchFamily="34" charset="0"/>
                </a:endParaRPr>
              </a:p>
            </p:txBody>
          </p:sp>
          <p:grpSp>
            <p:nvGrpSpPr>
              <p:cNvPr id="19" name="Grupp 18">
                <a:extLst>
                  <a:ext uri="{FF2B5EF4-FFF2-40B4-BE49-F238E27FC236}">
                    <a16:creationId xmlns:a16="http://schemas.microsoft.com/office/drawing/2014/main" id="{CF19C6D0-B32C-E091-71A3-5904E63DD17B}"/>
                  </a:ext>
                </a:extLst>
              </p:cNvPr>
              <p:cNvGrpSpPr/>
              <p:nvPr/>
            </p:nvGrpSpPr>
            <p:grpSpPr>
              <a:xfrm>
                <a:off x="9718085" y="1778062"/>
                <a:ext cx="890624" cy="828947"/>
                <a:chOff x="3872740" y="1954168"/>
                <a:chExt cx="546998" cy="509118"/>
              </a:xfrm>
            </p:grpSpPr>
            <p:sp>
              <p:nvSpPr>
                <p:cNvPr id="20" name="Oval 35">
                  <a:extLst>
                    <a:ext uri="{FF2B5EF4-FFF2-40B4-BE49-F238E27FC236}">
                      <a16:creationId xmlns:a16="http://schemas.microsoft.com/office/drawing/2014/main" id="{42FA134F-E1F3-AFF9-DE7E-0D17BE25ADBC}"/>
                    </a:ext>
                  </a:extLst>
                </p:cNvPr>
                <p:cNvSpPr/>
                <p:nvPr/>
              </p:nvSpPr>
              <p:spPr>
                <a:xfrm>
                  <a:off x="3872740" y="1954168"/>
                  <a:ext cx="546998" cy="509118"/>
                </a:xfrm>
                <a:prstGeom prst="ellipse">
                  <a:avLst/>
                </a:prstGeom>
                <a:solidFill>
                  <a:schemeClr val="bg1"/>
                </a:solidFill>
                <a:ln w="28575">
                  <a:solidFill>
                    <a:srgbClr val="2750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latin typeface="Source Sans Pro" panose="020B0503030403020204" pitchFamily="34" charset="0"/>
                    <a:ea typeface="Source Sans Pro" panose="020B0503030403020204" pitchFamily="34" charset="0"/>
                  </a:endParaRPr>
                </a:p>
              </p:txBody>
            </p:sp>
            <p:pic>
              <p:nvPicPr>
                <p:cNvPr id="21" name="Bild 30">
                  <a:extLst>
                    <a:ext uri="{FF2B5EF4-FFF2-40B4-BE49-F238E27FC236}">
                      <a16:creationId xmlns:a16="http://schemas.microsoft.com/office/drawing/2014/main" id="{2B932BA6-4BB3-A961-3630-4F256BBFA2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48238" y="2010727"/>
                  <a:ext cx="414000" cy="414000"/>
                </a:xfrm>
                <a:prstGeom prst="rect">
                  <a:avLst/>
                </a:prstGeom>
              </p:spPr>
            </p:pic>
          </p:grpSp>
        </p:grpSp>
        <p:sp>
          <p:nvSpPr>
            <p:cNvPr id="17" name="textruta 22">
              <a:extLst>
                <a:ext uri="{FF2B5EF4-FFF2-40B4-BE49-F238E27FC236}">
                  <a16:creationId xmlns:a16="http://schemas.microsoft.com/office/drawing/2014/main" id="{103F19DF-3F8D-E1AD-2893-139F22C4B8CC}"/>
                </a:ext>
              </a:extLst>
            </p:cNvPr>
            <p:cNvSpPr txBox="1"/>
            <p:nvPr/>
          </p:nvSpPr>
          <p:spPr>
            <a:xfrm>
              <a:off x="8420985" y="2688252"/>
              <a:ext cx="3444949" cy="3731598"/>
            </a:xfrm>
            <a:prstGeom prst="rect">
              <a:avLst/>
            </a:prstGeom>
            <a:noFill/>
          </p:spPr>
          <p:txBody>
            <a:bodyPr wrap="square" rtlCol="0" anchor="t">
              <a:noAutofit/>
            </a:bodyPr>
            <a:lstStyle/>
            <a:p>
              <a:pPr algn="ctr"/>
              <a:r>
                <a:rPr lang="sv-SE" sz="1600" b="1" u="sng" dirty="0">
                  <a:latin typeface="Source Sans Pro" panose="020B0503030403020204" pitchFamily="34" charset="0"/>
                  <a:ea typeface="Source Sans Pro" panose="020B0503030403020204" pitchFamily="34" charset="0"/>
                </a:rPr>
                <a:t>Bakgrund</a:t>
              </a:r>
            </a:p>
            <a:p>
              <a:pPr marL="285750" indent="-285750">
                <a:spcBef>
                  <a:spcPts val="600"/>
                </a:spcBef>
                <a:spcAft>
                  <a:spcPts val="600"/>
                </a:spcAft>
                <a:buFont typeface="Arial" panose="020B0604020202020204" pitchFamily="34" charset="0"/>
                <a:buChar char="•"/>
              </a:pPr>
              <a:r>
                <a:rPr lang="sv-SE" sz="1600" dirty="0">
                  <a:latin typeface="Source Sans Pro" panose="020B0503030403020204" pitchFamily="34" charset="0"/>
                  <a:ea typeface="Source Sans Pro" panose="020B0503030403020204" pitchFamily="34" charset="0"/>
                </a:rPr>
                <a:t>Enligt den nationella strategin för psykisk hälsa, </a:t>
              </a:r>
              <a:r>
                <a:rPr lang="sv-SE" sz="1600" i="1" dirty="0">
                  <a:latin typeface="Source Sans Pro" panose="020B0503030403020204" pitchFamily="34" charset="0"/>
                  <a:ea typeface="Source Sans Pro" panose="020B0503030403020204" pitchFamily="34" charset="0"/>
                </a:rPr>
                <a:t>Det handlar om livet</a:t>
              </a:r>
              <a:r>
                <a:rPr lang="sv-SE" sz="1600" dirty="0">
                  <a:latin typeface="Source Sans Pro" panose="020B0503030403020204" pitchFamily="34" charset="0"/>
                  <a:ea typeface="Source Sans Pro" panose="020B0503030403020204" pitchFamily="34" charset="0"/>
                </a:rPr>
                <a:t>, ska regioner och kommuner utforma en länsgemensamma handlingsplan för psykisk hälsa och suicidprevention.</a:t>
              </a:r>
            </a:p>
            <a:p>
              <a:pPr marL="285750" indent="-285750">
                <a:spcBef>
                  <a:spcPts val="600"/>
                </a:spcBef>
                <a:spcAft>
                  <a:spcPts val="600"/>
                </a:spcAft>
                <a:buFont typeface="Arial" panose="020B0604020202020204" pitchFamily="34" charset="0"/>
                <a:buChar char="•"/>
              </a:pPr>
              <a:r>
                <a:rPr lang="sv-SE" sz="1600" dirty="0">
                  <a:latin typeface="Source Sans Pro" panose="020B0503030403020204" pitchFamily="34" charset="0"/>
                  <a:ea typeface="Source Sans Pro" panose="020B0503030403020204" pitchFamily="34" charset="0"/>
                </a:rPr>
                <a:t>Tanken är att denna nulägesanalys ska utgöra ett underlag för </a:t>
              </a:r>
              <a:r>
                <a:rPr lang="sv-SE" sz="1600" dirty="0" err="1">
                  <a:latin typeface="Source Sans Pro" panose="020B0503030403020204" pitchFamily="34" charset="0"/>
                  <a:ea typeface="Source Sans Pro" panose="020B0503030403020204" pitchFamily="34" charset="0"/>
                </a:rPr>
                <a:t>HSVO:s</a:t>
              </a:r>
              <a:r>
                <a:rPr lang="sv-SE" sz="1600" dirty="0">
                  <a:latin typeface="Source Sans Pro" panose="020B0503030403020204" pitchFamily="34" charset="0"/>
                  <a:ea typeface="Source Sans Pro" panose="020B0503030403020204" pitchFamily="34" charset="0"/>
                </a:rPr>
                <a:t> kommande beslut om att ta fram en länsgemensam handlingsplan. </a:t>
              </a:r>
            </a:p>
          </p:txBody>
        </p:sp>
      </p:grpSp>
      <p:sp>
        <p:nvSpPr>
          <p:cNvPr id="22" name="Title 1">
            <a:extLst>
              <a:ext uri="{FF2B5EF4-FFF2-40B4-BE49-F238E27FC236}">
                <a16:creationId xmlns:a16="http://schemas.microsoft.com/office/drawing/2014/main" id="{7F8709A8-4EB7-F42B-DA1D-4CBA4F3FB063}"/>
              </a:ext>
            </a:extLst>
          </p:cNvPr>
          <p:cNvSpPr>
            <a:spLocks noGrp="1"/>
          </p:cNvSpPr>
          <p:nvPr>
            <p:ph type="title"/>
          </p:nvPr>
        </p:nvSpPr>
        <p:spPr>
          <a:xfrm>
            <a:off x="1054100" y="371256"/>
            <a:ext cx="10299700" cy="1325563"/>
          </a:xfrm>
        </p:spPr>
        <p:txBody>
          <a:bodyPr>
            <a:normAutofit fontScale="90000"/>
          </a:bodyPr>
          <a:lstStyle/>
          <a:p>
            <a:r>
              <a:rPr lang="sv-SE" noProof="0"/>
              <a:t>Materialet syftar till att skapa en nulägesbild av arbetet med psykisk hälsa och suicidprevention i Uppsala län</a:t>
            </a:r>
          </a:p>
        </p:txBody>
      </p:sp>
      <p:grpSp>
        <p:nvGrpSpPr>
          <p:cNvPr id="23" name="Grupp 22">
            <a:extLst>
              <a:ext uri="{FF2B5EF4-FFF2-40B4-BE49-F238E27FC236}">
                <a16:creationId xmlns:a16="http://schemas.microsoft.com/office/drawing/2014/main" id="{91D21B75-B96C-5574-2048-20AC1BC02245}"/>
              </a:ext>
            </a:extLst>
          </p:cNvPr>
          <p:cNvGrpSpPr/>
          <p:nvPr/>
        </p:nvGrpSpPr>
        <p:grpSpPr>
          <a:xfrm>
            <a:off x="4865874" y="1778062"/>
            <a:ext cx="7135627" cy="4708682"/>
            <a:chOff x="1054099" y="1778062"/>
            <a:chExt cx="7135627" cy="4708682"/>
          </a:xfrm>
        </p:grpSpPr>
        <p:sp>
          <p:nvSpPr>
            <p:cNvPr id="24" name="Rektangel 25">
              <a:extLst>
                <a:ext uri="{FF2B5EF4-FFF2-40B4-BE49-F238E27FC236}">
                  <a16:creationId xmlns:a16="http://schemas.microsoft.com/office/drawing/2014/main" id="{E0BE7855-8D53-ECE7-CE8D-260E7DA1B525}"/>
                </a:ext>
              </a:extLst>
            </p:cNvPr>
            <p:cNvSpPr/>
            <p:nvPr/>
          </p:nvSpPr>
          <p:spPr>
            <a:xfrm>
              <a:off x="1054099" y="2192536"/>
              <a:ext cx="7135627" cy="4294208"/>
            </a:xfrm>
            <a:prstGeom prst="rect">
              <a:avLst/>
            </a:prstGeom>
            <a:solidFill>
              <a:srgbClr val="EEF7F5"/>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200">
                <a:latin typeface="Source Sans Pro" panose="020B0503030403020204" pitchFamily="34" charset="0"/>
                <a:ea typeface="Source Sans Pro" panose="020B0503030403020204" pitchFamily="34" charset="0"/>
              </a:endParaRPr>
            </a:p>
          </p:txBody>
        </p:sp>
        <p:sp>
          <p:nvSpPr>
            <p:cNvPr id="25" name="textruta 24">
              <a:extLst>
                <a:ext uri="{FF2B5EF4-FFF2-40B4-BE49-F238E27FC236}">
                  <a16:creationId xmlns:a16="http://schemas.microsoft.com/office/drawing/2014/main" id="{65DC28C9-814A-9C96-944B-FF331D61EE88}"/>
                </a:ext>
              </a:extLst>
            </p:cNvPr>
            <p:cNvSpPr txBox="1"/>
            <p:nvPr/>
          </p:nvSpPr>
          <p:spPr>
            <a:xfrm>
              <a:off x="1137684" y="2688252"/>
              <a:ext cx="6974958" cy="3731598"/>
            </a:xfrm>
            <a:prstGeom prst="rect">
              <a:avLst/>
            </a:prstGeom>
            <a:noFill/>
          </p:spPr>
          <p:txBody>
            <a:bodyPr wrap="square" rtlCol="0" anchor="t">
              <a:noAutofit/>
            </a:bodyPr>
            <a:lstStyle/>
            <a:p>
              <a:pPr algn="ctr"/>
              <a:r>
                <a:rPr lang="sv-SE" sz="1600" b="1" u="sng">
                  <a:latin typeface="Source Sans Pro" panose="020B0503030403020204" pitchFamily="34" charset="0"/>
                  <a:ea typeface="Source Sans Pro" panose="020B0503030403020204" pitchFamily="34" charset="0"/>
                </a:rPr>
                <a:t>Syfte och mål</a:t>
              </a:r>
            </a:p>
            <a:p>
              <a:pPr marL="285750" indent="-285750">
                <a:spcBef>
                  <a:spcPts val="600"/>
                </a:spcBef>
                <a:spcAft>
                  <a:spcPts val="600"/>
                </a:spcAft>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Syftet är att bidra till:</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En ökad samsyn i länet inom området,</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mer ändamålsenliga insatser, samt</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stärkt samverkan mellan region och kommuner.</a:t>
              </a:r>
            </a:p>
            <a:p>
              <a:pPr marL="285750" indent="-285750">
                <a:spcBef>
                  <a:spcPts val="600"/>
                </a:spcBef>
                <a:spcAft>
                  <a:spcPts val="600"/>
                </a:spcAft>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Målet är att ge en samlad och kunskapsbaserad bild av nuläget i länet genom att:</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belysa mönster, trender och geografiska skillnader,</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identifiera utvecklingsområden och prioriterade målgrupper, samt</a:t>
              </a:r>
            </a:p>
            <a:p>
              <a:pPr marL="742950" lvl="1" indent="-285750">
                <a:buFont typeface="Arial" panose="020B0604020202020204" pitchFamily="34" charset="0"/>
                <a:buChar char="•"/>
              </a:pPr>
              <a:r>
                <a:rPr lang="sv-SE" sz="1600">
                  <a:latin typeface="Source Sans Pro" panose="020B0503030403020204" pitchFamily="34" charset="0"/>
                  <a:ea typeface="Source Sans Pro" panose="020B0503030403020204" pitchFamily="34" charset="0"/>
                </a:rPr>
                <a:t>analysera nyckeltal, insatser, enkäter, workshopdiskussioner och styrdokument.</a:t>
              </a:r>
            </a:p>
            <a:p>
              <a:pPr marL="285750" indent="-285750">
                <a:buFont typeface="Arial" panose="020B0604020202020204" pitchFamily="34" charset="0"/>
                <a:buChar char="•"/>
              </a:pPr>
              <a:endParaRPr lang="sv-SE" sz="1600">
                <a:latin typeface="Source Sans Pro" panose="020B0503030403020204" pitchFamily="34" charset="0"/>
                <a:ea typeface="Source Sans Pro" panose="020B0503030403020204" pitchFamily="34" charset="0"/>
              </a:endParaRPr>
            </a:p>
          </p:txBody>
        </p:sp>
        <p:grpSp>
          <p:nvGrpSpPr>
            <p:cNvPr id="26" name="Grupp 25">
              <a:extLst>
                <a:ext uri="{FF2B5EF4-FFF2-40B4-BE49-F238E27FC236}">
                  <a16:creationId xmlns:a16="http://schemas.microsoft.com/office/drawing/2014/main" id="{E93095A2-2479-9F26-3D26-CE5928EE58AB}"/>
                </a:ext>
              </a:extLst>
            </p:cNvPr>
            <p:cNvGrpSpPr/>
            <p:nvPr/>
          </p:nvGrpSpPr>
          <p:grpSpPr>
            <a:xfrm>
              <a:off x="4176600" y="1778062"/>
              <a:ext cx="890624" cy="828947"/>
              <a:chOff x="3872740" y="3701960"/>
              <a:chExt cx="546998" cy="509118"/>
            </a:xfrm>
          </p:grpSpPr>
          <p:sp>
            <p:nvSpPr>
              <p:cNvPr id="27" name="Oval 36">
                <a:extLst>
                  <a:ext uri="{FF2B5EF4-FFF2-40B4-BE49-F238E27FC236}">
                    <a16:creationId xmlns:a16="http://schemas.microsoft.com/office/drawing/2014/main" id="{F1CF71C3-3E7D-7DF1-83BC-460F68B9349D}"/>
                  </a:ext>
                </a:extLst>
              </p:cNvPr>
              <p:cNvSpPr/>
              <p:nvPr/>
            </p:nvSpPr>
            <p:spPr>
              <a:xfrm>
                <a:off x="3872740" y="3701960"/>
                <a:ext cx="546998" cy="509118"/>
              </a:xfrm>
              <a:prstGeom prst="ellipse">
                <a:avLst/>
              </a:prstGeom>
              <a:solidFill>
                <a:schemeClr val="bg1"/>
              </a:solidFill>
              <a:ln w="28575">
                <a:solidFill>
                  <a:srgbClr val="2750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200">
                  <a:latin typeface="Source Sans Pro" panose="020B0503030403020204" pitchFamily="34" charset="0"/>
                  <a:ea typeface="Source Sans Pro" panose="020B0503030403020204" pitchFamily="34" charset="0"/>
                </a:endParaRPr>
              </a:p>
            </p:txBody>
          </p:sp>
          <p:pic>
            <p:nvPicPr>
              <p:cNvPr id="28" name="Bild 11" descr="Ljus på med hel fyllning">
                <a:extLst>
                  <a:ext uri="{FF2B5EF4-FFF2-40B4-BE49-F238E27FC236}">
                    <a16:creationId xmlns:a16="http://schemas.microsoft.com/office/drawing/2014/main" id="{3235872F-D539-523F-4338-91CA4FC7925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30238" y="3740519"/>
                <a:ext cx="432000" cy="432000"/>
              </a:xfrm>
              <a:prstGeom prst="rect">
                <a:avLst/>
              </a:prstGeom>
            </p:spPr>
          </p:pic>
        </p:grpSp>
      </p:grpSp>
      <p:sp>
        <p:nvSpPr>
          <p:cNvPr id="2" name="TextBox 3">
            <a:extLst>
              <a:ext uri="{FF2B5EF4-FFF2-40B4-BE49-F238E27FC236}">
                <a16:creationId xmlns:a16="http://schemas.microsoft.com/office/drawing/2014/main" id="{780E7213-085E-2FF5-07BB-B1C23328DA70}"/>
              </a:ext>
            </a:extLst>
          </p:cNvPr>
          <p:cNvSpPr txBox="1"/>
          <p:nvPr/>
        </p:nvSpPr>
        <p:spPr>
          <a:xfrm>
            <a:off x="1066725" y="6562908"/>
            <a:ext cx="10846748" cy="246221"/>
          </a:xfrm>
          <a:prstGeom prst="rect">
            <a:avLst/>
          </a:prstGeom>
          <a:noFill/>
        </p:spPr>
        <p:txBody>
          <a:bodyPr wrap="square" rtlCol="0">
            <a:spAutoFit/>
          </a:bodyPr>
          <a:lstStyle/>
          <a:p>
            <a:r>
              <a:rPr lang="sv-SE" sz="1000">
                <a:latin typeface="Source Sans Pro" panose="020B0503030403020204" pitchFamily="34" charset="0"/>
                <a:ea typeface="Source Sans Pro" panose="020B0503030403020204" pitchFamily="34" charset="0"/>
              </a:rPr>
              <a:t>Not: TL HSVO är en förkortning för Tjänsteledning Hälsa, stöd, vård och omsorg och avser den regionala tjänsteledningen i Uppsala län som stödjer den politiska nivån.</a:t>
            </a:r>
          </a:p>
        </p:txBody>
      </p:sp>
    </p:spTree>
    <p:extLst>
      <p:ext uri="{BB962C8B-B14F-4D97-AF65-F5344CB8AC3E}">
        <p14:creationId xmlns:p14="http://schemas.microsoft.com/office/powerpoint/2010/main" val="2828654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B6FC7AA1-2723-2B7E-1750-63F689166AE9}"/>
              </a:ext>
            </a:extLst>
          </p:cNvPr>
          <p:cNvSpPr/>
          <p:nvPr/>
        </p:nvSpPr>
        <p:spPr>
          <a:xfrm>
            <a:off x="896982" y="2320001"/>
            <a:ext cx="3535680" cy="2690149"/>
          </a:xfrm>
          <a:prstGeom prst="rect">
            <a:avLst/>
          </a:prstGeom>
          <a:solidFill>
            <a:schemeClr val="bg1">
              <a:lumMod val="95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a:latin typeface="Source Sans Pro" panose="020B0503030403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AA44F81E-834E-A10E-1A92-26E89B85C92F}"/>
              </a:ext>
            </a:extLst>
          </p:cNvPr>
          <p:cNvSpPr>
            <a:spLocks noGrp="1"/>
          </p:cNvSpPr>
          <p:nvPr>
            <p:ph type="title"/>
          </p:nvPr>
        </p:nvSpPr>
        <p:spPr>
          <a:xfrm>
            <a:off x="1054099" y="365125"/>
            <a:ext cx="11137901" cy="1325563"/>
          </a:xfrm>
        </p:spPr>
        <p:txBody>
          <a:bodyPr>
            <a:normAutofit fontScale="90000"/>
          </a:bodyPr>
          <a:lstStyle/>
          <a:p>
            <a:r>
              <a:rPr lang="sv-SE"/>
              <a:t>Detta material är en del i arbetet tillsammans med en huvudrapport i PPT och en sammanfattande rapport i Word</a:t>
            </a:r>
          </a:p>
        </p:txBody>
      </p:sp>
      <p:sp>
        <p:nvSpPr>
          <p:cNvPr id="33" name="Rectangle 32">
            <a:extLst>
              <a:ext uri="{FF2B5EF4-FFF2-40B4-BE49-F238E27FC236}">
                <a16:creationId xmlns:a16="http://schemas.microsoft.com/office/drawing/2014/main" id="{BDB74B2F-87B1-1549-4096-B5A87050872F}"/>
              </a:ext>
            </a:extLst>
          </p:cNvPr>
          <p:cNvSpPr/>
          <p:nvPr/>
        </p:nvSpPr>
        <p:spPr>
          <a:xfrm>
            <a:off x="8500939" y="2320001"/>
            <a:ext cx="3535680" cy="2690149"/>
          </a:xfrm>
          <a:prstGeom prst="rect">
            <a:avLst/>
          </a:prstGeom>
          <a:solidFill>
            <a:schemeClr val="bg1">
              <a:lumMod val="95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a:latin typeface="Source Sans Pro" panose="020B0503030403020204" pitchFamily="34" charset="0"/>
              <a:ea typeface="Source Sans Pro" panose="020B0503030403020204" pitchFamily="34" charset="0"/>
            </a:endParaRPr>
          </a:p>
        </p:txBody>
      </p:sp>
      <p:sp>
        <p:nvSpPr>
          <p:cNvPr id="34" name="TextBox 33">
            <a:extLst>
              <a:ext uri="{FF2B5EF4-FFF2-40B4-BE49-F238E27FC236}">
                <a16:creationId xmlns:a16="http://schemas.microsoft.com/office/drawing/2014/main" id="{3F5B8C64-044A-778E-6EAF-ADE325BB06E4}"/>
              </a:ext>
            </a:extLst>
          </p:cNvPr>
          <p:cNvSpPr txBox="1"/>
          <p:nvPr/>
        </p:nvSpPr>
        <p:spPr>
          <a:xfrm>
            <a:off x="8500939" y="1994518"/>
            <a:ext cx="3440229" cy="307777"/>
          </a:xfrm>
          <a:prstGeom prst="rect">
            <a:avLst/>
          </a:prstGeom>
        </p:spPr>
        <p:txBody>
          <a:bodyPr vert="horz" wrap="square" lIns="91440" tIns="45720" rIns="91440" bIns="45720" rtlCol="0" anchor="t" anchorCtr="0">
            <a:spAutoFit/>
          </a:bodyPr>
          <a:lstStyle/>
          <a:p>
            <a:pPr algn="l">
              <a:spcBef>
                <a:spcPts val="600"/>
              </a:spcBef>
            </a:pPr>
            <a:r>
              <a:rPr lang="sv-SE" sz="1400" b="1" kern="1200">
                <a:solidFill>
                  <a:schemeClr val="tx1"/>
                </a:solidFill>
                <a:latin typeface="Source Sans Pro" panose="020B0503030403020204" pitchFamily="34" charset="0"/>
                <a:ea typeface="Source Sans Pro" panose="020B0503030403020204" pitchFamily="34" charset="0"/>
              </a:rPr>
              <a:t>Sammanfattande rapport i Word</a:t>
            </a:r>
          </a:p>
        </p:txBody>
      </p:sp>
      <p:sp>
        <p:nvSpPr>
          <p:cNvPr id="35" name="Rectangle 34">
            <a:extLst>
              <a:ext uri="{FF2B5EF4-FFF2-40B4-BE49-F238E27FC236}">
                <a16:creationId xmlns:a16="http://schemas.microsoft.com/office/drawing/2014/main" id="{874351BA-42D6-F683-B119-B55BC188EDFF}"/>
              </a:ext>
            </a:extLst>
          </p:cNvPr>
          <p:cNvSpPr/>
          <p:nvPr/>
        </p:nvSpPr>
        <p:spPr>
          <a:xfrm>
            <a:off x="8500939" y="5010149"/>
            <a:ext cx="3535680" cy="1588101"/>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sv-SE" sz="1400" i="1">
                <a:solidFill>
                  <a:schemeClr val="tx1"/>
                </a:solidFill>
                <a:latin typeface="Source Sans Pro" panose="020B0503030403020204" pitchFamily="34" charset="0"/>
                <a:ea typeface="Source Sans Pro" panose="020B0503030403020204" pitchFamily="34" charset="0"/>
              </a:rPr>
              <a:t>Wordrapport med sammanfattande insikter från nulägesanalysen  </a:t>
            </a:r>
          </a:p>
          <a:p>
            <a:pPr marL="171450" indent="-171450">
              <a:buFont typeface="Arial" panose="020B0604020202020204" pitchFamily="34" charset="0"/>
              <a:buChar char="•"/>
            </a:pPr>
            <a:r>
              <a:rPr lang="sv-SE" sz="1400" i="1">
                <a:solidFill>
                  <a:schemeClr val="tx1"/>
                </a:solidFill>
                <a:latin typeface="Source Sans Pro" panose="020B0503030403020204" pitchFamily="34" charset="0"/>
                <a:ea typeface="Source Sans Pro" panose="020B0503030403020204" pitchFamily="34" charset="0"/>
              </a:rPr>
              <a:t>Innehåller bland annat nulägesbeskrivningar per delmål och sammanfattande slutsatser för arbetet framåt</a:t>
            </a:r>
          </a:p>
        </p:txBody>
      </p:sp>
      <p:sp>
        <p:nvSpPr>
          <p:cNvPr id="37" name="TextBox 36">
            <a:extLst>
              <a:ext uri="{FF2B5EF4-FFF2-40B4-BE49-F238E27FC236}">
                <a16:creationId xmlns:a16="http://schemas.microsoft.com/office/drawing/2014/main" id="{0A4EBB01-0516-91AE-D81E-7C37BA3EBC90}"/>
              </a:ext>
            </a:extLst>
          </p:cNvPr>
          <p:cNvSpPr txBox="1"/>
          <p:nvPr/>
        </p:nvSpPr>
        <p:spPr>
          <a:xfrm>
            <a:off x="896982" y="1994518"/>
            <a:ext cx="3535680" cy="307777"/>
          </a:xfrm>
          <a:prstGeom prst="rect">
            <a:avLst/>
          </a:prstGeom>
        </p:spPr>
        <p:txBody>
          <a:bodyPr vert="horz" wrap="square" lIns="91440" tIns="45720" rIns="91440" bIns="45720" rtlCol="0" anchor="t" anchorCtr="0">
            <a:spAutoFit/>
          </a:bodyPr>
          <a:lstStyle/>
          <a:p>
            <a:pPr algn="l">
              <a:spcBef>
                <a:spcPts val="600"/>
              </a:spcBef>
            </a:pPr>
            <a:r>
              <a:rPr lang="sv-SE" sz="1400" b="1">
                <a:latin typeface="Source Sans Pro" panose="020B0503030403020204" pitchFamily="34" charset="0"/>
                <a:ea typeface="Source Sans Pro" panose="020B0503030403020204" pitchFamily="34" charset="0"/>
              </a:rPr>
              <a:t>Presentationsmaterial i PPT</a:t>
            </a:r>
            <a:endParaRPr lang="sv-SE" sz="1400" b="1" kern="1200">
              <a:solidFill>
                <a:schemeClr val="tx1"/>
              </a:solidFill>
              <a:latin typeface="Source Sans Pro" panose="020B0503030403020204" pitchFamily="34" charset="0"/>
              <a:ea typeface="Source Sans Pro" panose="020B0503030403020204" pitchFamily="34" charset="0"/>
            </a:endParaRPr>
          </a:p>
        </p:txBody>
      </p:sp>
      <p:sp>
        <p:nvSpPr>
          <p:cNvPr id="38" name="Rectangle 37">
            <a:extLst>
              <a:ext uri="{FF2B5EF4-FFF2-40B4-BE49-F238E27FC236}">
                <a16:creationId xmlns:a16="http://schemas.microsoft.com/office/drawing/2014/main" id="{F7E2BBFF-2FBE-36A3-A5F8-951EFDD7DF52}"/>
              </a:ext>
            </a:extLst>
          </p:cNvPr>
          <p:cNvSpPr/>
          <p:nvPr/>
        </p:nvSpPr>
        <p:spPr>
          <a:xfrm>
            <a:off x="896982" y="5005250"/>
            <a:ext cx="3535680" cy="1588101"/>
          </a:xfrm>
          <a:prstGeom prst="rect">
            <a:avLst/>
          </a:prstGeom>
          <a:solidFill>
            <a:schemeClr val="tx2"/>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Arial" panose="020B0604020202020204" pitchFamily="34" charset="0"/>
              <a:buChar char="•"/>
            </a:pPr>
            <a:r>
              <a:rPr lang="sv-SE" sz="1400" b="1" i="1">
                <a:solidFill>
                  <a:schemeClr val="bg1"/>
                </a:solidFill>
                <a:latin typeface="Source Sans Pro" panose="020B0503030403020204" pitchFamily="34" charset="0"/>
                <a:ea typeface="Source Sans Pro" panose="020B0503030403020204" pitchFamily="34" charset="0"/>
              </a:rPr>
              <a:t>Ett kortare presentationsmaterial med huvudsakliga insikter från nulägesanalysen </a:t>
            </a:r>
          </a:p>
          <a:p>
            <a:pPr marL="171450" indent="-171450">
              <a:spcBef>
                <a:spcPts val="600"/>
              </a:spcBef>
              <a:buFont typeface="Arial" panose="020B0604020202020204" pitchFamily="34" charset="0"/>
              <a:buChar char="•"/>
            </a:pPr>
            <a:r>
              <a:rPr lang="sv-SE" sz="1400" b="1" i="1">
                <a:solidFill>
                  <a:schemeClr val="bg1"/>
                </a:solidFill>
                <a:latin typeface="Source Sans Pro" panose="020B0503030403020204" pitchFamily="34" charset="0"/>
                <a:ea typeface="Source Sans Pro" panose="020B0503030403020204" pitchFamily="34" charset="0"/>
              </a:rPr>
              <a:t>Innehåller exv. resultat och slutsatser på övergripande nivå, men inte detaljerad beskrivning av samtliga nyckeltal</a:t>
            </a:r>
          </a:p>
        </p:txBody>
      </p:sp>
      <p:sp>
        <p:nvSpPr>
          <p:cNvPr id="30" name="Rectangle 29">
            <a:extLst>
              <a:ext uri="{FF2B5EF4-FFF2-40B4-BE49-F238E27FC236}">
                <a16:creationId xmlns:a16="http://schemas.microsoft.com/office/drawing/2014/main" id="{4060290D-15D9-8907-9337-0578FF65ABCE}"/>
              </a:ext>
            </a:extLst>
          </p:cNvPr>
          <p:cNvSpPr/>
          <p:nvPr/>
        </p:nvSpPr>
        <p:spPr>
          <a:xfrm>
            <a:off x="4698960" y="2320001"/>
            <a:ext cx="3535680" cy="2690149"/>
          </a:xfrm>
          <a:prstGeom prst="rect">
            <a:avLst/>
          </a:prstGeom>
          <a:solidFill>
            <a:schemeClr val="bg1">
              <a:lumMod val="95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a:latin typeface="Source Sans Pro" panose="020B0503030403020204" pitchFamily="34" charset="0"/>
              <a:ea typeface="Source Sans Pro" panose="020B0503030403020204" pitchFamily="34" charset="0"/>
            </a:endParaRPr>
          </a:p>
        </p:txBody>
      </p:sp>
      <p:sp>
        <p:nvSpPr>
          <p:cNvPr id="22" name="TextBox 21">
            <a:extLst>
              <a:ext uri="{FF2B5EF4-FFF2-40B4-BE49-F238E27FC236}">
                <a16:creationId xmlns:a16="http://schemas.microsoft.com/office/drawing/2014/main" id="{7FD035B0-2791-0FF1-D7EF-279835E4829F}"/>
              </a:ext>
            </a:extLst>
          </p:cNvPr>
          <p:cNvSpPr txBox="1"/>
          <p:nvPr/>
        </p:nvSpPr>
        <p:spPr>
          <a:xfrm>
            <a:off x="4698960" y="1994518"/>
            <a:ext cx="3044701" cy="307777"/>
          </a:xfrm>
          <a:prstGeom prst="rect">
            <a:avLst/>
          </a:prstGeom>
        </p:spPr>
        <p:txBody>
          <a:bodyPr vert="horz" wrap="square" lIns="91440" tIns="45720" rIns="91440" bIns="45720" rtlCol="0" anchor="t" anchorCtr="0">
            <a:spAutoFit/>
          </a:bodyPr>
          <a:lstStyle/>
          <a:p>
            <a:pPr algn="l">
              <a:spcBef>
                <a:spcPts val="600"/>
              </a:spcBef>
            </a:pPr>
            <a:r>
              <a:rPr lang="sv-SE" sz="1400" b="1" kern="1200">
                <a:solidFill>
                  <a:schemeClr val="tx1"/>
                </a:solidFill>
                <a:latin typeface="Source Sans Pro" panose="020B0503030403020204" pitchFamily="34" charset="0"/>
                <a:ea typeface="Source Sans Pro" panose="020B0503030403020204" pitchFamily="34" charset="0"/>
              </a:rPr>
              <a:t>Huvudrapporten i PPT</a:t>
            </a:r>
          </a:p>
        </p:txBody>
      </p:sp>
      <p:sp>
        <p:nvSpPr>
          <p:cNvPr id="32" name="Rectangle 31">
            <a:extLst>
              <a:ext uri="{FF2B5EF4-FFF2-40B4-BE49-F238E27FC236}">
                <a16:creationId xmlns:a16="http://schemas.microsoft.com/office/drawing/2014/main" id="{03C5C108-E7AF-3F74-9ED1-E86FECCB218A}"/>
              </a:ext>
            </a:extLst>
          </p:cNvPr>
          <p:cNvSpPr/>
          <p:nvPr/>
        </p:nvSpPr>
        <p:spPr>
          <a:xfrm>
            <a:off x="4698960" y="5010149"/>
            <a:ext cx="3535680" cy="1588101"/>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spcBef>
                <a:spcPts val="600"/>
              </a:spcBef>
              <a:buFont typeface="Arial" panose="020B0604020202020204" pitchFamily="34" charset="0"/>
              <a:buChar char="•"/>
            </a:pPr>
            <a:r>
              <a:rPr lang="sv-SE" sz="1400" i="1">
                <a:solidFill>
                  <a:schemeClr val="tx1"/>
                </a:solidFill>
                <a:latin typeface="Source Sans Pro" panose="020B0503030403020204" pitchFamily="34" charset="0"/>
                <a:ea typeface="Source Sans Pro" panose="020B0503030403020204" pitchFamily="34" charset="0"/>
              </a:rPr>
              <a:t>PPT-material där samtliga delar av nulägesanalysen presenteras, bland annat utgångsläge i Uppsala län, nulägesbeskrivning per delmål, analys av styrdokument samt sammanfattande slutsatser för arbetet framåt</a:t>
            </a:r>
          </a:p>
        </p:txBody>
      </p:sp>
      <p:grpSp>
        <p:nvGrpSpPr>
          <p:cNvPr id="13" name="Group 12">
            <a:extLst>
              <a:ext uri="{FF2B5EF4-FFF2-40B4-BE49-F238E27FC236}">
                <a16:creationId xmlns:a16="http://schemas.microsoft.com/office/drawing/2014/main" id="{36A2CA49-12C5-9A84-759C-30806542FA19}"/>
              </a:ext>
            </a:extLst>
          </p:cNvPr>
          <p:cNvGrpSpPr/>
          <p:nvPr/>
        </p:nvGrpSpPr>
        <p:grpSpPr>
          <a:xfrm>
            <a:off x="4896071" y="2636858"/>
            <a:ext cx="3148083" cy="2056435"/>
            <a:chOff x="4856077" y="2753608"/>
            <a:chExt cx="3148083" cy="2056435"/>
          </a:xfrm>
        </p:grpSpPr>
        <p:pic>
          <p:nvPicPr>
            <p:cNvPr id="10" name="Picture 9">
              <a:extLst>
                <a:ext uri="{FF2B5EF4-FFF2-40B4-BE49-F238E27FC236}">
                  <a16:creationId xmlns:a16="http://schemas.microsoft.com/office/drawing/2014/main" id="{D9C8E3AA-D1ED-0785-9753-DC3C66E2395F}"/>
                </a:ext>
              </a:extLst>
            </p:cNvPr>
            <p:cNvPicPr>
              <a:picLocks noChangeAspect="1"/>
            </p:cNvPicPr>
            <p:nvPr/>
          </p:nvPicPr>
          <p:blipFill>
            <a:blip r:embed="rId3"/>
            <a:stretch>
              <a:fillRect/>
            </a:stretch>
          </p:blipFill>
          <p:spPr>
            <a:xfrm>
              <a:off x="5763529" y="3543218"/>
              <a:ext cx="2240631" cy="1266825"/>
            </a:xfrm>
            <a:prstGeom prst="rect">
              <a:avLst/>
            </a:prstGeom>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1B581AF0-B751-7E36-9381-49CD4E4C941B}"/>
                </a:ext>
              </a:extLst>
            </p:cNvPr>
            <p:cNvPicPr>
              <a:picLocks noChangeAspect="1"/>
            </p:cNvPicPr>
            <p:nvPr/>
          </p:nvPicPr>
          <p:blipFill>
            <a:blip r:embed="rId4"/>
            <a:stretch>
              <a:fillRect/>
            </a:stretch>
          </p:blipFill>
          <p:spPr>
            <a:xfrm>
              <a:off x="5462609" y="3280014"/>
              <a:ext cx="2247253" cy="1266825"/>
            </a:xfrm>
            <a:prstGeom prst="rect">
              <a:avLst/>
            </a:prstGeom>
            <a:effectLst>
              <a:outerShdw blurRad="50800" dist="38100" dir="5400000" algn="t" rotWithShape="0">
                <a:prstClr val="black">
                  <a:alpha val="40000"/>
                </a:prstClr>
              </a:outerShdw>
            </a:effectLst>
          </p:spPr>
        </p:pic>
        <p:pic>
          <p:nvPicPr>
            <p:cNvPr id="6" name="Picture 5">
              <a:extLst>
                <a:ext uri="{FF2B5EF4-FFF2-40B4-BE49-F238E27FC236}">
                  <a16:creationId xmlns:a16="http://schemas.microsoft.com/office/drawing/2014/main" id="{9F1048FB-C717-5639-F0A6-22F2869AF701}"/>
                </a:ext>
              </a:extLst>
            </p:cNvPr>
            <p:cNvPicPr>
              <a:picLocks noChangeAspect="1"/>
            </p:cNvPicPr>
            <p:nvPr/>
          </p:nvPicPr>
          <p:blipFill>
            <a:blip r:embed="rId5"/>
            <a:stretch>
              <a:fillRect/>
            </a:stretch>
          </p:blipFill>
          <p:spPr>
            <a:xfrm>
              <a:off x="5161293" y="3016811"/>
              <a:ext cx="2247649" cy="1266825"/>
            </a:xfrm>
            <a:prstGeom prst="rect">
              <a:avLst/>
            </a:prstGeom>
            <a:effectLst>
              <a:outerShdw blurRad="50800" dist="38100" dir="5400000" algn="t" rotWithShape="0">
                <a:prstClr val="black">
                  <a:alpha val="40000"/>
                </a:prstClr>
              </a:outerShdw>
            </a:effectLst>
          </p:spPr>
        </p:pic>
        <p:pic>
          <p:nvPicPr>
            <p:cNvPr id="4" name="Picture 3">
              <a:extLst>
                <a:ext uri="{FF2B5EF4-FFF2-40B4-BE49-F238E27FC236}">
                  <a16:creationId xmlns:a16="http://schemas.microsoft.com/office/drawing/2014/main" id="{45EFA9CB-660A-A39C-0F81-7F94980B977C}"/>
                </a:ext>
              </a:extLst>
            </p:cNvPr>
            <p:cNvPicPr>
              <a:picLocks noChangeAspect="1"/>
            </p:cNvPicPr>
            <p:nvPr/>
          </p:nvPicPr>
          <p:blipFill>
            <a:blip r:embed="rId6"/>
            <a:stretch>
              <a:fillRect/>
            </a:stretch>
          </p:blipFill>
          <p:spPr>
            <a:xfrm>
              <a:off x="4856077" y="2753608"/>
              <a:ext cx="2251549" cy="1266825"/>
            </a:xfrm>
            <a:prstGeom prst="rect">
              <a:avLst/>
            </a:prstGeom>
            <a:effectLst>
              <a:outerShdw blurRad="50800" dist="38100" dir="5400000" algn="t" rotWithShape="0">
                <a:prstClr val="black">
                  <a:alpha val="40000"/>
                </a:prstClr>
              </a:outerShdw>
            </a:effectLst>
          </p:spPr>
        </p:pic>
      </p:grpSp>
      <p:pic>
        <p:nvPicPr>
          <p:cNvPr id="5" name="Bildobjekt 4">
            <a:extLst>
              <a:ext uri="{FF2B5EF4-FFF2-40B4-BE49-F238E27FC236}">
                <a16:creationId xmlns:a16="http://schemas.microsoft.com/office/drawing/2014/main" id="{769A72D4-9279-EA49-4958-687B2DED1053}"/>
              </a:ext>
            </a:extLst>
          </p:cNvPr>
          <p:cNvPicPr>
            <a:picLocks noChangeAspect="1"/>
          </p:cNvPicPr>
          <p:nvPr/>
        </p:nvPicPr>
        <p:blipFill>
          <a:blip r:embed="rId7"/>
          <a:stretch>
            <a:fillRect/>
          </a:stretch>
        </p:blipFill>
        <p:spPr>
          <a:xfrm>
            <a:off x="9463725" y="2523362"/>
            <a:ext cx="1610107" cy="2283425"/>
          </a:xfrm>
          <a:prstGeom prst="rect">
            <a:avLst/>
          </a:prstGeom>
          <a:effectLst>
            <a:outerShdw blurRad="50800" dist="38100" dir="5400000" algn="t" rotWithShape="0">
              <a:prstClr val="black">
                <a:alpha val="40000"/>
              </a:prstClr>
            </a:outerShdw>
          </a:effectLst>
        </p:spPr>
      </p:pic>
      <p:grpSp>
        <p:nvGrpSpPr>
          <p:cNvPr id="18" name="Grupp 17">
            <a:extLst>
              <a:ext uri="{FF2B5EF4-FFF2-40B4-BE49-F238E27FC236}">
                <a16:creationId xmlns:a16="http://schemas.microsoft.com/office/drawing/2014/main" id="{83B7AA70-5CC4-EC6D-7D2B-77680B90583A}"/>
              </a:ext>
            </a:extLst>
          </p:cNvPr>
          <p:cNvGrpSpPr/>
          <p:nvPr/>
        </p:nvGrpSpPr>
        <p:grpSpPr>
          <a:xfrm>
            <a:off x="1092293" y="2636857"/>
            <a:ext cx="3140372" cy="2045741"/>
            <a:chOff x="1092293" y="2636857"/>
            <a:chExt cx="3140372" cy="2045741"/>
          </a:xfrm>
        </p:grpSpPr>
        <p:pic>
          <p:nvPicPr>
            <p:cNvPr id="17" name="Bildobjekt 16">
              <a:extLst>
                <a:ext uri="{FF2B5EF4-FFF2-40B4-BE49-F238E27FC236}">
                  <a16:creationId xmlns:a16="http://schemas.microsoft.com/office/drawing/2014/main" id="{2A73A5E3-6238-DA6A-6113-AAB4F277C008}"/>
                </a:ext>
              </a:extLst>
            </p:cNvPr>
            <p:cNvPicPr>
              <a:picLocks noChangeAspect="1"/>
            </p:cNvPicPr>
            <p:nvPr/>
          </p:nvPicPr>
          <p:blipFill>
            <a:blip r:embed="rId8"/>
            <a:stretch>
              <a:fillRect/>
            </a:stretch>
          </p:blipFill>
          <p:spPr>
            <a:xfrm>
              <a:off x="1975190" y="3412244"/>
              <a:ext cx="2257475" cy="1270354"/>
            </a:xfrm>
            <a:prstGeom prst="rect">
              <a:avLst/>
            </a:prstGeom>
            <a:effectLst>
              <a:outerShdw blurRad="50800" dist="38100" dir="5400000" algn="t" rotWithShape="0">
                <a:prstClr val="black">
                  <a:alpha val="40000"/>
                </a:prstClr>
              </a:outerShdw>
            </a:effectLst>
          </p:spPr>
        </p:pic>
        <p:pic>
          <p:nvPicPr>
            <p:cNvPr id="15" name="Bildobjekt 14">
              <a:extLst>
                <a:ext uri="{FF2B5EF4-FFF2-40B4-BE49-F238E27FC236}">
                  <a16:creationId xmlns:a16="http://schemas.microsoft.com/office/drawing/2014/main" id="{A5D07457-8172-47A6-DB7D-11D2950B632E}"/>
                </a:ext>
              </a:extLst>
            </p:cNvPr>
            <p:cNvPicPr>
              <a:picLocks noChangeAspect="1"/>
            </p:cNvPicPr>
            <p:nvPr/>
          </p:nvPicPr>
          <p:blipFill>
            <a:blip r:embed="rId9"/>
            <a:stretch>
              <a:fillRect/>
            </a:stretch>
          </p:blipFill>
          <p:spPr>
            <a:xfrm>
              <a:off x="1677808" y="3151555"/>
              <a:ext cx="2260828" cy="1270354"/>
            </a:xfrm>
            <a:prstGeom prst="rect">
              <a:avLst/>
            </a:prstGeom>
            <a:effectLst>
              <a:outerShdw blurRad="50800" dist="38100" dir="5400000" algn="t" rotWithShape="0">
                <a:prstClr val="black">
                  <a:alpha val="40000"/>
                </a:prstClr>
              </a:outerShdw>
            </a:effectLst>
          </p:spPr>
        </p:pic>
        <p:pic>
          <p:nvPicPr>
            <p:cNvPr id="12" name="Bildobjekt 11">
              <a:extLst>
                <a:ext uri="{FF2B5EF4-FFF2-40B4-BE49-F238E27FC236}">
                  <a16:creationId xmlns:a16="http://schemas.microsoft.com/office/drawing/2014/main" id="{763D2F28-27D7-1DD9-99DF-35086C35BD1B}"/>
                </a:ext>
              </a:extLst>
            </p:cNvPr>
            <p:cNvPicPr>
              <a:picLocks noChangeAspect="1"/>
            </p:cNvPicPr>
            <p:nvPr/>
          </p:nvPicPr>
          <p:blipFill>
            <a:blip r:embed="rId10"/>
            <a:stretch>
              <a:fillRect/>
            </a:stretch>
          </p:blipFill>
          <p:spPr>
            <a:xfrm>
              <a:off x="1380425" y="2894016"/>
              <a:ext cx="2260828" cy="1267205"/>
            </a:xfrm>
            <a:prstGeom prst="rect">
              <a:avLst/>
            </a:prstGeom>
            <a:effectLst>
              <a:outerShdw blurRad="50800" dist="38100" dir="5400000" algn="t" rotWithShape="0">
                <a:prstClr val="black">
                  <a:alpha val="40000"/>
                </a:prstClr>
              </a:outerShdw>
            </a:effectLst>
          </p:spPr>
        </p:pic>
        <p:pic>
          <p:nvPicPr>
            <p:cNvPr id="9" name="Bildobjekt 8">
              <a:extLst>
                <a:ext uri="{FF2B5EF4-FFF2-40B4-BE49-F238E27FC236}">
                  <a16:creationId xmlns:a16="http://schemas.microsoft.com/office/drawing/2014/main" id="{307FDB05-9E95-3FE4-E995-1CBD6F307D73}"/>
                </a:ext>
              </a:extLst>
            </p:cNvPr>
            <p:cNvPicPr>
              <a:picLocks noChangeAspect="1"/>
            </p:cNvPicPr>
            <p:nvPr/>
          </p:nvPicPr>
          <p:blipFill>
            <a:blip r:embed="rId11"/>
            <a:stretch>
              <a:fillRect/>
            </a:stretch>
          </p:blipFill>
          <p:spPr>
            <a:xfrm>
              <a:off x="1092293" y="2636857"/>
              <a:ext cx="2251577" cy="1266825"/>
            </a:xfrm>
            <a:prstGeom prst="rect">
              <a:avLst/>
            </a:prstGeom>
            <a:effectLst>
              <a:outerShdw blurRad="50800" dist="38100" dir="5400000" algn="t" rotWithShape="0">
                <a:prstClr val="black">
                  <a:alpha val="40000"/>
                </a:prstClr>
              </a:outerShdw>
            </a:effectLst>
          </p:spPr>
        </p:pic>
      </p:grpSp>
    </p:spTree>
    <p:extLst>
      <p:ext uri="{BB962C8B-B14F-4D97-AF65-F5344CB8AC3E}">
        <p14:creationId xmlns:p14="http://schemas.microsoft.com/office/powerpoint/2010/main" val="2747840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B0B85-C195-5094-EDCF-7B259D1CCBC8}"/>
            </a:ext>
          </a:extLst>
        </p:cNvPr>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26D404C5-E490-C2CE-83F7-B429DF91DFEE}"/>
              </a:ext>
            </a:extLst>
          </p:cNvPr>
          <p:cNvGraphicFramePr>
            <a:graphicFrameLocks noChangeAspect="1"/>
          </p:cNvGraphicFramePr>
          <p:nvPr>
            <p:custDataLst>
              <p:tags r:id="rId1"/>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2" name="Objekt 31" hidden="1">
                        <a:extLst>
                          <a:ext uri="{FF2B5EF4-FFF2-40B4-BE49-F238E27FC236}">
                            <a16:creationId xmlns:a16="http://schemas.microsoft.com/office/drawing/2014/main" id="{26D404C5-E490-C2CE-83F7-B429DF91DFEE}"/>
                          </a:ext>
                        </a:extLst>
                      </p:cNvPr>
                      <p:cNvPicPr/>
                      <p:nvPr/>
                    </p:nvPicPr>
                    <p:blipFill>
                      <a:blip r:embed="rId4"/>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AF554C46-93B5-7CF7-D5D4-35964D879416}"/>
              </a:ext>
            </a:extLst>
          </p:cNvPr>
          <p:cNvSpPr/>
          <p:nvPr/>
        </p:nvSpPr>
        <p:spPr>
          <a:xfrm>
            <a:off x="733425" y="1250185"/>
            <a:ext cx="6601201" cy="372922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9" name="Rektangel 8">
            <a:extLst>
              <a:ext uri="{FF2B5EF4-FFF2-40B4-BE49-F238E27FC236}">
                <a16:creationId xmlns:a16="http://schemas.microsoft.com/office/drawing/2014/main" id="{847D18F0-B09E-1272-64F8-431AFF60BEB2}"/>
              </a:ext>
            </a:extLst>
          </p:cNvPr>
          <p:cNvSpPr/>
          <p:nvPr/>
        </p:nvSpPr>
        <p:spPr>
          <a:xfrm>
            <a:off x="742949" y="3058938"/>
            <a:ext cx="6286501"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Metod</a:t>
            </a:r>
          </a:p>
        </p:txBody>
      </p:sp>
      <p:sp>
        <p:nvSpPr>
          <p:cNvPr id="9" name="Rektangel 8">
            <a:extLst>
              <a:ext uri="{FF2B5EF4-FFF2-40B4-BE49-F238E27FC236}">
                <a16:creationId xmlns:a16="http://schemas.microsoft.com/office/drawing/2014/main" id="{002A8948-075B-7B9E-3711-9B6928AD9BBB}"/>
              </a:ext>
            </a:extLst>
          </p:cNvPr>
          <p:cNvSpPr/>
          <p:nvPr/>
        </p:nvSpPr>
        <p:spPr>
          <a:xfrm>
            <a:off x="733425" y="5258627"/>
            <a:ext cx="11449050" cy="11226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i="1">
                <a:solidFill>
                  <a:schemeClr val="tx1"/>
                </a:solidFill>
                <a:latin typeface="Source Sans Pro" panose="020B0503030403020204" pitchFamily="34" charset="0"/>
                <a:ea typeface="Source Sans Pro" panose="020B0503030403020204" pitchFamily="34" charset="0"/>
              </a:rPr>
              <a:t>I detta kapitel beskrivs de metoder som har använts i arbetet, de datakällor som ligger till grund för nulägesanalysen samt hur nyckeltal har sammanställts och analyserats.</a:t>
            </a:r>
          </a:p>
        </p:txBody>
      </p:sp>
      <p:pic>
        <p:nvPicPr>
          <p:cNvPr id="3" name="Bildobjekt 5">
            <a:extLst>
              <a:ext uri="{FF2B5EF4-FFF2-40B4-BE49-F238E27FC236}">
                <a16:creationId xmlns:a16="http://schemas.microsoft.com/office/drawing/2014/main" id="{4001747E-9A97-AF3A-2444-DF1A980CB3E4}"/>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p:blipFill>
        <p:spPr>
          <a:xfrm>
            <a:off x="7728930" y="1244099"/>
            <a:ext cx="4462980" cy="3731588"/>
          </a:xfrm>
          <a:prstGeom prst="rect">
            <a:avLst/>
          </a:prstGeom>
        </p:spPr>
      </p:pic>
      <p:sp>
        <p:nvSpPr>
          <p:cNvPr id="2" name="Rectangle 1">
            <a:extLst>
              <a:ext uri="{FF2B5EF4-FFF2-40B4-BE49-F238E27FC236}">
                <a16:creationId xmlns:a16="http://schemas.microsoft.com/office/drawing/2014/main" id="{C020A1FB-2B19-3791-6EB5-2664366AE595}"/>
              </a:ext>
            </a:extLst>
          </p:cNvPr>
          <p:cNvSpPr/>
          <p:nvPr/>
        </p:nvSpPr>
        <p:spPr>
          <a:xfrm>
            <a:off x="733425" y="1250185"/>
            <a:ext cx="6601201" cy="8109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4000" b="1">
                <a:latin typeface="Source Sans Pro" panose="020B0503030403020204" pitchFamily="34" charset="0"/>
                <a:ea typeface="Source Sans Pro" panose="020B0503030403020204" pitchFamily="34" charset="0"/>
              </a:rPr>
              <a:t>Kapitel 2</a:t>
            </a:r>
          </a:p>
        </p:txBody>
      </p:sp>
    </p:spTree>
    <p:extLst>
      <p:ext uri="{BB962C8B-B14F-4D97-AF65-F5344CB8AC3E}">
        <p14:creationId xmlns:p14="http://schemas.microsoft.com/office/powerpoint/2010/main" val="27877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8C41-F1A5-EF55-05FF-432CF7A6C330}"/>
              </a:ext>
            </a:extLst>
          </p:cNvPr>
          <p:cNvSpPr>
            <a:spLocks noGrp="1"/>
          </p:cNvSpPr>
          <p:nvPr>
            <p:ph type="title"/>
          </p:nvPr>
        </p:nvSpPr>
        <p:spPr/>
        <p:txBody>
          <a:bodyPr>
            <a:normAutofit/>
          </a:bodyPr>
          <a:lstStyle/>
          <a:p>
            <a:r>
              <a:rPr lang="sv-SE" noProof="0"/>
              <a:t>Flera metoder användes för att inhämta data till nulägesanalysen</a:t>
            </a:r>
          </a:p>
        </p:txBody>
      </p:sp>
      <p:sp>
        <p:nvSpPr>
          <p:cNvPr id="4" name="Rectangle 3">
            <a:extLst>
              <a:ext uri="{FF2B5EF4-FFF2-40B4-BE49-F238E27FC236}">
                <a16:creationId xmlns:a16="http://schemas.microsoft.com/office/drawing/2014/main" id="{520E12A1-784F-B410-258A-D072DC9614AC}"/>
              </a:ext>
            </a:extLst>
          </p:cNvPr>
          <p:cNvSpPr/>
          <p:nvPr/>
        </p:nvSpPr>
        <p:spPr>
          <a:xfrm>
            <a:off x="930257" y="2401504"/>
            <a:ext cx="2700000" cy="3763322"/>
          </a:xfrm>
          <a:prstGeom prst="rect">
            <a:avLst/>
          </a:prstGeom>
          <a:solidFill>
            <a:schemeClr val="tx2">
              <a:lumMod val="20000"/>
              <a:lumOff val="80000"/>
            </a:schemeClr>
          </a:solidFill>
          <a:ln w="28575">
            <a:solidFill>
              <a:srgbClr val="27506C"/>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sv-SE" sz="1300">
              <a:latin typeface="Source Sans Pro" panose="020B0503030403020204" pitchFamily="34" charset="0"/>
              <a:ea typeface="Source Sans Pro" panose="020B0503030403020204" pitchFamily="34" charset="0"/>
            </a:endParaRPr>
          </a:p>
        </p:txBody>
      </p:sp>
      <p:sp>
        <p:nvSpPr>
          <p:cNvPr id="5" name="Oval 4">
            <a:extLst>
              <a:ext uri="{FF2B5EF4-FFF2-40B4-BE49-F238E27FC236}">
                <a16:creationId xmlns:a16="http://schemas.microsoft.com/office/drawing/2014/main" id="{5B8555EA-B9BC-85F3-09C2-E5F3C51F03DE}"/>
              </a:ext>
            </a:extLst>
          </p:cNvPr>
          <p:cNvSpPr/>
          <p:nvPr/>
        </p:nvSpPr>
        <p:spPr>
          <a:xfrm>
            <a:off x="1963191" y="2049078"/>
            <a:ext cx="634132" cy="634132"/>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87892CC8-BD86-E7D5-A25C-8878D7351ADB}"/>
              </a:ext>
            </a:extLst>
          </p:cNvPr>
          <p:cNvSpPr/>
          <p:nvPr/>
        </p:nvSpPr>
        <p:spPr>
          <a:xfrm>
            <a:off x="930256" y="3436634"/>
            <a:ext cx="2700001" cy="20593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563" indent="-182563">
              <a:spcBef>
                <a:spcPts val="200"/>
              </a:spcBef>
              <a:spcAft>
                <a:spcPts val="200"/>
              </a:spcAft>
              <a:buFont typeface="Arial" panose="020B0604020202020204" pitchFamily="34" charset="0"/>
              <a:buChar char="•"/>
            </a:pPr>
            <a:r>
              <a:rPr lang="sv-SE" sz="1400" noProof="0">
                <a:solidFill>
                  <a:schemeClr val="tx1"/>
                </a:solidFill>
                <a:latin typeface="Source Sans Pro" panose="020B0503030403020204" pitchFamily="34" charset="0"/>
                <a:ea typeface="Source Sans Pro" panose="020B0503030403020204" pitchFamily="34" charset="0"/>
              </a:rPr>
              <a:t>49 kvantitativa </a:t>
            </a:r>
            <a:r>
              <a:rPr lang="sv-SE" sz="1400">
                <a:solidFill>
                  <a:schemeClr val="tx1"/>
                </a:solidFill>
                <a:latin typeface="Source Sans Pro" panose="020B0503030403020204" pitchFamily="34" charset="0"/>
                <a:ea typeface="Source Sans Pro" panose="020B0503030403020204" pitchFamily="34" charset="0"/>
              </a:rPr>
              <a:t>analyser genomfördes, med data</a:t>
            </a:r>
            <a:r>
              <a:rPr lang="sv-SE" sz="1400" noProof="0">
                <a:solidFill>
                  <a:schemeClr val="tx1"/>
                </a:solidFill>
                <a:latin typeface="Source Sans Pro" panose="020B0503030403020204" pitchFamily="34" charset="0"/>
                <a:ea typeface="Source Sans Pro" panose="020B0503030403020204" pitchFamily="34" charset="0"/>
              </a:rPr>
              <a:t> från elva olika datakällor, i syfte att undersöka relevanta nyckeltaltal inom området.</a:t>
            </a:r>
          </a:p>
          <a:p>
            <a:pPr marL="182563" indent="-182563">
              <a:spcBef>
                <a:spcPts val="200"/>
              </a:spcBef>
              <a:spcAft>
                <a:spcPts val="200"/>
              </a:spcAft>
              <a:buFont typeface="Arial" panose="020B0604020202020204" pitchFamily="34" charset="0"/>
              <a:buChar char="•"/>
            </a:pPr>
            <a:r>
              <a:rPr lang="sv-SE" sz="1400" noProof="0">
                <a:solidFill>
                  <a:schemeClr val="tx1"/>
                </a:solidFill>
                <a:latin typeface="Source Sans Pro" panose="020B0503030403020204" pitchFamily="34" charset="0"/>
                <a:ea typeface="Source Sans Pro" panose="020B0503030403020204" pitchFamily="34" charset="0"/>
              </a:rPr>
              <a:t>Analyserna fokuserade på att identifiera mönster, trender och geografiska skillnader samt,</a:t>
            </a:r>
            <a:r>
              <a:rPr lang="sv-SE" sz="1400">
                <a:solidFill>
                  <a:schemeClr val="tx1"/>
                </a:solidFill>
                <a:latin typeface="Source Sans Pro" panose="020B0503030403020204" pitchFamily="34" charset="0"/>
                <a:ea typeface="Source Sans Pro" panose="020B0503030403020204" pitchFamily="34" charset="0"/>
              </a:rPr>
              <a:t> där det var möjligt, </a:t>
            </a:r>
            <a:r>
              <a:rPr lang="sv-SE" sz="1400" noProof="0">
                <a:solidFill>
                  <a:schemeClr val="tx1"/>
                </a:solidFill>
                <a:latin typeface="Source Sans Pro" panose="020B0503030403020204" pitchFamily="34" charset="0"/>
                <a:ea typeface="Source Sans Pro" panose="020B0503030403020204" pitchFamily="34" charset="0"/>
              </a:rPr>
              <a:t>synliggöra grupper med särskilda behov.</a:t>
            </a:r>
          </a:p>
        </p:txBody>
      </p:sp>
      <p:sp>
        <p:nvSpPr>
          <p:cNvPr id="7" name="Rectangle 6">
            <a:extLst>
              <a:ext uri="{FF2B5EF4-FFF2-40B4-BE49-F238E27FC236}">
                <a16:creationId xmlns:a16="http://schemas.microsoft.com/office/drawing/2014/main" id="{961D113A-A369-2208-EB2A-649B2740D3DA}"/>
              </a:ext>
            </a:extLst>
          </p:cNvPr>
          <p:cNvSpPr/>
          <p:nvPr/>
        </p:nvSpPr>
        <p:spPr>
          <a:xfrm>
            <a:off x="3722315" y="2401504"/>
            <a:ext cx="2700000" cy="3763322"/>
          </a:xfrm>
          <a:prstGeom prst="rect">
            <a:avLst/>
          </a:prstGeom>
          <a:solidFill>
            <a:schemeClr val="tx2">
              <a:lumMod val="20000"/>
              <a:lumOff val="80000"/>
            </a:schemeClr>
          </a:solidFill>
          <a:ln w="28575">
            <a:solidFill>
              <a:srgbClr val="27506C"/>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sv-SE" sz="1300">
              <a:latin typeface="Source Sans Pro" panose="020B0503030403020204" pitchFamily="34" charset="0"/>
              <a:ea typeface="Source Sans Pro" panose="020B0503030403020204" pitchFamily="34" charset="0"/>
            </a:endParaRPr>
          </a:p>
        </p:txBody>
      </p:sp>
      <p:sp>
        <p:nvSpPr>
          <p:cNvPr id="8" name="Oval 7">
            <a:extLst>
              <a:ext uri="{FF2B5EF4-FFF2-40B4-BE49-F238E27FC236}">
                <a16:creationId xmlns:a16="http://schemas.microsoft.com/office/drawing/2014/main" id="{7E7B6007-DA60-046D-7540-EF540F52ABD0}"/>
              </a:ext>
            </a:extLst>
          </p:cNvPr>
          <p:cNvSpPr/>
          <p:nvPr/>
        </p:nvSpPr>
        <p:spPr>
          <a:xfrm>
            <a:off x="4755249" y="2049078"/>
            <a:ext cx="634132" cy="634132"/>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9" name="Graphic 8">
            <a:extLst>
              <a:ext uri="{FF2B5EF4-FFF2-40B4-BE49-F238E27FC236}">
                <a16:creationId xmlns:a16="http://schemas.microsoft.com/office/drawing/2014/main" id="{9637EE88-7706-39E0-8CC7-668C715EAFD8}"/>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827262" y="2121090"/>
            <a:ext cx="490107" cy="490107"/>
          </a:xfrm>
          <a:prstGeom prst="rect">
            <a:avLst/>
          </a:prstGeom>
        </p:spPr>
      </p:pic>
      <p:sp>
        <p:nvSpPr>
          <p:cNvPr id="10" name="Rectangle 9">
            <a:extLst>
              <a:ext uri="{FF2B5EF4-FFF2-40B4-BE49-F238E27FC236}">
                <a16:creationId xmlns:a16="http://schemas.microsoft.com/office/drawing/2014/main" id="{76F419AA-AEAC-0F11-EEDF-3A68391D70BE}"/>
              </a:ext>
            </a:extLst>
          </p:cNvPr>
          <p:cNvSpPr/>
          <p:nvPr/>
        </p:nvSpPr>
        <p:spPr>
          <a:xfrm>
            <a:off x="3722315" y="3436634"/>
            <a:ext cx="2700000" cy="2149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563" indent="-182563">
              <a:spcBef>
                <a:spcPts val="200"/>
              </a:spcBef>
              <a:spcAft>
                <a:spcPts val="2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En befintlig kartläggning av pågående och planerade insatser integrerades i nulägesbeskrivningen.</a:t>
            </a:r>
          </a:p>
          <a:p>
            <a:pPr marL="182563" indent="-182563">
              <a:spcBef>
                <a:spcPts val="200"/>
              </a:spcBef>
              <a:spcAft>
                <a:spcPts val="2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Länsgemensamma, regionala</a:t>
            </a:r>
            <a:r>
              <a:rPr lang="sv-SE" sz="1400" noProof="0">
                <a:solidFill>
                  <a:schemeClr val="tx1"/>
                </a:solidFill>
                <a:latin typeface="Source Sans Pro" panose="020B0503030403020204" pitchFamily="34" charset="0"/>
                <a:ea typeface="Source Sans Pro" panose="020B0503030403020204" pitchFamily="34" charset="0"/>
              </a:rPr>
              <a:t> och kommunala styrdokument granskades för att ge en bild av hur arbetet inom området styrs i länet.</a:t>
            </a:r>
          </a:p>
        </p:txBody>
      </p:sp>
      <p:sp>
        <p:nvSpPr>
          <p:cNvPr id="11" name="Rectangle 10">
            <a:extLst>
              <a:ext uri="{FF2B5EF4-FFF2-40B4-BE49-F238E27FC236}">
                <a16:creationId xmlns:a16="http://schemas.microsoft.com/office/drawing/2014/main" id="{F7F7164C-E63D-7B2E-40CB-9FBDBB677CE6}"/>
              </a:ext>
            </a:extLst>
          </p:cNvPr>
          <p:cNvSpPr/>
          <p:nvPr/>
        </p:nvSpPr>
        <p:spPr>
          <a:xfrm>
            <a:off x="6514373" y="2401504"/>
            <a:ext cx="2700000" cy="3763322"/>
          </a:xfrm>
          <a:prstGeom prst="rect">
            <a:avLst/>
          </a:prstGeom>
          <a:solidFill>
            <a:schemeClr val="tx2">
              <a:lumMod val="20000"/>
              <a:lumOff val="80000"/>
            </a:schemeClr>
          </a:solidFill>
          <a:ln w="28575">
            <a:solidFill>
              <a:srgbClr val="27506C"/>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sv-SE" sz="1300">
              <a:latin typeface="Source Sans Pro" panose="020B0503030403020204" pitchFamily="34" charset="0"/>
              <a:ea typeface="Source Sans Pro" panose="020B0503030403020204" pitchFamily="34" charset="0"/>
            </a:endParaRPr>
          </a:p>
        </p:txBody>
      </p:sp>
      <p:sp>
        <p:nvSpPr>
          <p:cNvPr id="12" name="Oval 11">
            <a:extLst>
              <a:ext uri="{FF2B5EF4-FFF2-40B4-BE49-F238E27FC236}">
                <a16:creationId xmlns:a16="http://schemas.microsoft.com/office/drawing/2014/main" id="{4365C2F1-C32A-DC4C-4C6F-77BB2795799A}"/>
              </a:ext>
            </a:extLst>
          </p:cNvPr>
          <p:cNvSpPr/>
          <p:nvPr/>
        </p:nvSpPr>
        <p:spPr>
          <a:xfrm>
            <a:off x="7547307" y="2049078"/>
            <a:ext cx="634132" cy="634132"/>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sp>
        <p:nvSpPr>
          <p:cNvPr id="13" name="Rectangle 12">
            <a:extLst>
              <a:ext uri="{FF2B5EF4-FFF2-40B4-BE49-F238E27FC236}">
                <a16:creationId xmlns:a16="http://schemas.microsoft.com/office/drawing/2014/main" id="{19E409AE-E6B9-A72C-D2EE-76FAEBF76872}"/>
              </a:ext>
            </a:extLst>
          </p:cNvPr>
          <p:cNvSpPr/>
          <p:nvPr/>
        </p:nvSpPr>
        <p:spPr>
          <a:xfrm>
            <a:off x="6514373" y="3436634"/>
            <a:ext cx="2700000" cy="20593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563" indent="-182563">
              <a:spcBef>
                <a:spcPts val="200"/>
              </a:spcBef>
              <a:spcAft>
                <a:spcPts val="200"/>
              </a:spcAft>
              <a:buFont typeface="Arial" panose="020B0604020202020204" pitchFamily="34" charset="0"/>
              <a:buChar char="•"/>
            </a:pPr>
            <a:r>
              <a:rPr lang="sv-SE" sz="1400" noProof="0">
                <a:solidFill>
                  <a:schemeClr val="tx1"/>
                </a:solidFill>
                <a:latin typeface="Source Sans Pro" panose="020B0503030403020204" pitchFamily="34" charset="0"/>
                <a:ea typeface="Source Sans Pro" panose="020B0503030403020204" pitchFamily="34" charset="0"/>
              </a:rPr>
              <a:t>Tre enkätundersökningar genomfördes för att fånga erfarenheter och perspektiv från</a:t>
            </a:r>
            <a:r>
              <a:rPr lang="sv-SE" sz="1400">
                <a:solidFill>
                  <a:schemeClr val="tx1"/>
                </a:solidFill>
                <a:latin typeface="Source Sans Pro" panose="020B0503030403020204" pitchFamily="34" charset="0"/>
                <a:ea typeface="Source Sans Pro" panose="020B0503030403020204" pitchFamily="34" charset="0"/>
              </a:rPr>
              <a:t> representanter för</a:t>
            </a:r>
            <a:r>
              <a:rPr lang="sv-SE" sz="1400" noProof="0">
                <a:solidFill>
                  <a:schemeClr val="tx1"/>
                </a:solidFill>
                <a:latin typeface="Source Sans Pro" panose="020B0503030403020204" pitchFamily="34" charset="0"/>
                <a:ea typeface="Source Sans Pro" panose="020B0503030403020204" pitchFamily="34" charset="0"/>
              </a:rPr>
              <a:t> verksamheter i länet.</a:t>
            </a:r>
          </a:p>
          <a:p>
            <a:pPr marL="182563" indent="-182563">
              <a:spcBef>
                <a:spcPts val="200"/>
              </a:spcBef>
              <a:spcAft>
                <a:spcPts val="200"/>
              </a:spcAft>
              <a:buFont typeface="Arial" panose="020B0604020202020204" pitchFamily="34" charset="0"/>
              <a:buChar char="•"/>
            </a:pPr>
            <a:r>
              <a:rPr lang="sv-SE" sz="1400" noProof="0">
                <a:solidFill>
                  <a:schemeClr val="tx1"/>
                </a:solidFill>
                <a:latin typeface="Source Sans Pro" panose="020B0503030403020204" pitchFamily="34" charset="0"/>
                <a:ea typeface="Source Sans Pro" panose="020B0503030403020204" pitchFamily="34" charset="0"/>
              </a:rPr>
              <a:t>Syftet med enkäterna var att bredda kunskapen och identifiera utvecklingsbehov samt prioriterade målgrupper.</a:t>
            </a:r>
          </a:p>
        </p:txBody>
      </p:sp>
      <p:sp>
        <p:nvSpPr>
          <p:cNvPr id="14" name="Rectangle 13">
            <a:extLst>
              <a:ext uri="{FF2B5EF4-FFF2-40B4-BE49-F238E27FC236}">
                <a16:creationId xmlns:a16="http://schemas.microsoft.com/office/drawing/2014/main" id="{142A4609-8C67-EC3D-5D08-14C9734E73AD}"/>
              </a:ext>
            </a:extLst>
          </p:cNvPr>
          <p:cNvSpPr/>
          <p:nvPr/>
        </p:nvSpPr>
        <p:spPr>
          <a:xfrm>
            <a:off x="9306431" y="2401504"/>
            <a:ext cx="2700000" cy="3763322"/>
          </a:xfrm>
          <a:prstGeom prst="rect">
            <a:avLst/>
          </a:prstGeom>
          <a:solidFill>
            <a:schemeClr val="tx2">
              <a:lumMod val="20000"/>
              <a:lumOff val="80000"/>
            </a:schemeClr>
          </a:solidFill>
          <a:ln w="28575">
            <a:solidFill>
              <a:srgbClr val="27506C"/>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sv-SE" sz="1300" noProof="0">
              <a:latin typeface="Source Sans Pro" panose="020B0503030403020204" pitchFamily="34" charset="0"/>
              <a:ea typeface="Source Sans Pro" panose="020B0503030403020204" pitchFamily="34" charset="0"/>
            </a:endParaRPr>
          </a:p>
        </p:txBody>
      </p:sp>
      <p:sp>
        <p:nvSpPr>
          <p:cNvPr id="15" name="Oval 14">
            <a:extLst>
              <a:ext uri="{FF2B5EF4-FFF2-40B4-BE49-F238E27FC236}">
                <a16:creationId xmlns:a16="http://schemas.microsoft.com/office/drawing/2014/main" id="{C172F9FF-3010-83C9-DD8A-C66776593747}"/>
              </a:ext>
            </a:extLst>
          </p:cNvPr>
          <p:cNvSpPr/>
          <p:nvPr/>
        </p:nvSpPr>
        <p:spPr>
          <a:xfrm>
            <a:off x="10339365" y="2049078"/>
            <a:ext cx="634132" cy="634132"/>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sp>
        <p:nvSpPr>
          <p:cNvPr id="16" name="Rectangle 15">
            <a:extLst>
              <a:ext uri="{FF2B5EF4-FFF2-40B4-BE49-F238E27FC236}">
                <a16:creationId xmlns:a16="http://schemas.microsoft.com/office/drawing/2014/main" id="{046B22C2-FA1B-E2D9-73B2-8CB31822DD2B}"/>
              </a:ext>
            </a:extLst>
          </p:cNvPr>
          <p:cNvSpPr/>
          <p:nvPr/>
        </p:nvSpPr>
        <p:spPr>
          <a:xfrm>
            <a:off x="9306430" y="3436634"/>
            <a:ext cx="2700001" cy="20593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563" indent="-182563">
              <a:spcBef>
                <a:spcPts val="200"/>
              </a:spcBef>
              <a:spcAft>
                <a:spcPts val="2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Resultat från analyser och enkäter diskuterades i en workshop med Länsnätverket för psykisk hälsa och suicidprevention.</a:t>
            </a:r>
          </a:p>
          <a:p>
            <a:pPr marL="182563" indent="-182563">
              <a:spcBef>
                <a:spcPts val="200"/>
              </a:spcBef>
              <a:spcAft>
                <a:spcPts val="2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Medskick och insikter från workshopen integrerades i nulägesanalysen för att fånga medarbetarnas perspektiv.</a:t>
            </a:r>
            <a:endParaRPr lang="sv-SE" sz="1400" noProof="0">
              <a:solidFill>
                <a:schemeClr val="tx1"/>
              </a:solidFill>
              <a:latin typeface="Source Sans Pro" panose="020B0503030403020204" pitchFamily="34" charset="0"/>
              <a:ea typeface="Source Sans Pro" panose="020B0503030403020204" pitchFamily="34" charset="0"/>
            </a:endParaRPr>
          </a:p>
        </p:txBody>
      </p:sp>
      <p:pic>
        <p:nvPicPr>
          <p:cNvPr id="17" name="Graphic 16">
            <a:extLst>
              <a:ext uri="{FF2B5EF4-FFF2-40B4-BE49-F238E27FC236}">
                <a16:creationId xmlns:a16="http://schemas.microsoft.com/office/drawing/2014/main" id="{E72172C0-E858-2DA6-9D00-67CDAD783782}"/>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2035203" y="2121090"/>
            <a:ext cx="490107" cy="490107"/>
          </a:xfrm>
          <a:prstGeom prst="rect">
            <a:avLst/>
          </a:prstGeom>
        </p:spPr>
      </p:pic>
      <p:pic>
        <p:nvPicPr>
          <p:cNvPr id="18" name="Graphic 17">
            <a:extLst>
              <a:ext uri="{FF2B5EF4-FFF2-40B4-BE49-F238E27FC236}">
                <a16:creationId xmlns:a16="http://schemas.microsoft.com/office/drawing/2014/main" id="{092F2EBC-3FDF-DDEB-4A9B-1DDEDC496290}"/>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7619319" y="2121090"/>
            <a:ext cx="490107" cy="490107"/>
          </a:xfrm>
          <a:prstGeom prst="rect">
            <a:avLst/>
          </a:prstGeom>
        </p:spPr>
      </p:pic>
      <p:pic>
        <p:nvPicPr>
          <p:cNvPr id="19" name="Graphic 18">
            <a:extLst>
              <a:ext uri="{FF2B5EF4-FFF2-40B4-BE49-F238E27FC236}">
                <a16:creationId xmlns:a16="http://schemas.microsoft.com/office/drawing/2014/main" id="{ED32772D-4ADA-7F55-EC88-57410081CA0B}"/>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10411378" y="2121090"/>
            <a:ext cx="490107" cy="490107"/>
          </a:xfrm>
          <a:prstGeom prst="rect">
            <a:avLst/>
          </a:prstGeom>
        </p:spPr>
      </p:pic>
      <p:sp>
        <p:nvSpPr>
          <p:cNvPr id="20" name="TextBox 19">
            <a:extLst>
              <a:ext uri="{FF2B5EF4-FFF2-40B4-BE49-F238E27FC236}">
                <a16:creationId xmlns:a16="http://schemas.microsoft.com/office/drawing/2014/main" id="{D4E3C49F-6B4A-9590-24C7-B096E4B55A67}"/>
              </a:ext>
            </a:extLst>
          </p:cNvPr>
          <p:cNvSpPr txBox="1"/>
          <p:nvPr/>
        </p:nvSpPr>
        <p:spPr>
          <a:xfrm>
            <a:off x="1061057" y="2803716"/>
            <a:ext cx="2438400" cy="307777"/>
          </a:xfrm>
          <a:prstGeom prst="rect">
            <a:avLst/>
          </a:prstGeom>
          <a:noFill/>
        </p:spPr>
        <p:txBody>
          <a:bodyPr wrap="square" rtlCol="0">
            <a:spAutoFit/>
          </a:bodyPr>
          <a:lstStyle/>
          <a:p>
            <a:pPr algn="ctr"/>
            <a:r>
              <a:rPr lang="sv-SE" sz="1400" b="1">
                <a:latin typeface="Source Sans Pro" panose="020B0503030403020204" pitchFamily="34" charset="0"/>
                <a:ea typeface="Source Sans Pro" panose="020B0503030403020204" pitchFamily="34" charset="0"/>
              </a:rPr>
              <a:t>Analys av nyckeltal</a:t>
            </a:r>
          </a:p>
        </p:txBody>
      </p:sp>
      <p:sp>
        <p:nvSpPr>
          <p:cNvPr id="22" name="TextBox 21">
            <a:extLst>
              <a:ext uri="{FF2B5EF4-FFF2-40B4-BE49-F238E27FC236}">
                <a16:creationId xmlns:a16="http://schemas.microsoft.com/office/drawing/2014/main" id="{26E27EF9-DB26-E4D9-7598-DA742F368714}"/>
              </a:ext>
            </a:extLst>
          </p:cNvPr>
          <p:cNvSpPr txBox="1"/>
          <p:nvPr/>
        </p:nvSpPr>
        <p:spPr>
          <a:xfrm>
            <a:off x="3853115" y="2803716"/>
            <a:ext cx="2438400" cy="523220"/>
          </a:xfrm>
          <a:prstGeom prst="rect">
            <a:avLst/>
          </a:prstGeom>
          <a:noFill/>
        </p:spPr>
        <p:txBody>
          <a:bodyPr wrap="square" rtlCol="0">
            <a:spAutoFit/>
          </a:bodyPr>
          <a:lstStyle/>
          <a:p>
            <a:pPr algn="ctr"/>
            <a:r>
              <a:rPr lang="sv-SE" sz="1400" b="1">
                <a:latin typeface="Source Sans Pro" panose="020B0503030403020204" pitchFamily="34" charset="0"/>
                <a:ea typeface="Source Sans Pro" panose="020B0503030403020204" pitchFamily="34" charset="0"/>
              </a:rPr>
              <a:t>Analys av insatser och styrdokument</a:t>
            </a:r>
          </a:p>
        </p:txBody>
      </p:sp>
      <p:sp>
        <p:nvSpPr>
          <p:cNvPr id="23" name="TextBox 22">
            <a:extLst>
              <a:ext uri="{FF2B5EF4-FFF2-40B4-BE49-F238E27FC236}">
                <a16:creationId xmlns:a16="http://schemas.microsoft.com/office/drawing/2014/main" id="{98BF2822-ABD9-9E8F-4353-91F74494C0EB}"/>
              </a:ext>
            </a:extLst>
          </p:cNvPr>
          <p:cNvSpPr txBox="1"/>
          <p:nvPr/>
        </p:nvSpPr>
        <p:spPr>
          <a:xfrm>
            <a:off x="6645173" y="2803716"/>
            <a:ext cx="2438400" cy="307777"/>
          </a:xfrm>
          <a:prstGeom prst="rect">
            <a:avLst/>
          </a:prstGeom>
          <a:noFill/>
        </p:spPr>
        <p:txBody>
          <a:bodyPr wrap="square" rtlCol="0">
            <a:spAutoFit/>
          </a:bodyPr>
          <a:lstStyle/>
          <a:p>
            <a:pPr algn="ctr"/>
            <a:r>
              <a:rPr lang="sv-SE" sz="1400" b="1">
                <a:latin typeface="Source Sans Pro" panose="020B0503030403020204" pitchFamily="34" charset="0"/>
                <a:ea typeface="Source Sans Pro" panose="020B0503030403020204" pitchFamily="34" charset="0"/>
              </a:rPr>
              <a:t>Enkäter</a:t>
            </a:r>
          </a:p>
        </p:txBody>
      </p:sp>
      <p:sp>
        <p:nvSpPr>
          <p:cNvPr id="24" name="TextBox 23">
            <a:extLst>
              <a:ext uri="{FF2B5EF4-FFF2-40B4-BE49-F238E27FC236}">
                <a16:creationId xmlns:a16="http://schemas.microsoft.com/office/drawing/2014/main" id="{28F4ADF0-8641-8727-FF09-4563032AD098}"/>
              </a:ext>
            </a:extLst>
          </p:cNvPr>
          <p:cNvSpPr txBox="1"/>
          <p:nvPr/>
        </p:nvSpPr>
        <p:spPr>
          <a:xfrm>
            <a:off x="9437231" y="2803716"/>
            <a:ext cx="2438400" cy="307777"/>
          </a:xfrm>
          <a:prstGeom prst="rect">
            <a:avLst/>
          </a:prstGeom>
          <a:noFill/>
        </p:spPr>
        <p:txBody>
          <a:bodyPr wrap="square" rtlCol="0">
            <a:spAutoFit/>
          </a:bodyPr>
          <a:lstStyle/>
          <a:p>
            <a:pPr algn="ctr"/>
            <a:r>
              <a:rPr lang="sv-SE" sz="1400" b="1">
                <a:latin typeface="Source Sans Pro" panose="020B0503030403020204" pitchFamily="34" charset="0"/>
                <a:ea typeface="Source Sans Pro" panose="020B0503030403020204" pitchFamily="34" charset="0"/>
              </a:rPr>
              <a:t>Länsgemensam workshop</a:t>
            </a:r>
          </a:p>
        </p:txBody>
      </p:sp>
    </p:spTree>
    <p:extLst>
      <p:ext uri="{BB962C8B-B14F-4D97-AF65-F5344CB8AC3E}">
        <p14:creationId xmlns:p14="http://schemas.microsoft.com/office/powerpoint/2010/main" val="1850470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8CDD5-ABDE-F98D-C9E4-4E80365D5413}"/>
              </a:ext>
            </a:extLst>
          </p:cNvPr>
          <p:cNvSpPr>
            <a:spLocks noGrp="1"/>
          </p:cNvSpPr>
          <p:nvPr>
            <p:ph type="title"/>
          </p:nvPr>
        </p:nvSpPr>
        <p:spPr>
          <a:xfrm>
            <a:off x="1054100" y="365125"/>
            <a:ext cx="10712520" cy="1325563"/>
          </a:xfrm>
        </p:spPr>
        <p:txBody>
          <a:bodyPr>
            <a:noAutofit/>
          </a:bodyPr>
          <a:lstStyle/>
          <a:p>
            <a:r>
              <a:rPr lang="sv-SE" sz="3400"/>
              <a:t>Nulägesanalysen innehåller analyser av 49 nyckeltal från elva olika datakällor</a:t>
            </a:r>
          </a:p>
        </p:txBody>
      </p:sp>
      <p:grpSp>
        <p:nvGrpSpPr>
          <p:cNvPr id="6" name="Grupp 5">
            <a:extLst>
              <a:ext uri="{FF2B5EF4-FFF2-40B4-BE49-F238E27FC236}">
                <a16:creationId xmlns:a16="http://schemas.microsoft.com/office/drawing/2014/main" id="{E82F416E-5BDF-680F-7330-81362912230F}"/>
              </a:ext>
            </a:extLst>
          </p:cNvPr>
          <p:cNvGrpSpPr/>
          <p:nvPr/>
        </p:nvGrpSpPr>
        <p:grpSpPr>
          <a:xfrm>
            <a:off x="1054100" y="1733550"/>
            <a:ext cx="3416300" cy="4680503"/>
            <a:chOff x="1054100" y="1733550"/>
            <a:chExt cx="3416300" cy="4680503"/>
          </a:xfrm>
        </p:grpSpPr>
        <p:grpSp>
          <p:nvGrpSpPr>
            <p:cNvPr id="5" name="Grupp 4">
              <a:extLst>
                <a:ext uri="{FF2B5EF4-FFF2-40B4-BE49-F238E27FC236}">
                  <a16:creationId xmlns:a16="http://schemas.microsoft.com/office/drawing/2014/main" id="{BC923EAE-6B34-43F5-FBC8-8AF6BFF9FCA8}"/>
                </a:ext>
              </a:extLst>
            </p:cNvPr>
            <p:cNvGrpSpPr/>
            <p:nvPr/>
          </p:nvGrpSpPr>
          <p:grpSpPr>
            <a:xfrm>
              <a:off x="1054100" y="2059149"/>
              <a:ext cx="3416300" cy="4354904"/>
              <a:chOff x="1054100" y="2059149"/>
              <a:chExt cx="3416300" cy="4354904"/>
            </a:xfrm>
          </p:grpSpPr>
          <p:sp>
            <p:nvSpPr>
              <p:cNvPr id="24" name="Rectangle 23">
                <a:extLst>
                  <a:ext uri="{FF2B5EF4-FFF2-40B4-BE49-F238E27FC236}">
                    <a16:creationId xmlns:a16="http://schemas.microsoft.com/office/drawing/2014/main" id="{3F156AE9-FAF3-EADC-2F7D-93B676F07D78}"/>
                  </a:ext>
                </a:extLst>
              </p:cNvPr>
              <p:cNvSpPr/>
              <p:nvPr/>
            </p:nvSpPr>
            <p:spPr>
              <a:xfrm>
                <a:off x="1054100" y="2059149"/>
                <a:ext cx="3416300" cy="4328951"/>
              </a:xfrm>
              <a:prstGeom prst="rect">
                <a:avLst/>
              </a:prstGeom>
              <a:solidFill>
                <a:schemeClr val="tx2">
                  <a:lumMod val="20000"/>
                  <a:lumOff val="80000"/>
                </a:schemeClr>
              </a:solidFill>
              <a:ln w="28575">
                <a:solidFill>
                  <a:srgbClr val="27506C"/>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sv-SE" sz="1300">
                  <a:latin typeface="Source Sans Pro" panose="020B0503030403020204" pitchFamily="34" charset="0"/>
                  <a:ea typeface="Source Sans Pro" panose="020B0503030403020204" pitchFamily="34" charset="0"/>
                </a:endParaRPr>
              </a:p>
            </p:txBody>
          </p:sp>
          <p:sp>
            <p:nvSpPr>
              <p:cNvPr id="26" name="Rectangle 25">
                <a:extLst>
                  <a:ext uri="{FF2B5EF4-FFF2-40B4-BE49-F238E27FC236}">
                    <a16:creationId xmlns:a16="http://schemas.microsoft.com/office/drawing/2014/main" id="{9B927702-3DC6-9058-C6F0-2509C4095C0F}"/>
                  </a:ext>
                </a:extLst>
              </p:cNvPr>
              <p:cNvSpPr/>
              <p:nvPr/>
            </p:nvSpPr>
            <p:spPr>
              <a:xfrm>
                <a:off x="1054100" y="2664130"/>
                <a:ext cx="3416300" cy="3749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2563" indent="-182563">
                  <a:spcBef>
                    <a:spcPts val="600"/>
                  </a:spcBef>
                  <a:spcAft>
                    <a:spcPts val="600"/>
                  </a:spcAft>
                  <a:buFont typeface="Arial" panose="020B0604020202020204" pitchFamily="34" charset="0"/>
                  <a:buChar char="•"/>
                </a:pPr>
                <a:r>
                  <a:rPr lang="sv-SE" sz="1400" noProof="0">
                    <a:solidFill>
                      <a:schemeClr val="tx1"/>
                    </a:solidFill>
                    <a:latin typeface="Source Sans Pro" panose="020B0503030403020204" pitchFamily="34" charset="0"/>
                    <a:ea typeface="Source Sans Pro" panose="020B0503030403020204" pitchFamily="34" charset="0"/>
                  </a:rPr>
                  <a:t>49 nyckeltal från </a:t>
                </a:r>
                <a:r>
                  <a:rPr lang="sv-SE" sz="1400">
                    <a:solidFill>
                      <a:schemeClr val="tx1"/>
                    </a:solidFill>
                    <a:latin typeface="Source Sans Pro" panose="020B0503030403020204" pitchFamily="34" charset="0"/>
                    <a:ea typeface="Source Sans Pro" panose="020B0503030403020204" pitchFamily="34" charset="0"/>
                  </a:rPr>
                  <a:t>elva</a:t>
                </a:r>
                <a:r>
                  <a:rPr lang="sv-SE" sz="1400" noProof="0">
                    <a:solidFill>
                      <a:schemeClr val="tx1"/>
                    </a:solidFill>
                    <a:latin typeface="Source Sans Pro" panose="020B0503030403020204" pitchFamily="34" charset="0"/>
                    <a:ea typeface="Source Sans Pro" panose="020B0503030403020204" pitchFamily="34" charset="0"/>
                  </a:rPr>
                  <a:t> datakällor </a:t>
                </a:r>
                <a:r>
                  <a:rPr lang="sv-SE" sz="1400">
                    <a:solidFill>
                      <a:schemeClr val="tx1"/>
                    </a:solidFill>
                    <a:latin typeface="Source Sans Pro" panose="020B0503030403020204" pitchFamily="34" charset="0"/>
                    <a:ea typeface="Source Sans Pro" panose="020B0503030403020204" pitchFamily="34" charset="0"/>
                  </a:rPr>
                  <a:t>kopplade </a:t>
                </a:r>
                <a:r>
                  <a:rPr lang="sv-SE" sz="1400" noProof="0">
                    <a:solidFill>
                      <a:schemeClr val="tx1"/>
                    </a:solidFill>
                    <a:latin typeface="Source Sans Pro" panose="020B0503030403020204" pitchFamily="34" charset="0"/>
                    <a:ea typeface="Source Sans Pro" panose="020B0503030403020204" pitchFamily="34" charset="0"/>
                  </a:rPr>
                  <a:t>till delmål</a:t>
                </a:r>
                <a:r>
                  <a:rPr lang="sv-SE" sz="1400">
                    <a:solidFill>
                      <a:schemeClr val="tx1"/>
                    </a:solidFill>
                    <a:latin typeface="Source Sans Pro" panose="020B0503030403020204" pitchFamily="34" charset="0"/>
                    <a:ea typeface="Source Sans Pro" panose="020B0503030403020204" pitchFamily="34" charset="0"/>
                  </a:rPr>
                  <a:t> 1 till 6 valdes ut</a:t>
                </a:r>
                <a:r>
                  <a:rPr lang="sv-SE" sz="1400" noProof="0">
                    <a:solidFill>
                      <a:schemeClr val="tx1"/>
                    </a:solidFill>
                    <a:latin typeface="Source Sans Pro" panose="020B0503030403020204" pitchFamily="34" charset="0"/>
                    <a:ea typeface="Source Sans Pro" panose="020B0503030403020204" pitchFamily="34" charset="0"/>
                  </a:rPr>
                  <a:t>. För delmål 7 sammanställdes information genom två enkäter.</a:t>
                </a:r>
              </a:p>
              <a:p>
                <a:pPr marL="182563" indent="-182563">
                  <a:spcBef>
                    <a:spcPts val="600"/>
                  </a:spcBef>
                  <a:spcAft>
                    <a:spcPts val="6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Nyckeltalen valdes ut i dialog med arbetsgruppen och Länsnätverket för psykisk hälsa och suicidprevention i Uppsala län. Urvalet syftade till att fånga upp bredden i länets arbete och koppla till prioriteringarna inom strategins olika delmål. </a:t>
                </a:r>
              </a:p>
              <a:p>
                <a:pPr marL="182563" indent="-182563">
                  <a:spcBef>
                    <a:spcPts val="600"/>
                  </a:spcBef>
                  <a:spcAft>
                    <a:spcPts val="600"/>
                  </a:spcAft>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Syftet med analyserna var att identifiera mönster, trender och geografiska skillnader i länet, men även att lyfta fram målgrupper och utvecklingsbehov. </a:t>
                </a:r>
              </a:p>
            </p:txBody>
          </p:sp>
          <p:sp>
            <p:nvSpPr>
              <p:cNvPr id="28" name="TextBox 27">
                <a:extLst>
                  <a:ext uri="{FF2B5EF4-FFF2-40B4-BE49-F238E27FC236}">
                    <a16:creationId xmlns:a16="http://schemas.microsoft.com/office/drawing/2014/main" id="{1B5FB202-AA09-3CA1-40B1-52E2D236B80C}"/>
                  </a:ext>
                </a:extLst>
              </p:cNvPr>
              <p:cNvSpPr txBox="1"/>
              <p:nvPr/>
            </p:nvSpPr>
            <p:spPr>
              <a:xfrm>
                <a:off x="1246500" y="2431038"/>
                <a:ext cx="3031499" cy="307777"/>
              </a:xfrm>
              <a:prstGeom prst="rect">
                <a:avLst/>
              </a:prstGeom>
              <a:noFill/>
            </p:spPr>
            <p:txBody>
              <a:bodyPr wrap="square" rtlCol="0">
                <a:spAutoFit/>
              </a:bodyPr>
              <a:lstStyle/>
              <a:p>
                <a:pPr algn="ctr"/>
                <a:r>
                  <a:rPr lang="sv-SE" sz="1400" b="1">
                    <a:latin typeface="Source Sans Pro" panose="020B0503030403020204" pitchFamily="34" charset="0"/>
                    <a:ea typeface="Source Sans Pro" panose="020B0503030403020204" pitchFamily="34" charset="0"/>
                  </a:rPr>
                  <a:t>Analys av kvantitativa data</a:t>
                </a:r>
              </a:p>
            </p:txBody>
          </p:sp>
        </p:grpSp>
        <p:grpSp>
          <p:nvGrpSpPr>
            <p:cNvPr id="4" name="Group 3">
              <a:extLst>
                <a:ext uri="{FF2B5EF4-FFF2-40B4-BE49-F238E27FC236}">
                  <a16:creationId xmlns:a16="http://schemas.microsoft.com/office/drawing/2014/main" id="{AC219C59-0215-A5DB-FC99-5FA3C4807282}"/>
                </a:ext>
              </a:extLst>
            </p:cNvPr>
            <p:cNvGrpSpPr/>
            <p:nvPr/>
          </p:nvGrpSpPr>
          <p:grpSpPr>
            <a:xfrm>
              <a:off x="2445184" y="1733550"/>
              <a:ext cx="634132" cy="634132"/>
              <a:chOff x="2445184" y="1676400"/>
              <a:chExt cx="634132" cy="634132"/>
            </a:xfrm>
          </p:grpSpPr>
          <p:sp>
            <p:nvSpPr>
              <p:cNvPr id="25" name="Oval 24">
                <a:extLst>
                  <a:ext uri="{FF2B5EF4-FFF2-40B4-BE49-F238E27FC236}">
                    <a16:creationId xmlns:a16="http://schemas.microsoft.com/office/drawing/2014/main" id="{04836E57-E846-7200-5EFF-8A1FB34373AE}"/>
                  </a:ext>
                </a:extLst>
              </p:cNvPr>
              <p:cNvSpPr/>
              <p:nvPr/>
            </p:nvSpPr>
            <p:spPr>
              <a:xfrm>
                <a:off x="2445184" y="1676400"/>
                <a:ext cx="634132" cy="634132"/>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27" name="Graphic 26">
                <a:extLst>
                  <a:ext uri="{FF2B5EF4-FFF2-40B4-BE49-F238E27FC236}">
                    <a16:creationId xmlns:a16="http://schemas.microsoft.com/office/drawing/2014/main" id="{8FFAE8F8-FC3F-DC2E-1121-F08F381412C7}"/>
                  </a:ext>
                </a:extLst>
              </p:cNvPr>
              <p:cNvPicPr>
                <a:picLocks/>
              </p:cNvPicPr>
              <p:nvPr/>
            </p:nvPicPr>
            <p:blipFill>
              <a:blip>
                <a:extLst>
                  <a:ext uri="{96DAC541-7B7A-43D3-8B79-37D633B846F1}">
                    <asvg:svgBlip xmlns:asvg="http://schemas.microsoft.com/office/drawing/2016/SVG/main" r:embed="rId2"/>
                  </a:ext>
                </a:extLst>
              </a:blip>
              <a:stretch>
                <a:fillRect/>
              </a:stretch>
            </p:blipFill>
            <p:spPr>
              <a:xfrm>
                <a:off x="2517197" y="1748412"/>
                <a:ext cx="490107" cy="490107"/>
              </a:xfrm>
              <a:prstGeom prst="rect">
                <a:avLst/>
              </a:prstGeom>
            </p:spPr>
          </p:pic>
        </p:grpSp>
      </p:grpSp>
      <p:graphicFrame>
        <p:nvGraphicFramePr>
          <p:cNvPr id="32" name="Table 31">
            <a:extLst>
              <a:ext uri="{FF2B5EF4-FFF2-40B4-BE49-F238E27FC236}">
                <a16:creationId xmlns:a16="http://schemas.microsoft.com/office/drawing/2014/main" id="{DFCF012F-463E-9A83-D0EE-9FE05AB67ACD}"/>
              </a:ext>
            </a:extLst>
          </p:cNvPr>
          <p:cNvGraphicFramePr>
            <a:graphicFrameLocks noGrp="1"/>
          </p:cNvGraphicFramePr>
          <p:nvPr>
            <p:extLst>
              <p:ext uri="{D42A27DB-BD31-4B8C-83A1-F6EECF244321}">
                <p14:modId xmlns:p14="http://schemas.microsoft.com/office/powerpoint/2010/main" val="1236764284"/>
              </p:ext>
            </p:extLst>
          </p:nvPr>
        </p:nvGraphicFramePr>
        <p:xfrm>
          <a:off x="4683760" y="2057669"/>
          <a:ext cx="7203441" cy="4343256"/>
        </p:xfrm>
        <a:graphic>
          <a:graphicData uri="http://schemas.openxmlformats.org/drawingml/2006/table">
            <a:tbl>
              <a:tblPr firstRow="1" bandRow="1">
                <a:tableStyleId>{5C22544A-7EE6-4342-B048-85BDC9FD1C3A}</a:tableStyleId>
              </a:tblPr>
              <a:tblGrid>
                <a:gridCol w="2012315">
                  <a:extLst>
                    <a:ext uri="{9D8B030D-6E8A-4147-A177-3AD203B41FA5}">
                      <a16:colId xmlns:a16="http://schemas.microsoft.com/office/drawing/2014/main" val="3018358079"/>
                    </a:ext>
                  </a:extLst>
                </a:gridCol>
                <a:gridCol w="3701690">
                  <a:extLst>
                    <a:ext uri="{9D8B030D-6E8A-4147-A177-3AD203B41FA5}">
                      <a16:colId xmlns:a16="http://schemas.microsoft.com/office/drawing/2014/main" val="619284128"/>
                    </a:ext>
                  </a:extLst>
                </a:gridCol>
                <a:gridCol w="1489436">
                  <a:extLst>
                    <a:ext uri="{9D8B030D-6E8A-4147-A177-3AD203B41FA5}">
                      <a16:colId xmlns:a16="http://schemas.microsoft.com/office/drawing/2014/main" val="2848246531"/>
                    </a:ext>
                  </a:extLst>
                </a:gridCol>
              </a:tblGrid>
              <a:tr h="429379">
                <a:tc>
                  <a:txBody>
                    <a:bodyPr/>
                    <a:lstStyle/>
                    <a:p>
                      <a:r>
                        <a:rPr lang="sv-SE" sz="1300">
                          <a:solidFill>
                            <a:schemeClr val="tx1"/>
                          </a:solidFill>
                          <a:latin typeface="Source Sans Pro" panose="020B0503030403020204" pitchFamily="34" charset="0"/>
                          <a:ea typeface="Source Sans Pro" panose="020B0503030403020204" pitchFamily="34" charset="0"/>
                        </a:rPr>
                        <a:t>Datakälla</a:t>
                      </a:r>
                    </a:p>
                  </a:txBody>
                  <a:tcPr marT="18000" marB="1800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sv-SE" sz="1300">
                          <a:solidFill>
                            <a:schemeClr val="tx1"/>
                          </a:solidFill>
                          <a:latin typeface="Source Sans Pro" panose="020B0503030403020204" pitchFamily="34" charset="0"/>
                          <a:ea typeface="Source Sans Pro" panose="020B0503030403020204" pitchFamily="34" charset="0"/>
                        </a:rPr>
                        <a:t>Övergripande fokusområde</a:t>
                      </a:r>
                    </a:p>
                  </a:txBody>
                  <a:tcPr marT="18000" marB="1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300">
                          <a:solidFill>
                            <a:schemeClr val="tx1"/>
                          </a:solidFill>
                          <a:latin typeface="Source Sans Pro" panose="020B0503030403020204" pitchFamily="34" charset="0"/>
                          <a:ea typeface="Source Sans Pro" panose="020B0503030403020204" pitchFamily="34" charset="0"/>
                        </a:rPr>
                        <a:t>Antal nyckeltal per datakälla</a:t>
                      </a:r>
                    </a:p>
                  </a:txBody>
                  <a:tcPr marT="18000" marB="18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515016543"/>
                  </a:ext>
                </a:extLst>
              </a:tr>
              <a:tr h="268100">
                <a:tc>
                  <a:txBody>
                    <a:bodyPr/>
                    <a:lstStyle/>
                    <a:p>
                      <a:r>
                        <a:rPr lang="sv-SE" sz="1300" b="1">
                          <a:latin typeface="Source Sans Pro" panose="020B0503030403020204" pitchFamily="34" charset="0"/>
                          <a:ea typeface="Source Sans Pro" panose="020B0503030403020204" pitchFamily="34" charset="0"/>
                        </a:rPr>
                        <a:t>Liv och hälsa vuxen</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Psykiskt välbefinnande och påfrestningar</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Sex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927041933"/>
                  </a:ext>
                </a:extLst>
              </a:tr>
              <a:tr h="268100">
                <a:tc>
                  <a:txBody>
                    <a:bodyPr/>
                    <a:lstStyle/>
                    <a:p>
                      <a:r>
                        <a:rPr lang="sv-SE" sz="1300" b="1">
                          <a:latin typeface="Source Sans Pro" panose="020B0503030403020204" pitchFamily="34" charset="0"/>
                          <a:ea typeface="Source Sans Pro" panose="020B0503030403020204" pitchFamily="34" charset="0"/>
                        </a:rPr>
                        <a:t>Liv och hälsa ung</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Psykiskt välbefinnande och påfrestningar hos barn</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Fem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671571455"/>
                  </a:ext>
                </a:extLst>
              </a:tr>
              <a:tr h="348987">
                <a:tc>
                  <a:txBody>
                    <a:bodyPr/>
                    <a:lstStyle/>
                    <a:p>
                      <a:r>
                        <a:rPr lang="sv-SE" sz="1300" b="1">
                          <a:latin typeface="Source Sans Pro" panose="020B0503030403020204" pitchFamily="34" charset="0"/>
                          <a:ea typeface="Source Sans Pro" panose="020B0503030403020204" pitchFamily="34" charset="0"/>
                        </a:rPr>
                        <a:t>Folkhälsomyndigheten</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Folkhälsa och skolbarns hälsovanor</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Åtta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3332664860"/>
                  </a:ext>
                </a:extLst>
              </a:tr>
              <a:tr h="429379">
                <a:tc>
                  <a:txBody>
                    <a:bodyPr/>
                    <a:lstStyle/>
                    <a:p>
                      <a:r>
                        <a:rPr lang="sv-SE" sz="1300" b="1">
                          <a:latin typeface="Source Sans Pro" panose="020B0503030403020204" pitchFamily="34" charset="0"/>
                          <a:ea typeface="Source Sans Pro" panose="020B0503030403020204" pitchFamily="34" charset="0"/>
                        </a:rPr>
                        <a:t>Kolada</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Socialtjänstens utredningar och insatser till vuxna respektive barn och unga</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Två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1822586777"/>
                  </a:ext>
                </a:extLst>
              </a:tr>
              <a:tr h="372350">
                <a:tc>
                  <a:txBody>
                    <a:bodyPr/>
                    <a:lstStyle/>
                    <a:p>
                      <a:r>
                        <a:rPr lang="sv-SE" sz="1300" b="1">
                          <a:latin typeface="Source Sans Pro" panose="020B0503030403020204" pitchFamily="34" charset="0"/>
                          <a:ea typeface="Source Sans Pro" panose="020B0503030403020204" pitchFamily="34" charset="0"/>
                        </a:rPr>
                        <a:t>Skolverket</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Elevhälsa och kommunernas aktivitetsansvar </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Två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3087386563"/>
                  </a:ext>
                </a:extLst>
              </a:tr>
              <a:tr h="429379">
                <a:tc>
                  <a:txBody>
                    <a:bodyPr/>
                    <a:lstStyle/>
                    <a:p>
                      <a:r>
                        <a:rPr lang="sv-SE" sz="1300" b="1">
                          <a:latin typeface="Source Sans Pro" panose="020B0503030403020204" pitchFamily="34" charset="0"/>
                          <a:ea typeface="Source Sans Pro" panose="020B0503030403020204" pitchFamily="34" charset="0"/>
                        </a:rPr>
                        <a:t>SCB</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Fullföljd grundskola och gymnasieskola, sysselsättning, arbetslöshet och befolkning</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Fyra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3257182483"/>
                  </a:ext>
                </a:extLst>
              </a:tr>
              <a:tr h="268100">
                <a:tc>
                  <a:txBody>
                    <a:bodyPr/>
                    <a:lstStyle/>
                    <a:p>
                      <a:r>
                        <a:rPr lang="sv-SE" sz="1300" b="1">
                          <a:latin typeface="Source Sans Pro" panose="020B0503030403020204" pitchFamily="34" charset="0"/>
                          <a:ea typeface="Source Sans Pro" panose="020B0503030403020204" pitchFamily="34" charset="0"/>
                        </a:rPr>
                        <a:t>CSN</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Indraget studiestöd på grund av ogiltig frånvaro</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Ett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913691771"/>
                  </a:ext>
                </a:extLst>
              </a:tr>
              <a:tr h="429379">
                <a:tc>
                  <a:txBody>
                    <a:bodyPr/>
                    <a:lstStyle/>
                    <a:p>
                      <a:r>
                        <a:rPr lang="sv-SE" sz="1300" b="1">
                          <a:latin typeface="Source Sans Pro" panose="020B0503030403020204" pitchFamily="34" charset="0"/>
                          <a:ea typeface="Source Sans Pro" panose="020B0503030403020204" pitchFamily="34" charset="0"/>
                        </a:rPr>
                        <a:t>Socialstyrelsen</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Antal patienter, vårdtillfällen och åtgärder inom hälso- och sjukvård samt socialtjänst</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Nio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3378073019"/>
                  </a:ext>
                </a:extLst>
              </a:tr>
              <a:tr h="268100">
                <a:tc>
                  <a:txBody>
                    <a:bodyPr/>
                    <a:lstStyle/>
                    <a:p>
                      <a:r>
                        <a:rPr lang="sv-SE" sz="1300" b="1">
                          <a:latin typeface="Source Sans Pro" panose="020B0503030403020204" pitchFamily="34" charset="0"/>
                          <a:ea typeface="Source Sans Pro" panose="020B0503030403020204" pitchFamily="34" charset="0"/>
                        </a:rPr>
                        <a:t>Försäkringskassan</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Antal sjukfall utifrån olika diagnoser</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Två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4251977393"/>
                  </a:ext>
                </a:extLst>
              </a:tr>
              <a:tr h="429379">
                <a:tc>
                  <a:txBody>
                    <a:bodyPr/>
                    <a:lstStyle/>
                    <a:p>
                      <a:r>
                        <a:rPr lang="sv-SE" sz="1300" b="1">
                          <a:latin typeface="Source Sans Pro" panose="020B0503030403020204" pitchFamily="34" charset="0"/>
                          <a:ea typeface="Source Sans Pro" panose="020B0503030403020204" pitchFamily="34" charset="0"/>
                        </a:rPr>
                        <a:t>SKR</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Hälso- och sjukvårdens väntetider och tillgänglighet samt upplevelser av vården</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Nio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accent2">
                          <a:lumMod val="40000"/>
                          <a:lumOff val="60000"/>
                        </a:schemeClr>
                      </a:solidFill>
                      <a:prstDash val="solid"/>
                      <a:round/>
                      <a:headEnd type="none" w="med" len="med"/>
                      <a:tailEnd type="none" w="med" len="med"/>
                    </a:lnB>
                    <a:solidFill>
                      <a:srgbClr val="EDF6F7"/>
                    </a:solidFill>
                  </a:tcPr>
                </a:tc>
                <a:extLst>
                  <a:ext uri="{0D108BD9-81ED-4DB2-BD59-A6C34878D82A}">
                    <a16:rowId xmlns:a16="http://schemas.microsoft.com/office/drawing/2014/main" val="3865141222"/>
                  </a:ext>
                </a:extLst>
              </a:tr>
              <a:tr h="388319">
                <a:tc>
                  <a:txBody>
                    <a:bodyPr/>
                    <a:lstStyle/>
                    <a:p>
                      <a:r>
                        <a:rPr lang="sv-SE" sz="1300" b="1">
                          <a:latin typeface="Source Sans Pro" panose="020B0503030403020204" pitchFamily="34" charset="0"/>
                          <a:ea typeface="Source Sans Pro" panose="020B0503030403020204" pitchFamily="34" charset="0"/>
                        </a:rPr>
                        <a:t>Verksamhetsstatistik</a:t>
                      </a:r>
                    </a:p>
                  </a:txBody>
                  <a:tcPr marT="18000" marB="18000" anchor="ctr">
                    <a:lnL w="12700" cap="flat" cmpd="sng" algn="ctr">
                      <a:solidFill>
                        <a:schemeClr val="tx1"/>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Tillgänglighet i primärvården utifrån diagnosgrupp</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accent2">
                          <a:lumMod val="40000"/>
                          <a:lumOff val="60000"/>
                        </a:schemeClr>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6F7"/>
                    </a:solidFill>
                  </a:tcPr>
                </a:tc>
                <a:tc>
                  <a:txBody>
                    <a:bodyPr/>
                    <a:lstStyle/>
                    <a:p>
                      <a:r>
                        <a:rPr lang="sv-SE" sz="1300">
                          <a:latin typeface="Source Sans Pro" panose="020B0503030403020204" pitchFamily="34" charset="0"/>
                          <a:ea typeface="Source Sans Pro" panose="020B0503030403020204" pitchFamily="34" charset="0"/>
                        </a:rPr>
                        <a:t>Ett nyckeltal</a:t>
                      </a:r>
                    </a:p>
                  </a:txBody>
                  <a:tcPr marT="18000" marB="18000" anchor="ctr">
                    <a:lnL w="12700" cap="flat" cmpd="sng" algn="ctr">
                      <a:solidFill>
                        <a:schemeClr val="accent2">
                          <a:lumMod val="40000"/>
                          <a:lumOff val="6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2">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F6F7"/>
                    </a:solidFill>
                  </a:tcPr>
                </a:tc>
                <a:extLst>
                  <a:ext uri="{0D108BD9-81ED-4DB2-BD59-A6C34878D82A}">
                    <a16:rowId xmlns:a16="http://schemas.microsoft.com/office/drawing/2014/main" val="2173600798"/>
                  </a:ext>
                </a:extLst>
              </a:tr>
            </a:tbl>
          </a:graphicData>
        </a:graphic>
      </p:graphicFrame>
      <p:sp>
        <p:nvSpPr>
          <p:cNvPr id="3" name="TextBox 2">
            <a:extLst>
              <a:ext uri="{FF2B5EF4-FFF2-40B4-BE49-F238E27FC236}">
                <a16:creationId xmlns:a16="http://schemas.microsoft.com/office/drawing/2014/main" id="{D826B677-F4A3-F323-0AC5-25716A55EB2E}"/>
              </a:ext>
            </a:extLst>
          </p:cNvPr>
          <p:cNvSpPr txBox="1"/>
          <p:nvPr/>
        </p:nvSpPr>
        <p:spPr>
          <a:xfrm>
            <a:off x="1066725" y="6414054"/>
            <a:ext cx="10846748" cy="246221"/>
          </a:xfrm>
          <a:prstGeom prst="rect">
            <a:avLst/>
          </a:prstGeom>
          <a:noFill/>
        </p:spPr>
        <p:txBody>
          <a:bodyPr wrap="square" rtlCol="0">
            <a:spAutoFit/>
          </a:bodyPr>
          <a:lstStyle/>
          <a:p>
            <a:r>
              <a:rPr lang="sv-SE" sz="1000">
                <a:latin typeface="Source Sans Pro" panose="020B0503030403020204" pitchFamily="34" charset="0"/>
                <a:ea typeface="Source Sans Pro" panose="020B0503030403020204" pitchFamily="34" charset="0"/>
              </a:rPr>
              <a:t>Not: Liv och hälsa är en återkommande befolkningsenkät som genomförs i Uppsala län i samverkan mellan Region Uppsala och länets kommuner för att följa befolkningens hälsa och livsvillkor.</a:t>
            </a:r>
          </a:p>
        </p:txBody>
      </p:sp>
    </p:spTree>
    <p:extLst>
      <p:ext uri="{BB962C8B-B14F-4D97-AF65-F5344CB8AC3E}">
        <p14:creationId xmlns:p14="http://schemas.microsoft.com/office/powerpoint/2010/main" val="2216232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353C-5E41-55A3-9398-7536217C53E2}"/>
              </a:ext>
            </a:extLst>
          </p:cNvPr>
          <p:cNvSpPr>
            <a:spLocks noGrp="1"/>
          </p:cNvSpPr>
          <p:nvPr>
            <p:ph type="title"/>
          </p:nvPr>
        </p:nvSpPr>
        <p:spPr/>
        <p:txBody>
          <a:bodyPr/>
          <a:lstStyle/>
          <a:p>
            <a:r>
              <a:rPr lang="sv-SE"/>
              <a:t>Nulägesanalysen har ett antal avgränsningar och begränsningar</a:t>
            </a:r>
          </a:p>
        </p:txBody>
      </p:sp>
      <p:grpSp>
        <p:nvGrpSpPr>
          <p:cNvPr id="10" name="Grupp 9">
            <a:extLst>
              <a:ext uri="{FF2B5EF4-FFF2-40B4-BE49-F238E27FC236}">
                <a16:creationId xmlns:a16="http://schemas.microsoft.com/office/drawing/2014/main" id="{49866B61-AA3C-2384-5CAE-5E1609340A09}"/>
              </a:ext>
            </a:extLst>
          </p:cNvPr>
          <p:cNvGrpSpPr/>
          <p:nvPr/>
        </p:nvGrpSpPr>
        <p:grpSpPr>
          <a:xfrm>
            <a:off x="1155032" y="1638459"/>
            <a:ext cx="5065294" cy="4854416"/>
            <a:chOff x="1155032" y="1638459"/>
            <a:chExt cx="5065294" cy="4854416"/>
          </a:xfrm>
        </p:grpSpPr>
        <p:sp>
          <p:nvSpPr>
            <p:cNvPr id="5" name="Rectangle 4">
              <a:extLst>
                <a:ext uri="{FF2B5EF4-FFF2-40B4-BE49-F238E27FC236}">
                  <a16:creationId xmlns:a16="http://schemas.microsoft.com/office/drawing/2014/main" id="{00B52866-0802-4BB6-5036-7B694EEB6A4F}"/>
                </a:ext>
              </a:extLst>
            </p:cNvPr>
            <p:cNvSpPr/>
            <p:nvPr/>
          </p:nvSpPr>
          <p:spPr>
            <a:xfrm>
              <a:off x="1155032" y="2009274"/>
              <a:ext cx="5065294" cy="4483601"/>
            </a:xfrm>
            <a:prstGeom prst="rect">
              <a:avLst/>
            </a:prstGeom>
            <a:solidFill>
              <a:schemeClr val="accent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600"/>
                </a:spcAft>
              </a:pPr>
              <a:r>
                <a:rPr lang="sv-SE" sz="1400" b="1">
                  <a:solidFill>
                    <a:schemeClr val="tx1"/>
                  </a:solidFill>
                  <a:latin typeface="Source Sans Pro" panose="020B0503030403020204" pitchFamily="34" charset="0"/>
                  <a:ea typeface="Source Sans Pro" panose="020B0503030403020204" pitchFamily="34" charset="0"/>
                </a:rPr>
                <a:t>Avgränsningar i arbetet</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Nulägesanalysen fokuserar på psykisk hälsa och suicidprevention i Uppsala län och ska ge en övergripande bild av nuläget, vad gäller strukturer, arbetssätt och initiativ.</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Nulägesanalysen omfattar inte en fördjupad analys av enskilda verksamheters interna processer eller förutsättningar.</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Nulägesanalysen är i huvudsak baserad på befintlig dokumentation, tillgänglig statistik och insamlade enkätsvar.</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Den inkluderar inte en fördjupad effektutvärdering av pågående insatser eller en prognos över framtida utveckling.</a:t>
              </a:r>
            </a:p>
          </p:txBody>
        </p:sp>
        <p:grpSp>
          <p:nvGrpSpPr>
            <p:cNvPr id="7" name="Grupp 6">
              <a:extLst>
                <a:ext uri="{FF2B5EF4-FFF2-40B4-BE49-F238E27FC236}">
                  <a16:creationId xmlns:a16="http://schemas.microsoft.com/office/drawing/2014/main" id="{C6AEDE1E-F1E8-3452-548D-871CAAAB5747}"/>
                </a:ext>
              </a:extLst>
            </p:cNvPr>
            <p:cNvGrpSpPr/>
            <p:nvPr/>
          </p:nvGrpSpPr>
          <p:grpSpPr>
            <a:xfrm>
              <a:off x="3316864" y="1638459"/>
              <a:ext cx="741629" cy="741629"/>
              <a:chOff x="3316864" y="1638459"/>
              <a:chExt cx="741629" cy="741629"/>
            </a:xfrm>
          </p:grpSpPr>
          <p:sp>
            <p:nvSpPr>
              <p:cNvPr id="8" name="Oval 7">
                <a:extLst>
                  <a:ext uri="{FF2B5EF4-FFF2-40B4-BE49-F238E27FC236}">
                    <a16:creationId xmlns:a16="http://schemas.microsoft.com/office/drawing/2014/main" id="{76382105-DEC4-98EC-ABBC-7605BF43CDA3}"/>
                  </a:ext>
                </a:extLst>
              </p:cNvPr>
              <p:cNvSpPr/>
              <p:nvPr/>
            </p:nvSpPr>
            <p:spPr>
              <a:xfrm>
                <a:off x="3316864" y="1638459"/>
                <a:ext cx="741629" cy="741629"/>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14" name="Graphic 13">
                <a:extLst>
                  <a:ext uri="{FF2B5EF4-FFF2-40B4-BE49-F238E27FC236}">
                    <a16:creationId xmlns:a16="http://schemas.microsoft.com/office/drawing/2014/main" id="{8DD3680C-BFC5-F7BF-1A88-E0FF75698E7F}"/>
                  </a:ext>
                </a:extLst>
              </p:cNvPr>
              <p:cNvPicPr>
                <a:picLocks/>
              </p:cNvPicPr>
              <p:nvPr/>
            </p:nvPicPr>
            <p:blipFill>
              <a:blip>
                <a:extLst>
                  <a:ext uri="{96DAC541-7B7A-43D3-8B79-37D633B846F1}">
                    <asvg:svgBlip xmlns:asvg="http://schemas.microsoft.com/office/drawing/2016/SVG/main" r:embed="rId2"/>
                  </a:ext>
                </a:extLst>
              </a:blip>
              <a:stretch>
                <a:fillRect/>
              </a:stretch>
            </p:blipFill>
            <p:spPr>
              <a:xfrm>
                <a:off x="3401083" y="1722678"/>
                <a:ext cx="573189" cy="573189"/>
              </a:xfrm>
              <a:prstGeom prst="rect">
                <a:avLst/>
              </a:prstGeom>
            </p:spPr>
          </p:pic>
        </p:grpSp>
      </p:grpSp>
      <p:grpSp>
        <p:nvGrpSpPr>
          <p:cNvPr id="17" name="Grupp 16">
            <a:extLst>
              <a:ext uri="{FF2B5EF4-FFF2-40B4-BE49-F238E27FC236}">
                <a16:creationId xmlns:a16="http://schemas.microsoft.com/office/drawing/2014/main" id="{1D7A6AA4-4E3F-8C20-ED01-413C0BD380EB}"/>
              </a:ext>
            </a:extLst>
          </p:cNvPr>
          <p:cNvGrpSpPr/>
          <p:nvPr/>
        </p:nvGrpSpPr>
        <p:grpSpPr>
          <a:xfrm>
            <a:off x="6749716" y="1638459"/>
            <a:ext cx="5065294" cy="4854416"/>
            <a:chOff x="6749716" y="1638459"/>
            <a:chExt cx="5065294" cy="4854416"/>
          </a:xfrm>
        </p:grpSpPr>
        <p:sp>
          <p:nvSpPr>
            <p:cNvPr id="6" name="Rectangle 5">
              <a:extLst>
                <a:ext uri="{FF2B5EF4-FFF2-40B4-BE49-F238E27FC236}">
                  <a16:creationId xmlns:a16="http://schemas.microsoft.com/office/drawing/2014/main" id="{D696E9FF-DC63-B67D-9781-88A08F6C2E34}"/>
                </a:ext>
              </a:extLst>
            </p:cNvPr>
            <p:cNvSpPr/>
            <p:nvPr/>
          </p:nvSpPr>
          <p:spPr>
            <a:xfrm>
              <a:off x="6749716" y="2009274"/>
              <a:ext cx="5065294" cy="4483601"/>
            </a:xfrm>
            <a:prstGeom prst="rect">
              <a:avLst/>
            </a:prstGeom>
            <a:solidFill>
              <a:srgbClr val="DDEFEB"/>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600"/>
                </a:spcAft>
              </a:pPr>
              <a:r>
                <a:rPr lang="sv-SE" sz="1400" b="1">
                  <a:solidFill>
                    <a:schemeClr val="tx1"/>
                  </a:solidFill>
                  <a:latin typeface="Source Sans Pro" panose="020B0503030403020204" pitchFamily="34" charset="0"/>
                  <a:ea typeface="Source Sans Pro" panose="020B0503030403020204" pitchFamily="34" charset="0"/>
                </a:rPr>
                <a:t>Begräsningar i arbetet</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Svarsfrekvensen i vissa enkäter har varit låg.</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Statistik som hämtats från publika datakällor avser inte alltid det senaste året, vilket innebär att delar av underlaget för nulägesanalysen kan vara några år gamla.</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Nulägesanalysen har inte omfattat en intervjustudie med verksamhetsföreträdare och innehåller därför inte analys av verksamheternas förutsättningar, arbetssätt och utmaningar.</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Dialog har inte förts direkt med målgrupper såsom invånare, patienter, brukare eller närstående, vilket innebär att dessa perspektiv endast indirekt återspeglas i nulägesanalysen.</a:t>
              </a:r>
            </a:p>
            <a:p>
              <a:pPr marL="285750" indent="-285750">
                <a:buFont typeface="Arial" panose="020B0604020202020204" pitchFamily="34" charset="0"/>
                <a:buChar char="•"/>
              </a:pPr>
              <a:r>
                <a:rPr lang="sv-SE" sz="1400">
                  <a:solidFill>
                    <a:schemeClr val="tx1"/>
                  </a:solidFill>
                  <a:latin typeface="Source Sans Pro" panose="020B0503030403020204" pitchFamily="34" charset="0"/>
                  <a:ea typeface="Source Sans Pro" panose="020B0503030403020204" pitchFamily="34" charset="0"/>
                </a:rPr>
                <a:t>Tillgång till jämförbar och aktuell statistik har varierat mellan olika verksamheter och aktörer, vilket begränsar möjligheten till fullständiga jämförelser. Ett exempel är att det har saknats statistik över icke biståndsbedömda insatser inom socialtjänsten. Det pågår även en omställning mot fler sådana insatser, vilket innebär att analysen inte nödvändigtvis fångar allt stöd som ges.</a:t>
              </a:r>
            </a:p>
          </p:txBody>
        </p:sp>
        <p:grpSp>
          <p:nvGrpSpPr>
            <p:cNvPr id="16" name="Grupp 15">
              <a:extLst>
                <a:ext uri="{FF2B5EF4-FFF2-40B4-BE49-F238E27FC236}">
                  <a16:creationId xmlns:a16="http://schemas.microsoft.com/office/drawing/2014/main" id="{7A578A5D-174B-3139-48EC-A7B4B7898389}"/>
                </a:ext>
              </a:extLst>
            </p:cNvPr>
            <p:cNvGrpSpPr/>
            <p:nvPr/>
          </p:nvGrpSpPr>
          <p:grpSpPr>
            <a:xfrm>
              <a:off x="8911548" y="1638459"/>
              <a:ext cx="741629" cy="741629"/>
              <a:chOff x="8911548" y="1638459"/>
              <a:chExt cx="741629" cy="741629"/>
            </a:xfrm>
          </p:grpSpPr>
          <p:sp>
            <p:nvSpPr>
              <p:cNvPr id="11" name="Oval 10">
                <a:extLst>
                  <a:ext uri="{FF2B5EF4-FFF2-40B4-BE49-F238E27FC236}">
                    <a16:creationId xmlns:a16="http://schemas.microsoft.com/office/drawing/2014/main" id="{6FB7D0FA-1824-3EA8-895E-6D097B320F79}"/>
                  </a:ext>
                </a:extLst>
              </p:cNvPr>
              <p:cNvSpPr/>
              <p:nvPr/>
            </p:nvSpPr>
            <p:spPr>
              <a:xfrm>
                <a:off x="8911548" y="1638459"/>
                <a:ext cx="741629" cy="741629"/>
              </a:xfrm>
              <a:prstGeom prst="ellipse">
                <a:avLst/>
              </a:prstGeom>
              <a:solidFill>
                <a:schemeClr val="bg1"/>
              </a:solidFill>
              <a:ln w="28575">
                <a:solidFill>
                  <a:srgbClr val="2750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15" name="Graphic 14">
                <a:extLst>
                  <a:ext uri="{FF2B5EF4-FFF2-40B4-BE49-F238E27FC236}">
                    <a16:creationId xmlns:a16="http://schemas.microsoft.com/office/drawing/2014/main" id="{779CA5BC-B9AD-B62E-0541-CD2540507FBF}"/>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9054846" y="1781756"/>
                <a:ext cx="455035" cy="455035"/>
              </a:xfrm>
              <a:prstGeom prst="rect">
                <a:avLst/>
              </a:prstGeom>
            </p:spPr>
          </p:pic>
        </p:grpSp>
      </p:grpSp>
    </p:spTree>
    <p:extLst>
      <p:ext uri="{BB962C8B-B14F-4D97-AF65-F5344CB8AC3E}">
        <p14:creationId xmlns:p14="http://schemas.microsoft.com/office/powerpoint/2010/main" val="136417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7F3EF-7F96-37E6-823F-BCF736E56C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8D04FF9-CC29-5408-DF16-C62B0E09F93D}"/>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407" b="407"/>
          <a:stretch/>
        </p:blipFill>
        <p:spPr>
          <a:xfrm>
            <a:off x="7719494" y="1240382"/>
            <a:ext cx="4472506" cy="3739023"/>
          </a:xfrm>
          <a:prstGeom prst="rect">
            <a:avLst/>
          </a:prstGeom>
        </p:spPr>
      </p:pic>
      <p:graphicFrame>
        <p:nvGraphicFramePr>
          <p:cNvPr id="32" name="Objekt 31" hidden="1">
            <a:extLst>
              <a:ext uri="{FF2B5EF4-FFF2-40B4-BE49-F238E27FC236}">
                <a16:creationId xmlns:a16="http://schemas.microsoft.com/office/drawing/2014/main" id="{50A65727-3D52-8088-20EE-0343968D896C}"/>
              </a:ext>
            </a:extLst>
          </p:cNvPr>
          <p:cNvGraphicFramePr>
            <a:graphicFrameLocks noChangeAspect="1"/>
          </p:cNvGraphicFramePr>
          <p:nvPr>
            <p:custDataLst>
              <p:tags r:id="rId1"/>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32" name="Objekt 31" hidden="1">
                        <a:extLst>
                          <a:ext uri="{FF2B5EF4-FFF2-40B4-BE49-F238E27FC236}">
                            <a16:creationId xmlns:a16="http://schemas.microsoft.com/office/drawing/2014/main" id="{50A65727-3D52-8088-20EE-0343968D896C}"/>
                          </a:ext>
                        </a:extLst>
                      </p:cNvPr>
                      <p:cNvPicPr/>
                      <p:nvPr/>
                    </p:nvPicPr>
                    <p:blipFill>
                      <a:blip r:embed="rId6"/>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367E832A-5B90-FD59-AD4B-1575B1FBF0D3}"/>
              </a:ext>
            </a:extLst>
          </p:cNvPr>
          <p:cNvSpPr/>
          <p:nvPr/>
        </p:nvSpPr>
        <p:spPr>
          <a:xfrm>
            <a:off x="733425" y="1250185"/>
            <a:ext cx="6601201" cy="372922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9" name="Rektangel 8">
            <a:extLst>
              <a:ext uri="{FF2B5EF4-FFF2-40B4-BE49-F238E27FC236}">
                <a16:creationId xmlns:a16="http://schemas.microsoft.com/office/drawing/2014/main" id="{B320D39D-F199-85CF-6F95-1A7F2FA71970}"/>
              </a:ext>
            </a:extLst>
          </p:cNvPr>
          <p:cNvSpPr/>
          <p:nvPr/>
        </p:nvSpPr>
        <p:spPr>
          <a:xfrm>
            <a:off x="742949" y="3058938"/>
            <a:ext cx="6286501"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Nulägesbeskrivningar INOM respektive delmål</a:t>
            </a:r>
          </a:p>
        </p:txBody>
      </p:sp>
      <p:sp>
        <p:nvSpPr>
          <p:cNvPr id="9" name="Rektangel 8">
            <a:extLst>
              <a:ext uri="{FF2B5EF4-FFF2-40B4-BE49-F238E27FC236}">
                <a16:creationId xmlns:a16="http://schemas.microsoft.com/office/drawing/2014/main" id="{A1EE6D6C-4185-39A0-5F08-7915CA14F360}"/>
              </a:ext>
            </a:extLst>
          </p:cNvPr>
          <p:cNvSpPr/>
          <p:nvPr/>
        </p:nvSpPr>
        <p:spPr>
          <a:xfrm>
            <a:off x="733425" y="5258627"/>
            <a:ext cx="11449050" cy="11226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i="1">
                <a:solidFill>
                  <a:schemeClr val="tx1"/>
                </a:solidFill>
                <a:latin typeface="Source Sans Pro" panose="020B0503030403020204" pitchFamily="34" charset="0"/>
                <a:ea typeface="Source Sans Pro" panose="020B0503030403020204" pitchFamily="34" charset="0"/>
              </a:rPr>
              <a:t>I detta kapitel presenteras en nulägesbeskrivning för respektive delmål baserad på analys av nyckeltal kopplade till respektive delmål</a:t>
            </a:r>
          </a:p>
        </p:txBody>
      </p:sp>
      <p:sp>
        <p:nvSpPr>
          <p:cNvPr id="2" name="Rectangle 1">
            <a:extLst>
              <a:ext uri="{FF2B5EF4-FFF2-40B4-BE49-F238E27FC236}">
                <a16:creationId xmlns:a16="http://schemas.microsoft.com/office/drawing/2014/main" id="{337CCB2E-8E47-DADC-1219-5F16C0C44EA1}"/>
              </a:ext>
            </a:extLst>
          </p:cNvPr>
          <p:cNvSpPr/>
          <p:nvPr/>
        </p:nvSpPr>
        <p:spPr>
          <a:xfrm>
            <a:off x="733425" y="1248869"/>
            <a:ext cx="6601201" cy="8109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4000" b="1">
                <a:latin typeface="Source Sans Pro" panose="020B0503030403020204" pitchFamily="34" charset="0"/>
                <a:ea typeface="Source Sans Pro" panose="020B0503030403020204" pitchFamily="34" charset="0"/>
              </a:rPr>
              <a:t>Kapitel 3</a:t>
            </a:r>
          </a:p>
        </p:txBody>
      </p:sp>
    </p:spTree>
    <p:extLst>
      <p:ext uri="{BB962C8B-B14F-4D97-AF65-F5344CB8AC3E}">
        <p14:creationId xmlns:p14="http://schemas.microsoft.com/office/powerpoint/2010/main" val="367349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2A89C-7575-84C9-4D25-F483F7D3B5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5C602-0297-7821-A3AF-92BCC88F20A8}"/>
              </a:ext>
            </a:extLst>
          </p:cNvPr>
          <p:cNvSpPr>
            <a:spLocks noGrp="1"/>
          </p:cNvSpPr>
          <p:nvPr>
            <p:ph type="title"/>
          </p:nvPr>
        </p:nvSpPr>
        <p:spPr/>
        <p:txBody>
          <a:bodyPr>
            <a:normAutofit fontScale="90000"/>
          </a:bodyPr>
          <a:lstStyle/>
          <a:p>
            <a:r>
              <a:rPr lang="sv-SE"/>
              <a:t>Beskrivningen av länets nuläge utgår från de sju delmålen i den nationella</a:t>
            </a:r>
            <a:r>
              <a:rPr lang="sv-SE" noProof="0"/>
              <a:t> strategin för psykisk hälsa och suicidprevention</a:t>
            </a:r>
            <a:endParaRPr lang="sv-SE" i="1" noProof="0"/>
          </a:p>
        </p:txBody>
      </p:sp>
      <p:sp>
        <p:nvSpPr>
          <p:cNvPr id="4" name="Rectangle 3">
            <a:extLst>
              <a:ext uri="{FF2B5EF4-FFF2-40B4-BE49-F238E27FC236}">
                <a16:creationId xmlns:a16="http://schemas.microsoft.com/office/drawing/2014/main" id="{BBDFFD28-3CFD-2681-6CCD-7101FA3BB6C0}"/>
              </a:ext>
            </a:extLst>
          </p:cNvPr>
          <p:cNvSpPr/>
          <p:nvPr/>
        </p:nvSpPr>
        <p:spPr>
          <a:xfrm>
            <a:off x="1288100" y="2029957"/>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Ökat fokus på att stärka psykiskt välbefinnande och psykisk hälsa som resurs för individ och samhälle</a:t>
            </a:r>
          </a:p>
        </p:txBody>
      </p:sp>
      <p:sp>
        <p:nvSpPr>
          <p:cNvPr id="5" name="Rectangle 4">
            <a:extLst>
              <a:ext uri="{FF2B5EF4-FFF2-40B4-BE49-F238E27FC236}">
                <a16:creationId xmlns:a16="http://schemas.microsoft.com/office/drawing/2014/main" id="{0E67CFDE-4A7D-D977-F2F5-C53348CE711D}"/>
              </a:ext>
            </a:extLst>
          </p:cNvPr>
          <p:cNvSpPr/>
          <p:nvPr/>
        </p:nvSpPr>
        <p:spPr>
          <a:xfrm>
            <a:off x="1288100" y="2722206"/>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Ökade investeringar i barn och unga för en god psykisk hälsa genom hela livet</a:t>
            </a:r>
          </a:p>
        </p:txBody>
      </p:sp>
      <p:sp>
        <p:nvSpPr>
          <p:cNvPr id="6" name="Rectangle 5">
            <a:extLst>
              <a:ext uri="{FF2B5EF4-FFF2-40B4-BE49-F238E27FC236}">
                <a16:creationId xmlns:a16="http://schemas.microsoft.com/office/drawing/2014/main" id="{3DD2AB6B-95A0-E431-A8A5-4FCC3BC47DE4}"/>
              </a:ext>
            </a:extLst>
          </p:cNvPr>
          <p:cNvSpPr/>
          <p:nvPr/>
        </p:nvSpPr>
        <p:spPr>
          <a:xfrm>
            <a:off x="1288100" y="3414455"/>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Ett inkluderande och hållbart arbetsliv som främjar psykisk hälsa</a:t>
            </a:r>
          </a:p>
        </p:txBody>
      </p:sp>
      <p:sp>
        <p:nvSpPr>
          <p:cNvPr id="7" name="Rectangle 6">
            <a:extLst>
              <a:ext uri="{FF2B5EF4-FFF2-40B4-BE49-F238E27FC236}">
                <a16:creationId xmlns:a16="http://schemas.microsoft.com/office/drawing/2014/main" id="{F814DEEC-AE58-6414-C98A-301D69F2CD22}"/>
              </a:ext>
            </a:extLst>
          </p:cNvPr>
          <p:cNvSpPr/>
          <p:nvPr/>
        </p:nvSpPr>
        <p:spPr>
          <a:xfrm>
            <a:off x="1288100" y="4106704"/>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Ett inkluderande samhälle med delaktiga invånare</a:t>
            </a:r>
          </a:p>
        </p:txBody>
      </p:sp>
      <p:sp>
        <p:nvSpPr>
          <p:cNvPr id="8" name="Rectangle 7">
            <a:extLst>
              <a:ext uri="{FF2B5EF4-FFF2-40B4-BE49-F238E27FC236}">
                <a16:creationId xmlns:a16="http://schemas.microsoft.com/office/drawing/2014/main" id="{66817B2F-526C-2970-9A0A-46C1BA43BD67}"/>
              </a:ext>
            </a:extLst>
          </p:cNvPr>
          <p:cNvSpPr/>
          <p:nvPr/>
        </p:nvSpPr>
        <p:spPr>
          <a:xfrm>
            <a:off x="1297650" y="4798953"/>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Vård och omsorg som möter patienters och brukares behov</a:t>
            </a:r>
          </a:p>
        </p:txBody>
      </p:sp>
      <p:sp>
        <p:nvSpPr>
          <p:cNvPr id="9" name="Rectangle 8">
            <a:extLst>
              <a:ext uri="{FF2B5EF4-FFF2-40B4-BE49-F238E27FC236}">
                <a16:creationId xmlns:a16="http://schemas.microsoft.com/office/drawing/2014/main" id="{6388C619-17FD-60D7-0493-D47001DCA515}"/>
              </a:ext>
            </a:extLst>
          </p:cNvPr>
          <p:cNvSpPr/>
          <p:nvPr/>
        </p:nvSpPr>
        <p:spPr>
          <a:xfrm>
            <a:off x="1288100" y="5491202"/>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noProof="0">
                <a:solidFill>
                  <a:schemeClr val="tx1"/>
                </a:solidFill>
                <a:latin typeface="Source Sans Pro" panose="020B0503030403020204" pitchFamily="34" charset="0"/>
                <a:ea typeface="Source Sans Pro" panose="020B0503030403020204" pitchFamily="34" charset="0"/>
              </a:rPr>
              <a:t>Stärkt suicidpreventivt arbete</a:t>
            </a:r>
          </a:p>
        </p:txBody>
      </p:sp>
      <p:sp>
        <p:nvSpPr>
          <p:cNvPr id="10" name="Rectangle 9">
            <a:extLst>
              <a:ext uri="{FF2B5EF4-FFF2-40B4-BE49-F238E27FC236}">
                <a16:creationId xmlns:a16="http://schemas.microsoft.com/office/drawing/2014/main" id="{3E940B48-FBBE-0DC9-CF45-C644D5335806}"/>
              </a:ext>
            </a:extLst>
          </p:cNvPr>
          <p:cNvSpPr/>
          <p:nvPr/>
        </p:nvSpPr>
        <p:spPr>
          <a:xfrm>
            <a:off x="1288100" y="6183451"/>
            <a:ext cx="3645641"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288000" tIns="36000" bIns="36000" rtlCol="0" anchor="ctr"/>
          <a:lstStyle/>
          <a:p>
            <a:r>
              <a:rPr lang="sv-SE" sz="1150" b="1" i="1">
                <a:solidFill>
                  <a:schemeClr val="tx1"/>
                </a:solidFill>
                <a:latin typeface="Source Sans Pro" panose="020B0503030403020204" pitchFamily="34" charset="0"/>
                <a:ea typeface="Source Sans Pro" panose="020B0503030403020204" pitchFamily="34" charset="0"/>
              </a:rPr>
              <a:t>Stärkt kunskapsutveckling inom området psykisk hälsa och suicidprevention</a:t>
            </a:r>
            <a:endParaRPr lang="sv-SE" sz="1150" b="1" i="1" noProof="0">
              <a:solidFill>
                <a:schemeClr val="tx1"/>
              </a:solidFill>
              <a:latin typeface="Source Sans Pro" panose="020B0503030403020204" pitchFamily="34" charset="0"/>
              <a:ea typeface="Source Sans Pro" panose="020B0503030403020204" pitchFamily="34" charset="0"/>
            </a:endParaRPr>
          </a:p>
        </p:txBody>
      </p:sp>
      <p:sp>
        <p:nvSpPr>
          <p:cNvPr id="11" name="Rectangle 10">
            <a:extLst>
              <a:ext uri="{FF2B5EF4-FFF2-40B4-BE49-F238E27FC236}">
                <a16:creationId xmlns:a16="http://schemas.microsoft.com/office/drawing/2014/main" id="{E713F3F1-79F2-29B7-84DB-BD406DBFC614}"/>
              </a:ext>
            </a:extLst>
          </p:cNvPr>
          <p:cNvSpPr/>
          <p:nvPr/>
        </p:nvSpPr>
        <p:spPr>
          <a:xfrm>
            <a:off x="4933099" y="2029957"/>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Stärka det förebyggande och hälsofrämjande arbetet så att psykiskt välbefinnande och psykisk hälsa ses som en central resurs för både individens livskvalitet och samhällets utveckling.</a:t>
            </a:r>
          </a:p>
        </p:txBody>
      </p:sp>
      <p:sp>
        <p:nvSpPr>
          <p:cNvPr id="12" name="Rectangle 11">
            <a:extLst>
              <a:ext uri="{FF2B5EF4-FFF2-40B4-BE49-F238E27FC236}">
                <a16:creationId xmlns:a16="http://schemas.microsoft.com/office/drawing/2014/main" id="{8694BA80-94FE-020C-9BEA-7D9F86D61086}"/>
              </a:ext>
            </a:extLst>
          </p:cNvPr>
          <p:cNvSpPr/>
          <p:nvPr/>
        </p:nvSpPr>
        <p:spPr>
          <a:xfrm>
            <a:off x="4933099" y="2722206"/>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Öka och långsiktigt säkra investeringar i barn och ungas psykiska hälsa för att skapa goda livsvillkor och förebygga ohälsa genom hela livet.</a:t>
            </a:r>
          </a:p>
        </p:txBody>
      </p:sp>
      <p:sp>
        <p:nvSpPr>
          <p:cNvPr id="13" name="Rectangle 12">
            <a:extLst>
              <a:ext uri="{FF2B5EF4-FFF2-40B4-BE49-F238E27FC236}">
                <a16:creationId xmlns:a16="http://schemas.microsoft.com/office/drawing/2014/main" id="{EC8C12A3-D441-4DAF-D3FA-A4C4E9BC4089}"/>
              </a:ext>
            </a:extLst>
          </p:cNvPr>
          <p:cNvSpPr/>
          <p:nvPr/>
        </p:nvSpPr>
        <p:spPr>
          <a:xfrm>
            <a:off x="4933099" y="3414455"/>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Främja ett inkluderande och hållbart arbetsliv där arbetsmiljön bidrar till psykisk hälsa, delaktighet och långsiktig arbetsförmåga.</a:t>
            </a:r>
          </a:p>
        </p:txBody>
      </p:sp>
      <p:sp>
        <p:nvSpPr>
          <p:cNvPr id="14" name="Rectangle 13">
            <a:extLst>
              <a:ext uri="{FF2B5EF4-FFF2-40B4-BE49-F238E27FC236}">
                <a16:creationId xmlns:a16="http://schemas.microsoft.com/office/drawing/2014/main" id="{A9C61382-BE76-DCE6-2234-9D51F7921817}"/>
              </a:ext>
            </a:extLst>
          </p:cNvPr>
          <p:cNvSpPr/>
          <p:nvPr/>
        </p:nvSpPr>
        <p:spPr>
          <a:xfrm>
            <a:off x="4933099" y="4106704"/>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Utveckla ett samhälle som stärker delaktighet, jämlikhet och social inkludering, och där alla invånare ges förutsättningar att må bra och bidra.</a:t>
            </a:r>
          </a:p>
        </p:txBody>
      </p:sp>
      <p:sp>
        <p:nvSpPr>
          <p:cNvPr id="15" name="Rectangle 14">
            <a:extLst>
              <a:ext uri="{FF2B5EF4-FFF2-40B4-BE49-F238E27FC236}">
                <a16:creationId xmlns:a16="http://schemas.microsoft.com/office/drawing/2014/main" id="{B4358911-FEB0-6CD7-396B-300EC871A16E}"/>
              </a:ext>
            </a:extLst>
          </p:cNvPr>
          <p:cNvSpPr/>
          <p:nvPr/>
        </p:nvSpPr>
        <p:spPr>
          <a:xfrm>
            <a:off x="4933099" y="4798953"/>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Säkerställa att vård och omsorg är tillgänglig, samordnad och individanpassad så att den möter patienters och brukares behov på ett kvalitativt och jämlikt sätt.</a:t>
            </a:r>
          </a:p>
        </p:txBody>
      </p:sp>
      <p:sp>
        <p:nvSpPr>
          <p:cNvPr id="16" name="Rectangle 15">
            <a:extLst>
              <a:ext uri="{FF2B5EF4-FFF2-40B4-BE49-F238E27FC236}">
                <a16:creationId xmlns:a16="http://schemas.microsoft.com/office/drawing/2014/main" id="{DBF2EE26-E8CE-F77E-1E55-3301D5F0439E}"/>
              </a:ext>
            </a:extLst>
          </p:cNvPr>
          <p:cNvSpPr/>
          <p:nvPr/>
        </p:nvSpPr>
        <p:spPr>
          <a:xfrm>
            <a:off x="4933099" y="5491202"/>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Stärka och samordna det suicidpreventiva arbetet genom tidiga insatser, kunskap och strukturerade åtgärder på flera samhällsnivåer.</a:t>
            </a:r>
          </a:p>
        </p:txBody>
      </p:sp>
      <p:sp>
        <p:nvSpPr>
          <p:cNvPr id="17" name="Rectangle 16">
            <a:extLst>
              <a:ext uri="{FF2B5EF4-FFF2-40B4-BE49-F238E27FC236}">
                <a16:creationId xmlns:a16="http://schemas.microsoft.com/office/drawing/2014/main" id="{09914C9A-0960-173F-B0C9-FF04EB723A8B}"/>
              </a:ext>
            </a:extLst>
          </p:cNvPr>
          <p:cNvSpPr/>
          <p:nvPr/>
        </p:nvSpPr>
        <p:spPr>
          <a:xfrm>
            <a:off x="4933099" y="6183448"/>
            <a:ext cx="6766850" cy="612000"/>
          </a:xfrm>
          <a:prstGeom prst="rect">
            <a:avLst/>
          </a:prstGeom>
          <a:solidFill>
            <a:schemeClr val="tx2">
              <a:lumMod val="20000"/>
              <a:lumOff val="80000"/>
            </a:schemeClr>
          </a:solidFill>
          <a:ln w="2857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tIns="36000" bIns="36000" rtlCol="0" anchor="ctr"/>
          <a:lstStyle/>
          <a:p>
            <a:r>
              <a:rPr lang="sv-SE" sz="1150" i="1" noProof="0">
                <a:solidFill>
                  <a:schemeClr val="tx1"/>
                </a:solidFill>
                <a:latin typeface="Source Sans Pro" panose="020B0503030403020204" pitchFamily="34" charset="0"/>
                <a:ea typeface="Source Sans Pro" panose="020B0503030403020204" pitchFamily="34" charset="0"/>
              </a:rPr>
              <a:t>Utveckla och sprida kunskap, forskning och evidensbaserade metoder inom psykisk hälsa och suicidprevention för att stärka kvalitet och effektivitet i arbetet.</a:t>
            </a:r>
          </a:p>
        </p:txBody>
      </p:sp>
      <p:sp>
        <p:nvSpPr>
          <p:cNvPr id="18" name="Oval 17">
            <a:extLst>
              <a:ext uri="{FF2B5EF4-FFF2-40B4-BE49-F238E27FC236}">
                <a16:creationId xmlns:a16="http://schemas.microsoft.com/office/drawing/2014/main" id="{78F60FDD-1EFC-A879-B37C-77640998887E}"/>
              </a:ext>
            </a:extLst>
          </p:cNvPr>
          <p:cNvSpPr/>
          <p:nvPr/>
        </p:nvSpPr>
        <p:spPr>
          <a:xfrm>
            <a:off x="1054100" y="2083957"/>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1</a:t>
            </a:r>
          </a:p>
        </p:txBody>
      </p:sp>
      <p:sp>
        <p:nvSpPr>
          <p:cNvPr id="19" name="Oval 18">
            <a:extLst>
              <a:ext uri="{FF2B5EF4-FFF2-40B4-BE49-F238E27FC236}">
                <a16:creationId xmlns:a16="http://schemas.microsoft.com/office/drawing/2014/main" id="{7660E76E-E7F3-A2EF-B614-04CE0EB27DBA}"/>
              </a:ext>
            </a:extLst>
          </p:cNvPr>
          <p:cNvSpPr/>
          <p:nvPr/>
        </p:nvSpPr>
        <p:spPr>
          <a:xfrm>
            <a:off x="1054100" y="2794206"/>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2</a:t>
            </a:r>
          </a:p>
        </p:txBody>
      </p:sp>
      <p:sp>
        <p:nvSpPr>
          <p:cNvPr id="20" name="Oval 19">
            <a:extLst>
              <a:ext uri="{FF2B5EF4-FFF2-40B4-BE49-F238E27FC236}">
                <a16:creationId xmlns:a16="http://schemas.microsoft.com/office/drawing/2014/main" id="{E2DF59D4-C479-512B-2564-120A97400D9F}"/>
              </a:ext>
            </a:extLst>
          </p:cNvPr>
          <p:cNvSpPr/>
          <p:nvPr/>
        </p:nvSpPr>
        <p:spPr>
          <a:xfrm>
            <a:off x="1054100" y="3486455"/>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3</a:t>
            </a:r>
          </a:p>
        </p:txBody>
      </p:sp>
      <p:sp>
        <p:nvSpPr>
          <p:cNvPr id="21" name="Oval 20">
            <a:extLst>
              <a:ext uri="{FF2B5EF4-FFF2-40B4-BE49-F238E27FC236}">
                <a16:creationId xmlns:a16="http://schemas.microsoft.com/office/drawing/2014/main" id="{CF258342-BC50-66B0-83B7-93C8C516F2CA}"/>
              </a:ext>
            </a:extLst>
          </p:cNvPr>
          <p:cNvSpPr/>
          <p:nvPr/>
        </p:nvSpPr>
        <p:spPr>
          <a:xfrm>
            <a:off x="1054100" y="4178704"/>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4</a:t>
            </a:r>
          </a:p>
        </p:txBody>
      </p:sp>
      <p:sp>
        <p:nvSpPr>
          <p:cNvPr id="22" name="Oval 21">
            <a:extLst>
              <a:ext uri="{FF2B5EF4-FFF2-40B4-BE49-F238E27FC236}">
                <a16:creationId xmlns:a16="http://schemas.microsoft.com/office/drawing/2014/main" id="{6B77ED87-A447-601C-3705-8DB6E854E4A5}"/>
              </a:ext>
            </a:extLst>
          </p:cNvPr>
          <p:cNvSpPr/>
          <p:nvPr/>
        </p:nvSpPr>
        <p:spPr>
          <a:xfrm>
            <a:off x="1054100" y="4870953"/>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5</a:t>
            </a:r>
          </a:p>
        </p:txBody>
      </p:sp>
      <p:sp>
        <p:nvSpPr>
          <p:cNvPr id="23" name="Oval 22">
            <a:extLst>
              <a:ext uri="{FF2B5EF4-FFF2-40B4-BE49-F238E27FC236}">
                <a16:creationId xmlns:a16="http://schemas.microsoft.com/office/drawing/2014/main" id="{33665A2C-3F3A-64D2-E688-62F33C5C93BF}"/>
              </a:ext>
            </a:extLst>
          </p:cNvPr>
          <p:cNvSpPr/>
          <p:nvPr/>
        </p:nvSpPr>
        <p:spPr>
          <a:xfrm>
            <a:off x="1054100" y="5563202"/>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6</a:t>
            </a:r>
          </a:p>
        </p:txBody>
      </p:sp>
      <p:sp>
        <p:nvSpPr>
          <p:cNvPr id="24" name="Oval 23">
            <a:extLst>
              <a:ext uri="{FF2B5EF4-FFF2-40B4-BE49-F238E27FC236}">
                <a16:creationId xmlns:a16="http://schemas.microsoft.com/office/drawing/2014/main" id="{4CB882A9-C941-19EF-5C19-E1D42DFA6E62}"/>
              </a:ext>
            </a:extLst>
          </p:cNvPr>
          <p:cNvSpPr/>
          <p:nvPr/>
        </p:nvSpPr>
        <p:spPr>
          <a:xfrm>
            <a:off x="1054100" y="6237451"/>
            <a:ext cx="468000" cy="46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150" b="1">
                <a:solidFill>
                  <a:schemeClr val="bg1"/>
                </a:solidFill>
                <a:latin typeface="Source Sans Pro" panose="020B0503030403020204" pitchFamily="34" charset="0"/>
                <a:ea typeface="Source Sans Pro" panose="020B0503030403020204" pitchFamily="34" charset="0"/>
              </a:rPr>
              <a:t>7</a:t>
            </a:r>
          </a:p>
        </p:txBody>
      </p:sp>
      <p:sp>
        <p:nvSpPr>
          <p:cNvPr id="3" name="TextBox 2">
            <a:extLst>
              <a:ext uri="{FF2B5EF4-FFF2-40B4-BE49-F238E27FC236}">
                <a16:creationId xmlns:a16="http://schemas.microsoft.com/office/drawing/2014/main" id="{B9FEA2ED-8A05-AC71-1761-50457C16D272}"/>
              </a:ext>
            </a:extLst>
          </p:cNvPr>
          <p:cNvSpPr txBox="1"/>
          <p:nvPr/>
        </p:nvSpPr>
        <p:spPr>
          <a:xfrm>
            <a:off x="1371600" y="1759958"/>
            <a:ext cx="1591733" cy="276999"/>
          </a:xfrm>
          <a:prstGeom prst="rect">
            <a:avLst/>
          </a:prstGeom>
          <a:noFill/>
        </p:spPr>
        <p:txBody>
          <a:bodyPr wrap="square" rtlCol="0">
            <a:spAutoFit/>
          </a:bodyPr>
          <a:lstStyle/>
          <a:p>
            <a:r>
              <a:rPr lang="sv-SE" sz="1200" b="1">
                <a:latin typeface="Source Sans Pro" panose="020B0503030403020204" pitchFamily="34" charset="0"/>
                <a:ea typeface="Source Sans Pro" panose="020B0503030403020204" pitchFamily="34" charset="0"/>
              </a:rPr>
              <a:t>De sju delmålen</a:t>
            </a:r>
          </a:p>
        </p:txBody>
      </p:sp>
      <p:sp>
        <p:nvSpPr>
          <p:cNvPr id="25" name="TextBox 24">
            <a:extLst>
              <a:ext uri="{FF2B5EF4-FFF2-40B4-BE49-F238E27FC236}">
                <a16:creationId xmlns:a16="http://schemas.microsoft.com/office/drawing/2014/main" id="{70D2830E-8735-9232-E062-A550870B08D7}"/>
              </a:ext>
            </a:extLst>
          </p:cNvPr>
          <p:cNvSpPr txBox="1"/>
          <p:nvPr/>
        </p:nvSpPr>
        <p:spPr>
          <a:xfrm>
            <a:off x="4933099" y="1759958"/>
            <a:ext cx="3419475" cy="276999"/>
          </a:xfrm>
          <a:prstGeom prst="rect">
            <a:avLst/>
          </a:prstGeom>
          <a:noFill/>
        </p:spPr>
        <p:txBody>
          <a:bodyPr wrap="square" rtlCol="0">
            <a:spAutoFit/>
          </a:bodyPr>
          <a:lstStyle/>
          <a:p>
            <a:r>
              <a:rPr lang="sv-SE" sz="1200" b="1">
                <a:latin typeface="Source Sans Pro" panose="020B0503030403020204" pitchFamily="34" charset="0"/>
                <a:ea typeface="Source Sans Pro" panose="020B0503030403020204" pitchFamily="34" charset="0"/>
              </a:rPr>
              <a:t>Övergripande om respektive delmål</a:t>
            </a:r>
          </a:p>
        </p:txBody>
      </p:sp>
    </p:spTree>
    <p:extLst>
      <p:ext uri="{BB962C8B-B14F-4D97-AF65-F5344CB8AC3E}">
        <p14:creationId xmlns:p14="http://schemas.microsoft.com/office/powerpoint/2010/main" val="4226287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7DA1C-DD75-F8EC-00A8-2F2949CB08A5}"/>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DE0D8D49-EFF5-A9DF-BE35-45DE531F97B9}"/>
              </a:ext>
            </a:extLst>
          </p:cNvPr>
          <p:cNvSpPr>
            <a:spLocks noGrp="1"/>
          </p:cNvSpPr>
          <p:nvPr>
            <p:ph type="title"/>
          </p:nvPr>
        </p:nvSpPr>
        <p:spPr>
          <a:xfrm>
            <a:off x="1054100" y="365125"/>
            <a:ext cx="10299700" cy="1325563"/>
          </a:xfrm>
        </p:spPr>
        <p:txBody>
          <a:bodyPr>
            <a:normAutofit/>
          </a:bodyPr>
          <a:lstStyle/>
          <a:p>
            <a:r>
              <a:rPr lang="sv-SE"/>
              <a:t>Nulägesbeskrivning: Delmål 1 </a:t>
            </a:r>
            <a:endParaRPr lang="sv-SE" noProof="0"/>
          </a:p>
        </p:txBody>
      </p:sp>
      <p:sp>
        <p:nvSpPr>
          <p:cNvPr id="2" name="Rectangle 3">
            <a:extLst>
              <a:ext uri="{FF2B5EF4-FFF2-40B4-BE49-F238E27FC236}">
                <a16:creationId xmlns:a16="http://schemas.microsoft.com/office/drawing/2014/main" id="{1B3B9839-7B56-593E-5019-F1EF83151BE1}"/>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i="1">
                <a:solidFill>
                  <a:prstClr val="black"/>
                </a:solidFill>
                <a:latin typeface="Source Sans Pro" panose="020B0503030403020204" pitchFamily="34" charset="0"/>
                <a:ea typeface="Source Sans Pro" panose="020B0503030403020204" pitchFamily="34" charset="0"/>
              </a:rPr>
              <a:t>Delmål 1 – </a:t>
            </a:r>
            <a:r>
              <a:rPr kumimoji="0" lang="sv-SE" sz="1600" b="1" i="1"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Ökat fokus på att stärka psykiskt välbefinnande och psykisk hälsa som resurs för individ och samhälle</a:t>
            </a:r>
          </a:p>
        </p:txBody>
      </p:sp>
      <p:sp>
        <p:nvSpPr>
          <p:cNvPr id="6" name="Rectangle 5">
            <a:extLst>
              <a:ext uri="{FF2B5EF4-FFF2-40B4-BE49-F238E27FC236}">
                <a16:creationId xmlns:a16="http://schemas.microsoft.com/office/drawing/2014/main" id="{C70D1729-18E3-6C4A-5666-17B53955BE2D}"/>
              </a:ext>
            </a:extLst>
          </p:cNvPr>
          <p:cNvSpPr/>
          <p:nvPr/>
        </p:nvSpPr>
        <p:spPr>
          <a:xfrm>
            <a:off x="1054100" y="2800989"/>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De flesta vuxna i länet upplever ett gott psykiskt välbefinnande</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I länet finns skillnader i hur kvinnor och män skattar sitt psykiska välbefinnande</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Små skillnader i psykiskt välbefinnande och psykisk påfrestning mellan invånare i olika kommuner</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I länet förekommer psykiska besvär hos nära hälften av den vuxna befolkningen</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Hos både flickor och pojkar minskar livstillfredsställelsen med åldern</a:t>
            </a:r>
          </a:p>
        </p:txBody>
      </p:sp>
      <p:sp>
        <p:nvSpPr>
          <p:cNvPr id="7" name="TextBox 6">
            <a:extLst>
              <a:ext uri="{FF2B5EF4-FFF2-40B4-BE49-F238E27FC236}">
                <a16:creationId xmlns:a16="http://schemas.microsoft.com/office/drawing/2014/main" id="{D2041217-C37E-6673-937E-6183ABB593E9}"/>
              </a:ext>
            </a:extLst>
          </p:cNvPr>
          <p:cNvSpPr txBox="1"/>
          <p:nvPr/>
        </p:nvSpPr>
        <p:spPr>
          <a:xfrm>
            <a:off x="1054100" y="2467535"/>
            <a:ext cx="6598206"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1</a:t>
            </a:r>
          </a:p>
        </p:txBody>
      </p:sp>
      <p:pic>
        <p:nvPicPr>
          <p:cNvPr id="24" name="Picture 23" descr="Person walking through forest">
            <a:extLst>
              <a:ext uri="{FF2B5EF4-FFF2-40B4-BE49-F238E27FC236}">
                <a16:creationId xmlns:a16="http://schemas.microsoft.com/office/drawing/2014/main" id="{1E5EE3A7-974F-4808-D691-418C2906F800}"/>
              </a:ext>
            </a:extLst>
          </p:cNvPr>
          <p:cNvPicPr>
            <a:picLocks noChangeAspect="1"/>
          </p:cNvPicPr>
          <p:nvPr/>
        </p:nvPicPr>
        <p:blipFill>
          <a:blip r:embed="rId3">
            <a:extLst>
              <a:ext uri="{28A0092B-C50C-407E-A947-70E740481C1C}">
                <a14:useLocalDpi xmlns:a14="http://schemas.microsoft.com/office/drawing/2010/main" val="0"/>
              </a:ext>
            </a:extLst>
          </a:blip>
          <a:srcRect l="24949"/>
          <a:stretch>
            <a:fillRect/>
          </a:stretch>
        </p:blipFill>
        <p:spPr>
          <a:xfrm>
            <a:off x="7652306" y="2800989"/>
            <a:ext cx="4255408" cy="3780000"/>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2645269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016D3-9D99-71D1-B4C5-6FCF9444EB32}"/>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C4E9F017-075C-C101-218D-F3B2DBB6954F}"/>
              </a:ext>
            </a:extLst>
          </p:cNvPr>
          <p:cNvSpPr>
            <a:spLocks noGrp="1"/>
          </p:cNvSpPr>
          <p:nvPr>
            <p:ph type="title"/>
          </p:nvPr>
        </p:nvSpPr>
        <p:spPr>
          <a:xfrm>
            <a:off x="1054100" y="365125"/>
            <a:ext cx="10299700" cy="1325563"/>
          </a:xfrm>
        </p:spPr>
        <p:txBody>
          <a:bodyPr>
            <a:normAutofit/>
          </a:bodyPr>
          <a:lstStyle/>
          <a:p>
            <a:r>
              <a:rPr lang="sv-SE"/>
              <a:t>Nulägesbeskrivning: Delmål 2</a:t>
            </a:r>
            <a:endParaRPr lang="sv-SE" noProof="0"/>
          </a:p>
        </p:txBody>
      </p:sp>
      <p:sp>
        <p:nvSpPr>
          <p:cNvPr id="2" name="Rectangle 3">
            <a:extLst>
              <a:ext uri="{FF2B5EF4-FFF2-40B4-BE49-F238E27FC236}">
                <a16:creationId xmlns:a16="http://schemas.microsoft.com/office/drawing/2014/main" id="{C5C3D7B1-5A86-3114-8281-D90D79FD5600}"/>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2 – </a:t>
            </a:r>
            <a:r>
              <a:rPr lang="sv-SE" sz="1600" b="1" i="1">
                <a:solidFill>
                  <a:schemeClr val="tx1"/>
                </a:solidFill>
                <a:latin typeface="Source Sans Pro" panose="020B0503030403020204" pitchFamily="34" charset="0"/>
                <a:ea typeface="Source Sans Pro" panose="020B0503030403020204" pitchFamily="34" charset="0"/>
              </a:rPr>
              <a:t>Ökade investeringar i barn och unga för en god psykisk hälsa genom hela livet</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B3599F70-3C12-7641-946A-572875AC6924}"/>
              </a:ext>
            </a:extLst>
          </p:cNvPr>
          <p:cNvSpPr/>
          <p:nvPr/>
        </p:nvSpPr>
        <p:spPr>
          <a:xfrm>
            <a:off x="1054100" y="2800989"/>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De flesta barn och unga känner sig trygga i sitt bostadsområde</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En liten andel barn och unga uppger att de blir utsatta för mobbning flera gånger i veckan</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Det finns skillnader mellan länets kommuner i andelen elever som har godkända betyg i samtliga ämnen i årskurs 9</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Mellan en och två tredjedelar av elever i kommunerna fullföljer gymnasiet med 2500 poäng inom tre år</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Kostnaden per elev för elevhälsa varierar i länets kommuner</a:t>
            </a:r>
          </a:p>
        </p:txBody>
      </p:sp>
      <p:sp>
        <p:nvSpPr>
          <p:cNvPr id="7" name="TextBox 6">
            <a:extLst>
              <a:ext uri="{FF2B5EF4-FFF2-40B4-BE49-F238E27FC236}">
                <a16:creationId xmlns:a16="http://schemas.microsoft.com/office/drawing/2014/main" id="{C2E608DD-8779-9232-2266-0386554C8FA9}"/>
              </a:ext>
            </a:extLst>
          </p:cNvPr>
          <p:cNvSpPr txBox="1"/>
          <p:nvPr/>
        </p:nvSpPr>
        <p:spPr>
          <a:xfrm>
            <a:off x="1054100" y="2467535"/>
            <a:ext cx="6742363"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2</a:t>
            </a:r>
          </a:p>
        </p:txBody>
      </p:sp>
      <p:pic>
        <p:nvPicPr>
          <p:cNvPr id="9" name="Bildobjekt 8" descr="Barn med soap-bubblor">
            <a:extLst>
              <a:ext uri="{FF2B5EF4-FFF2-40B4-BE49-F238E27FC236}">
                <a16:creationId xmlns:a16="http://schemas.microsoft.com/office/drawing/2014/main" id="{854F2175-15FD-8E7F-24F4-A4082A050D9A}"/>
              </a:ext>
            </a:extLst>
          </p:cNvPr>
          <p:cNvPicPr>
            <a:picLocks noChangeAspect="1"/>
          </p:cNvPicPr>
          <p:nvPr/>
        </p:nvPicPr>
        <p:blipFill>
          <a:blip r:embed="rId3">
            <a:extLst>
              <a:ext uri="{28A0092B-C50C-407E-A947-70E740481C1C}">
                <a14:useLocalDpi xmlns:a14="http://schemas.microsoft.com/office/drawing/2010/main" val="0"/>
              </a:ext>
            </a:extLst>
          </a:blip>
          <a:srcRect r="25797"/>
          <a:stretch>
            <a:fillRect/>
          </a:stretch>
        </p:blipFill>
        <p:spPr>
          <a:xfrm>
            <a:off x="7652306" y="2800989"/>
            <a:ext cx="4207272" cy="3780000"/>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1651691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5756-705F-AD7E-AA69-1E44963441B3}"/>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CB3C80C3-CAFC-2415-9661-D015D2886D5E}"/>
              </a:ext>
            </a:extLst>
          </p:cNvPr>
          <p:cNvSpPr>
            <a:spLocks noGrp="1"/>
          </p:cNvSpPr>
          <p:nvPr>
            <p:ph type="title"/>
          </p:nvPr>
        </p:nvSpPr>
        <p:spPr>
          <a:xfrm>
            <a:off x="1054100" y="365125"/>
            <a:ext cx="10299700" cy="1325563"/>
          </a:xfrm>
        </p:spPr>
        <p:txBody>
          <a:bodyPr>
            <a:normAutofit/>
          </a:bodyPr>
          <a:lstStyle/>
          <a:p>
            <a:r>
              <a:rPr lang="sv-SE"/>
              <a:t>Nulägesbeskrivning: Delmål 3</a:t>
            </a:r>
            <a:endParaRPr lang="sv-SE" noProof="0"/>
          </a:p>
        </p:txBody>
      </p:sp>
      <p:sp>
        <p:nvSpPr>
          <p:cNvPr id="2" name="Rectangle 3">
            <a:extLst>
              <a:ext uri="{FF2B5EF4-FFF2-40B4-BE49-F238E27FC236}">
                <a16:creationId xmlns:a16="http://schemas.microsoft.com/office/drawing/2014/main" id="{ABEB7CE4-F115-56B8-9FDA-22D32552EB4B}"/>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3 – </a:t>
            </a:r>
            <a:r>
              <a:rPr lang="sv-SE" sz="1600" b="1" i="1">
                <a:solidFill>
                  <a:schemeClr val="tx1"/>
                </a:solidFill>
                <a:latin typeface="Source Sans Pro" panose="020B0503030403020204" pitchFamily="34" charset="0"/>
                <a:ea typeface="Source Sans Pro" panose="020B0503030403020204" pitchFamily="34" charset="0"/>
              </a:rPr>
              <a:t>Ett inkluderande och hållbart arbetsliv som främjar psykisk hälsa</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648AE2B3-3163-D820-A725-DBCE6F5352C5}"/>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Pågående sjukfall utifrån psykiatriska diagnoser ökar i länet såväl som i riket</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Stressrelaterade sjukfall utgör merparten av ökningen av sjukfall</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Sjukfall på grund av stress och psykiatriska diagnoser är vanligare hos kvinnor än hos män</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Andelen sysselsatta i Uppsala län är i nivå med riksgenomsnittet</a:t>
            </a:r>
          </a:p>
          <a:p>
            <a:pPr marL="285750" indent="-285750">
              <a:spcBef>
                <a:spcPts val="1200"/>
              </a:spcBef>
              <a:spcAft>
                <a:spcPts val="12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Länet har en något högre arbetslöshet är rikssnittet</a:t>
            </a:r>
          </a:p>
        </p:txBody>
      </p:sp>
      <p:sp>
        <p:nvSpPr>
          <p:cNvPr id="7" name="TextBox 6">
            <a:extLst>
              <a:ext uri="{FF2B5EF4-FFF2-40B4-BE49-F238E27FC236}">
                <a16:creationId xmlns:a16="http://schemas.microsoft.com/office/drawing/2014/main" id="{A2A93C08-7C23-3DBC-E699-F2D89F9FD22C}"/>
              </a:ext>
            </a:extLst>
          </p:cNvPr>
          <p:cNvSpPr txBox="1"/>
          <p:nvPr/>
        </p:nvSpPr>
        <p:spPr>
          <a:xfrm>
            <a:off x="1054100" y="2481412"/>
            <a:ext cx="6477668"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3</a:t>
            </a:r>
          </a:p>
        </p:txBody>
      </p:sp>
      <p:pic>
        <p:nvPicPr>
          <p:cNvPr id="1026" name="Picture 2" descr="people walking on grey concrete floor during daytime">
            <a:extLst>
              <a:ext uri="{FF2B5EF4-FFF2-40B4-BE49-F238E27FC236}">
                <a16:creationId xmlns:a16="http://schemas.microsoft.com/office/drawing/2014/main" id="{BBA4059E-7F2B-2C19-A6CE-BAAE74BCD2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65" r="10665"/>
          <a:stretch>
            <a:fillRect/>
          </a:stretch>
        </p:blipFill>
        <p:spPr bwMode="auto">
          <a:xfrm>
            <a:off x="7531768" y="2841083"/>
            <a:ext cx="4460555" cy="3780000"/>
          </a:xfrm>
          <a:prstGeom prst="rect">
            <a:avLst/>
          </a:prstGeom>
          <a:ln w="28575" cap="sq">
            <a:solidFill>
              <a:schemeClr val="accent1"/>
            </a:solidFill>
            <a:prstDash val="solid"/>
            <a:miter lim="800000"/>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669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F5A6C-8910-866D-6F13-FF7349B5832E}"/>
            </a:ext>
          </a:extLst>
        </p:cNvPr>
        <p:cNvGrpSpPr/>
        <p:nvPr/>
      </p:nvGrpSpPr>
      <p:grpSpPr>
        <a:xfrm>
          <a:off x="0" y="0"/>
          <a:ext cx="0" cy="0"/>
          <a:chOff x="0" y="0"/>
          <a:chExt cx="0" cy="0"/>
        </a:xfrm>
      </p:grpSpPr>
      <p:pic>
        <p:nvPicPr>
          <p:cNvPr id="5" name="Picture 4" descr="People walking in snow">
            <a:extLst>
              <a:ext uri="{FF2B5EF4-FFF2-40B4-BE49-F238E27FC236}">
                <a16:creationId xmlns:a16="http://schemas.microsoft.com/office/drawing/2014/main" id="{CF3FE170-DA95-5469-053D-6F3F96952B9C}"/>
              </a:ext>
            </a:extLst>
          </p:cNvPr>
          <p:cNvPicPr>
            <a:picLocks noChangeAspect="1"/>
          </p:cNvPicPr>
          <p:nvPr/>
        </p:nvPicPr>
        <p:blipFill>
          <a:blip r:embed="rId3">
            <a:extLst>
              <a:ext uri="{28A0092B-C50C-407E-A947-70E740481C1C}">
                <a14:useLocalDpi xmlns:a14="http://schemas.microsoft.com/office/drawing/2010/main" val="0"/>
              </a:ext>
            </a:extLst>
          </a:blip>
          <a:srcRect r="25824"/>
          <a:stretch>
            <a:fillRect/>
          </a:stretch>
        </p:blipFill>
        <p:spPr>
          <a:xfrm>
            <a:off x="7616020" y="2841083"/>
            <a:ext cx="4401809" cy="3780000"/>
          </a:xfrm>
          <a:prstGeom prst="rect">
            <a:avLst/>
          </a:prstGeom>
          <a:ln w="28575" cap="sq">
            <a:solidFill>
              <a:schemeClr val="accent1"/>
            </a:solidFill>
            <a:prstDash val="solid"/>
            <a:miter lim="800000"/>
          </a:ln>
          <a:effectLst/>
        </p:spPr>
      </p:pic>
      <p:sp>
        <p:nvSpPr>
          <p:cNvPr id="67" name="Title 1">
            <a:extLst>
              <a:ext uri="{FF2B5EF4-FFF2-40B4-BE49-F238E27FC236}">
                <a16:creationId xmlns:a16="http://schemas.microsoft.com/office/drawing/2014/main" id="{14A3A4F5-309B-3023-69CD-1DD7FE40480F}"/>
              </a:ext>
            </a:extLst>
          </p:cNvPr>
          <p:cNvSpPr>
            <a:spLocks noGrp="1"/>
          </p:cNvSpPr>
          <p:nvPr>
            <p:ph type="title"/>
          </p:nvPr>
        </p:nvSpPr>
        <p:spPr>
          <a:xfrm>
            <a:off x="1054100" y="365125"/>
            <a:ext cx="10299700" cy="1325563"/>
          </a:xfrm>
        </p:spPr>
        <p:txBody>
          <a:bodyPr>
            <a:normAutofit/>
          </a:bodyPr>
          <a:lstStyle/>
          <a:p>
            <a:r>
              <a:rPr lang="sv-SE"/>
              <a:t>Nulägesbeskrivning: Delmål 4</a:t>
            </a:r>
            <a:endParaRPr lang="sv-SE" noProof="0"/>
          </a:p>
        </p:txBody>
      </p:sp>
      <p:sp>
        <p:nvSpPr>
          <p:cNvPr id="2" name="Rectangle 3">
            <a:extLst>
              <a:ext uri="{FF2B5EF4-FFF2-40B4-BE49-F238E27FC236}">
                <a16:creationId xmlns:a16="http://schemas.microsoft.com/office/drawing/2014/main" id="{F7BC2E0B-F48F-BBE0-DCE6-DF603007DBCD}"/>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4 – </a:t>
            </a:r>
            <a:r>
              <a:rPr lang="sv-SE" sz="1600" b="1" i="1">
                <a:solidFill>
                  <a:schemeClr val="tx1"/>
                </a:solidFill>
                <a:latin typeface="Source Sans Pro" panose="020B0503030403020204" pitchFamily="34" charset="0"/>
                <a:ea typeface="Source Sans Pro" panose="020B0503030403020204" pitchFamily="34" charset="0"/>
              </a:rPr>
              <a:t>Ett inkluderande samhälle med delaktiga invånare</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156B17F2-EC48-BD00-ED1E-0C60D81C3A6E}"/>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Ins="90000" rtlCol="0" anchor="ctr"/>
          <a:lstStyle/>
          <a:p>
            <a:pPr marL="285750" indent="-285750">
              <a:spcBef>
                <a:spcPts val="900"/>
              </a:spcBef>
              <a:spcAft>
                <a:spcPts val="6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Upplevd ensamhet är vanligare hos flickor än bland pojkar</a:t>
            </a:r>
          </a:p>
          <a:p>
            <a:pPr marL="285750" indent="-285750">
              <a:spcBef>
                <a:spcPts val="900"/>
              </a:spcBef>
              <a:spcAft>
                <a:spcPts val="6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En av tio vuxna beskriver att de saknar emotionellt stöd</a:t>
            </a:r>
          </a:p>
          <a:p>
            <a:pPr marL="285750" indent="-285750">
              <a:spcBef>
                <a:spcPts val="900"/>
              </a:spcBef>
              <a:spcAft>
                <a:spcPts val="6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Hälften av vuxna har regelbundet deltagit i aktiviteter tillsammans med andra under det senaste året</a:t>
            </a:r>
          </a:p>
          <a:p>
            <a:pPr marL="285750" indent="-285750">
              <a:spcBef>
                <a:spcPts val="900"/>
              </a:spcBef>
              <a:spcAft>
                <a:spcPts val="6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Barn- och ungdomspsykiatriska öppenvården presterar sämre än rikssnittet vad gäller bemötande och upplevelse av respekt*</a:t>
            </a:r>
          </a:p>
          <a:p>
            <a:pPr marL="285750" indent="-285750">
              <a:spcBef>
                <a:spcPts val="900"/>
              </a:spcBef>
              <a:spcAft>
                <a:spcPts val="600"/>
              </a:spcAft>
              <a:buFont typeface="Wingdings" panose="05000000000000000000" pitchFamily="2" charset="2"/>
              <a:buChar char="Ø"/>
            </a:pPr>
            <a:r>
              <a:rPr lang="sv-SE" sz="1600" dirty="0">
                <a:solidFill>
                  <a:schemeClr val="tx1"/>
                </a:solidFill>
                <a:latin typeface="Source Sans Pro" panose="020B0503030403020204" pitchFamily="34" charset="0"/>
                <a:ea typeface="Source Sans Pro" panose="020B0503030403020204" pitchFamily="34" charset="0"/>
              </a:rPr>
              <a:t>Inom vuxenpsykiatrin skattas upplevelsen något över rikets snitt i öppenvården och något under rikets snitt i slutenvården</a:t>
            </a:r>
          </a:p>
          <a:p>
            <a:pPr>
              <a:spcBef>
                <a:spcPts val="900"/>
              </a:spcBef>
              <a:spcAft>
                <a:spcPts val="600"/>
              </a:spcAft>
            </a:pPr>
            <a:r>
              <a:rPr lang="sv-SE" sz="1600" b="1" dirty="0">
                <a:solidFill>
                  <a:schemeClr val="tx1"/>
                </a:solidFill>
                <a:latin typeface="Source Sans Pro" panose="020B0503030403020204" pitchFamily="34" charset="0"/>
                <a:ea typeface="Source Sans Pro" panose="020B0503030403020204" pitchFamily="34" charset="0"/>
              </a:rPr>
              <a:t>*</a:t>
            </a:r>
            <a:r>
              <a:rPr lang="sv-SE" sz="1600" dirty="0">
                <a:solidFill>
                  <a:schemeClr val="tx1"/>
                </a:solidFill>
                <a:latin typeface="Source Sans Pro" panose="020B0503030403020204" pitchFamily="34" charset="0"/>
                <a:ea typeface="Source Sans Pro" panose="020B0503030403020204" pitchFamily="34" charset="0"/>
              </a:rPr>
              <a:t> </a:t>
            </a:r>
            <a:r>
              <a:rPr lang="sv-SE" sz="1600" i="1" dirty="0">
                <a:solidFill>
                  <a:schemeClr val="tx1"/>
                </a:solidFill>
                <a:latin typeface="Source Sans Pro" panose="020B0503030403020204" pitchFamily="34" charset="0"/>
                <a:ea typeface="Source Sans Pro" panose="020B0503030403020204" pitchFamily="34" charset="0"/>
              </a:rPr>
              <a:t>Resultaten ska tolkas med viss försiktighet, eftersom de baseras på en enkät med låg svarsfrekvens</a:t>
            </a:r>
            <a:endParaRPr lang="sv-SE" sz="1600" b="1" dirty="0">
              <a:solidFill>
                <a:schemeClr val="tx1"/>
              </a:solidFill>
              <a:latin typeface="Source Sans Pro" panose="020B0503030403020204" pitchFamily="34" charset="0"/>
              <a:ea typeface="Source Sans Pro" panose="020B0503030403020204" pitchFamily="34" charset="0"/>
            </a:endParaRPr>
          </a:p>
        </p:txBody>
      </p:sp>
      <p:sp>
        <p:nvSpPr>
          <p:cNvPr id="7" name="TextBox 6">
            <a:extLst>
              <a:ext uri="{FF2B5EF4-FFF2-40B4-BE49-F238E27FC236}">
                <a16:creationId xmlns:a16="http://schemas.microsoft.com/office/drawing/2014/main" id="{09957892-82E3-3E23-F8B5-6BE64FC25043}"/>
              </a:ext>
            </a:extLst>
          </p:cNvPr>
          <p:cNvSpPr txBox="1"/>
          <p:nvPr/>
        </p:nvSpPr>
        <p:spPr>
          <a:xfrm>
            <a:off x="1054100" y="2481412"/>
            <a:ext cx="6561920"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4</a:t>
            </a:r>
          </a:p>
        </p:txBody>
      </p:sp>
    </p:spTree>
    <p:extLst>
      <p:ext uri="{BB962C8B-B14F-4D97-AF65-F5344CB8AC3E}">
        <p14:creationId xmlns:p14="http://schemas.microsoft.com/office/powerpoint/2010/main" val="22219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5693B-7263-0272-B963-A1E6B719E927}"/>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48DFC4F2-F5CB-9B5F-0D6A-4A3552CBCF03}"/>
              </a:ext>
            </a:extLst>
          </p:cNvPr>
          <p:cNvSpPr>
            <a:spLocks noGrp="1"/>
          </p:cNvSpPr>
          <p:nvPr>
            <p:ph type="title"/>
          </p:nvPr>
        </p:nvSpPr>
        <p:spPr>
          <a:xfrm>
            <a:off x="1054100" y="365125"/>
            <a:ext cx="10299700" cy="1325563"/>
          </a:xfrm>
        </p:spPr>
        <p:txBody>
          <a:bodyPr>
            <a:normAutofit/>
          </a:bodyPr>
          <a:lstStyle/>
          <a:p>
            <a:r>
              <a:rPr lang="sv-SE"/>
              <a:t>Nulägesbeskrivning: Delmål 5</a:t>
            </a:r>
            <a:br>
              <a:rPr lang="sv-SE"/>
            </a:br>
            <a:r>
              <a:rPr lang="sv-SE"/>
              <a:t>(sid 1 av 2) </a:t>
            </a:r>
            <a:endParaRPr lang="sv-SE" noProof="0"/>
          </a:p>
        </p:txBody>
      </p:sp>
      <p:sp>
        <p:nvSpPr>
          <p:cNvPr id="2" name="Rectangle 3">
            <a:extLst>
              <a:ext uri="{FF2B5EF4-FFF2-40B4-BE49-F238E27FC236}">
                <a16:creationId xmlns:a16="http://schemas.microsoft.com/office/drawing/2014/main" id="{71F15F28-1AC2-2434-C1C6-1B24D2F8029C}"/>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5 – </a:t>
            </a:r>
            <a:r>
              <a:rPr lang="sv-SE" sz="1600" b="1" i="1">
                <a:solidFill>
                  <a:schemeClr val="tx1"/>
                </a:solidFill>
                <a:latin typeface="Source Sans Pro" panose="020B0503030403020204" pitchFamily="34" charset="0"/>
                <a:ea typeface="Source Sans Pro" panose="020B0503030403020204" pitchFamily="34" charset="0"/>
              </a:rPr>
              <a:t>Vård och omsorg som möter patienters och brukares behov</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8CDF1AA1-24C0-471D-01E2-E6E9D20EA738}"/>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Socialtjänstens utredningstider varierar mellan olika kommuner i länet</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I Uppsala län har en högre andel barn och unga mottagit </a:t>
            </a:r>
            <a:r>
              <a:rPr lang="sv-SE" sz="1600">
                <a:solidFill>
                  <a:sysClr val="windowText" lastClr="000000"/>
                </a:solidFill>
                <a:latin typeface="Source Sans Pro" panose="020B0503030403020204" pitchFamily="34" charset="0"/>
                <a:ea typeface="Source Sans Pro" panose="020B0503030403020204" pitchFamily="34" charset="0"/>
                <a:cs typeface="Calibri" panose="020F0502020204030204" pitchFamily="34" charset="0"/>
              </a:rPr>
              <a:t>individuellt biståndsbedömda öppna</a:t>
            </a:r>
            <a:r>
              <a:rPr lang="sv-SE" sz="1600">
                <a:solidFill>
                  <a:schemeClr val="tx1"/>
                </a:solidFill>
                <a:latin typeface="Source Sans Pro" panose="020B0503030403020204" pitchFamily="34" charset="0"/>
                <a:ea typeface="Source Sans Pro" panose="020B0503030403020204" pitchFamily="34" charset="0"/>
              </a:rPr>
              <a:t> insatser inom socialtjänsten jämfört med riket i stort</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Antalet heldygnsplaceringar per 10 000 barn och unga är något lägre i Uppsala än i riket i stort</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I länet är diagnoser i primärvården för stressrelaterad ohälsa, ångest och depression vanligare bland kvinnor än män</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Uppsala län visar den högsta andelen patienter som har tvångsvårdats bland vuxna patienter i psykiatrisk slutenvård under ett år</a:t>
            </a:r>
          </a:p>
        </p:txBody>
      </p:sp>
      <p:sp>
        <p:nvSpPr>
          <p:cNvPr id="7" name="TextBox 6">
            <a:extLst>
              <a:ext uri="{FF2B5EF4-FFF2-40B4-BE49-F238E27FC236}">
                <a16:creationId xmlns:a16="http://schemas.microsoft.com/office/drawing/2014/main" id="{FA795B72-F441-E7B7-4FD0-94BE23B6A9ED}"/>
              </a:ext>
            </a:extLst>
          </p:cNvPr>
          <p:cNvSpPr txBox="1"/>
          <p:nvPr/>
        </p:nvSpPr>
        <p:spPr>
          <a:xfrm>
            <a:off x="1054100" y="2481412"/>
            <a:ext cx="6598206"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5</a:t>
            </a:r>
          </a:p>
        </p:txBody>
      </p:sp>
      <p:pic>
        <p:nvPicPr>
          <p:cNvPr id="5" name="Picture 4">
            <a:extLst>
              <a:ext uri="{FF2B5EF4-FFF2-40B4-BE49-F238E27FC236}">
                <a16:creationId xmlns:a16="http://schemas.microsoft.com/office/drawing/2014/main" id="{0E58F0B1-5BFB-6307-A0F7-2600569BACD2}"/>
              </a:ext>
            </a:extLst>
          </p:cNvPr>
          <p:cNvPicPr>
            <a:picLocks noChangeAspect="1"/>
          </p:cNvPicPr>
          <p:nvPr/>
        </p:nvPicPr>
        <p:blipFill>
          <a:blip r:embed="rId3">
            <a:extLst>
              <a:ext uri="{28A0092B-C50C-407E-A947-70E740481C1C}">
                <a14:useLocalDpi xmlns:a14="http://schemas.microsoft.com/office/drawing/2010/main" val="0"/>
              </a:ext>
            </a:extLst>
          </a:blip>
          <a:srcRect l="23603" t="36964" r="32077" b="5498"/>
          <a:stretch>
            <a:fillRect/>
          </a:stretch>
        </p:blipFill>
        <p:spPr>
          <a:xfrm>
            <a:off x="7652306" y="2841083"/>
            <a:ext cx="4365523" cy="3780000"/>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2056682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D22DE-9BD6-2012-6061-82637284C15F}"/>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9594DFD2-1F51-BBD1-1D50-3F2D6978BEAC}"/>
              </a:ext>
            </a:extLst>
          </p:cNvPr>
          <p:cNvSpPr>
            <a:spLocks noGrp="1"/>
          </p:cNvSpPr>
          <p:nvPr>
            <p:ph type="title"/>
          </p:nvPr>
        </p:nvSpPr>
        <p:spPr>
          <a:xfrm>
            <a:off x="1054100" y="365125"/>
            <a:ext cx="10299700" cy="1325563"/>
          </a:xfrm>
        </p:spPr>
        <p:txBody>
          <a:bodyPr>
            <a:normAutofit/>
          </a:bodyPr>
          <a:lstStyle/>
          <a:p>
            <a:r>
              <a:rPr lang="sv-SE"/>
              <a:t>Nulägesbeskrivning: Delmål 5</a:t>
            </a:r>
            <a:br>
              <a:rPr lang="sv-SE"/>
            </a:br>
            <a:r>
              <a:rPr lang="sv-SE"/>
              <a:t>(sid 2 av 2) </a:t>
            </a:r>
            <a:endParaRPr lang="sv-SE" noProof="0"/>
          </a:p>
        </p:txBody>
      </p:sp>
      <p:sp>
        <p:nvSpPr>
          <p:cNvPr id="2" name="Rectangle 3">
            <a:extLst>
              <a:ext uri="{FF2B5EF4-FFF2-40B4-BE49-F238E27FC236}">
                <a16:creationId xmlns:a16="http://schemas.microsoft.com/office/drawing/2014/main" id="{603B3FE7-5DCE-E63E-AD1F-B53C52049075}"/>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5 – </a:t>
            </a:r>
            <a:r>
              <a:rPr lang="sv-SE" sz="1600" b="1" i="1">
                <a:solidFill>
                  <a:schemeClr val="tx1"/>
                </a:solidFill>
                <a:latin typeface="Source Sans Pro" panose="020B0503030403020204" pitchFamily="34" charset="0"/>
                <a:ea typeface="Source Sans Pro" panose="020B0503030403020204" pitchFamily="34" charset="0"/>
              </a:rPr>
              <a:t>Vård och omsorg som möter patienters och brukares behov</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C15C74AC-FDA3-1FF8-899D-563423EC5CAF}"/>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Psykologisk behandling ges i högre grad vid nyinsjuknande i depression i Uppsala län än i landet</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Inom den specialiserade vården är förekomsten av psykiatriska diagnoser bland kvinnor högst i åldersgruppen 18–29 år</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Bland män är förekomsten av patienter med psykiatriska diagnoser högst i åldersgruppen 0–17 år inom den specialiserade öppen- och slutenvården</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I tre av fyra fall uppfylls vårdgarantin för vuxna patienter inom den allmänpsykiatriska öppenvården i länet</a:t>
            </a:r>
          </a:p>
          <a:p>
            <a:pPr marL="285750" indent="-285750">
              <a:spcBef>
                <a:spcPts val="400"/>
              </a:spcBef>
              <a:spcAft>
                <a:spcPts val="4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Länet har en god tillgänglighet till förstagångsbesök inom barn- och ungdomspsykiatrin, men inte när det gäller fördjupad utredning eller behandling</a:t>
            </a:r>
          </a:p>
        </p:txBody>
      </p:sp>
      <p:sp>
        <p:nvSpPr>
          <p:cNvPr id="5" name="TextBox 4">
            <a:extLst>
              <a:ext uri="{FF2B5EF4-FFF2-40B4-BE49-F238E27FC236}">
                <a16:creationId xmlns:a16="http://schemas.microsoft.com/office/drawing/2014/main" id="{956CB7EE-1251-6ECF-2A7A-10D42159C8BC}"/>
              </a:ext>
            </a:extLst>
          </p:cNvPr>
          <p:cNvSpPr txBox="1"/>
          <p:nvPr/>
        </p:nvSpPr>
        <p:spPr>
          <a:xfrm>
            <a:off x="1054100" y="2481412"/>
            <a:ext cx="6598206"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5</a:t>
            </a:r>
          </a:p>
        </p:txBody>
      </p:sp>
      <p:pic>
        <p:nvPicPr>
          <p:cNvPr id="8" name="Picture 7">
            <a:extLst>
              <a:ext uri="{FF2B5EF4-FFF2-40B4-BE49-F238E27FC236}">
                <a16:creationId xmlns:a16="http://schemas.microsoft.com/office/drawing/2014/main" id="{6284CBCB-A2B5-18E4-C08D-460A026BA1D0}"/>
              </a:ext>
            </a:extLst>
          </p:cNvPr>
          <p:cNvPicPr>
            <a:picLocks noChangeAspect="1"/>
          </p:cNvPicPr>
          <p:nvPr/>
        </p:nvPicPr>
        <p:blipFill>
          <a:blip r:embed="rId3">
            <a:extLst>
              <a:ext uri="{28A0092B-C50C-407E-A947-70E740481C1C}">
                <a14:useLocalDpi xmlns:a14="http://schemas.microsoft.com/office/drawing/2010/main" val="0"/>
              </a:ext>
            </a:extLst>
          </a:blip>
          <a:srcRect l="23603" t="36964" r="32077" b="5498"/>
          <a:stretch>
            <a:fillRect/>
          </a:stretch>
        </p:blipFill>
        <p:spPr>
          <a:xfrm>
            <a:off x="7652306" y="2841083"/>
            <a:ext cx="4365523" cy="3780000"/>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2039311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9F65D-086C-CB25-1359-1A8215E5772B}"/>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7E81A4D2-F6D6-3E42-1BA2-1D2DCA11FD3C}"/>
              </a:ext>
            </a:extLst>
          </p:cNvPr>
          <p:cNvSpPr>
            <a:spLocks noGrp="1"/>
          </p:cNvSpPr>
          <p:nvPr>
            <p:ph type="title"/>
          </p:nvPr>
        </p:nvSpPr>
        <p:spPr>
          <a:xfrm>
            <a:off x="1054100" y="365125"/>
            <a:ext cx="10299700" cy="1325563"/>
          </a:xfrm>
        </p:spPr>
        <p:txBody>
          <a:bodyPr>
            <a:normAutofit/>
          </a:bodyPr>
          <a:lstStyle/>
          <a:p>
            <a:r>
              <a:rPr lang="sv-SE"/>
              <a:t>Nulägesbeskrivning: Delmål 6</a:t>
            </a:r>
            <a:endParaRPr lang="sv-SE" noProof="0"/>
          </a:p>
        </p:txBody>
      </p:sp>
      <p:sp>
        <p:nvSpPr>
          <p:cNvPr id="2" name="Rectangle 3">
            <a:extLst>
              <a:ext uri="{FF2B5EF4-FFF2-40B4-BE49-F238E27FC236}">
                <a16:creationId xmlns:a16="http://schemas.microsoft.com/office/drawing/2014/main" id="{94E974CD-3215-F7A5-D1AB-292705D89905}"/>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6 – </a:t>
            </a:r>
            <a:r>
              <a:rPr lang="sv-SE" sz="1600" b="1" i="1">
                <a:solidFill>
                  <a:schemeClr val="tx1"/>
                </a:solidFill>
                <a:latin typeface="Source Sans Pro" panose="020B0503030403020204" pitchFamily="34" charset="0"/>
                <a:ea typeface="Source Sans Pro" panose="020B0503030403020204" pitchFamily="34" charset="0"/>
              </a:rPr>
              <a:t>Stärkt suicidpreventivt arbete</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4B69EC57-5EA7-F8FF-FEEE-A22BFC644A21}"/>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spcAft>
                <a:spcPts val="6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Vuxna kvinnor uppger oftare än män att de någon gång har haft allvarliga suicidtankar</a:t>
            </a:r>
          </a:p>
          <a:p>
            <a:pPr marL="285750" indent="-285750">
              <a:spcBef>
                <a:spcPts val="600"/>
              </a:spcBef>
              <a:spcAft>
                <a:spcPts val="6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En av tio elever uppger att de någon gång försökt ta sitt liv*</a:t>
            </a:r>
          </a:p>
          <a:p>
            <a:pPr marL="285750" indent="-285750">
              <a:spcBef>
                <a:spcPts val="600"/>
              </a:spcBef>
              <a:spcAft>
                <a:spcPts val="6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Suicidförsök är något vanligare i länet än i riket som helhet</a:t>
            </a:r>
          </a:p>
          <a:p>
            <a:pPr marL="285750" indent="-285750">
              <a:spcBef>
                <a:spcPts val="600"/>
              </a:spcBef>
              <a:spcAft>
                <a:spcPts val="6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Uppsala län har något högre </a:t>
            </a:r>
            <a:r>
              <a:rPr lang="sv-SE" sz="1600" err="1">
                <a:solidFill>
                  <a:schemeClr val="tx1"/>
                </a:solidFill>
                <a:latin typeface="Source Sans Pro" panose="020B0503030403020204" pitchFamily="34" charset="0"/>
                <a:ea typeface="Source Sans Pro" panose="020B0503030403020204" pitchFamily="34" charset="0"/>
              </a:rPr>
              <a:t>suicidtal</a:t>
            </a:r>
            <a:r>
              <a:rPr lang="sv-SE" sz="1600">
                <a:solidFill>
                  <a:schemeClr val="tx1"/>
                </a:solidFill>
                <a:latin typeface="Source Sans Pro" panose="020B0503030403020204" pitchFamily="34" charset="0"/>
                <a:ea typeface="Source Sans Pro" panose="020B0503030403020204" pitchFamily="34" charset="0"/>
              </a:rPr>
              <a:t> än riket, totalt och uppdelat på kön</a:t>
            </a:r>
          </a:p>
          <a:p>
            <a:pPr marL="285750" indent="-285750">
              <a:spcBef>
                <a:spcPts val="600"/>
              </a:spcBef>
              <a:spcAft>
                <a:spcPts val="6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Antalet krisplaner som upprättas per 100 000 invånare är betydligt färre i Uppsala jämfört med rikssnittet</a:t>
            </a:r>
          </a:p>
          <a:p>
            <a:pPr>
              <a:spcBef>
                <a:spcPts val="600"/>
              </a:spcBef>
              <a:spcAft>
                <a:spcPts val="600"/>
              </a:spcAft>
            </a:pPr>
            <a:r>
              <a:rPr lang="sv-SE" sz="1600" b="1" i="1">
                <a:solidFill>
                  <a:schemeClr val="tx1"/>
                </a:solidFill>
                <a:latin typeface="Source Sans Pro" panose="020B0503030403020204" pitchFamily="34" charset="0"/>
                <a:ea typeface="Source Sans Pro" panose="020B0503030403020204" pitchFamily="34" charset="0"/>
              </a:rPr>
              <a:t>* </a:t>
            </a:r>
            <a:r>
              <a:rPr lang="sv-SE" sz="1600" i="1">
                <a:solidFill>
                  <a:schemeClr val="tx1"/>
                </a:solidFill>
                <a:latin typeface="Source Sans Pro" panose="020B0503030403020204" pitchFamily="34" charset="0"/>
                <a:ea typeface="Source Sans Pro" panose="020B0503030403020204" pitchFamily="34" charset="0"/>
              </a:rPr>
              <a:t>Resultaten bör tolkas med försiktighet, då nyckeltalet redovisar andel barn och unga som har svarat ja på frågan "Har du någon gång försökt ta ditt liv?"</a:t>
            </a:r>
          </a:p>
        </p:txBody>
      </p:sp>
      <p:sp>
        <p:nvSpPr>
          <p:cNvPr id="7" name="TextBox 6">
            <a:extLst>
              <a:ext uri="{FF2B5EF4-FFF2-40B4-BE49-F238E27FC236}">
                <a16:creationId xmlns:a16="http://schemas.microsoft.com/office/drawing/2014/main" id="{E4A22E9B-91E6-9285-274B-041A118C389A}"/>
              </a:ext>
            </a:extLst>
          </p:cNvPr>
          <p:cNvSpPr txBox="1"/>
          <p:nvPr/>
        </p:nvSpPr>
        <p:spPr>
          <a:xfrm>
            <a:off x="1054100" y="2481412"/>
            <a:ext cx="6598206"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6</a:t>
            </a:r>
          </a:p>
        </p:txBody>
      </p:sp>
      <p:pic>
        <p:nvPicPr>
          <p:cNvPr id="8" name="Picture 7">
            <a:extLst>
              <a:ext uri="{FF2B5EF4-FFF2-40B4-BE49-F238E27FC236}">
                <a16:creationId xmlns:a16="http://schemas.microsoft.com/office/drawing/2014/main" id="{9885CF78-BCF0-CE22-7C84-DFF29B5631B3}"/>
              </a:ext>
            </a:extLst>
          </p:cNvPr>
          <p:cNvPicPr>
            <a:picLocks noChangeAspect="1"/>
          </p:cNvPicPr>
          <p:nvPr/>
        </p:nvPicPr>
        <p:blipFill>
          <a:blip r:embed="rId3">
            <a:extLst>
              <a:ext uri="{28A0092B-C50C-407E-A947-70E740481C1C}">
                <a14:useLocalDpi xmlns:a14="http://schemas.microsoft.com/office/drawing/2010/main" val="0"/>
              </a:ext>
            </a:extLst>
          </a:blip>
          <a:srcRect l="7767" r="15254"/>
          <a:stretch>
            <a:fillRect/>
          </a:stretch>
        </p:blipFill>
        <p:spPr>
          <a:xfrm>
            <a:off x="7652306" y="2841084"/>
            <a:ext cx="4365523" cy="3780668"/>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3720583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A426B-2C80-F116-CAEA-CA50BFC6D289}"/>
            </a:ext>
          </a:extLst>
        </p:cNvPr>
        <p:cNvGrpSpPr/>
        <p:nvPr/>
      </p:nvGrpSpPr>
      <p:grpSpPr>
        <a:xfrm>
          <a:off x="0" y="0"/>
          <a:ext cx="0" cy="0"/>
          <a:chOff x="0" y="0"/>
          <a:chExt cx="0" cy="0"/>
        </a:xfrm>
      </p:grpSpPr>
      <p:sp>
        <p:nvSpPr>
          <p:cNvPr id="67" name="Title 1">
            <a:extLst>
              <a:ext uri="{FF2B5EF4-FFF2-40B4-BE49-F238E27FC236}">
                <a16:creationId xmlns:a16="http://schemas.microsoft.com/office/drawing/2014/main" id="{F2161A56-646B-A12A-78BA-D641294E4C3C}"/>
              </a:ext>
            </a:extLst>
          </p:cNvPr>
          <p:cNvSpPr>
            <a:spLocks noGrp="1"/>
          </p:cNvSpPr>
          <p:nvPr>
            <p:ph type="title"/>
          </p:nvPr>
        </p:nvSpPr>
        <p:spPr>
          <a:xfrm>
            <a:off x="1054100" y="365125"/>
            <a:ext cx="10299700" cy="1325563"/>
          </a:xfrm>
        </p:spPr>
        <p:txBody>
          <a:bodyPr>
            <a:normAutofit/>
          </a:bodyPr>
          <a:lstStyle/>
          <a:p>
            <a:r>
              <a:rPr lang="sv-SE"/>
              <a:t>Nulägesbeskrivning: Delmål 7</a:t>
            </a:r>
            <a:endParaRPr lang="sv-SE" noProof="0"/>
          </a:p>
        </p:txBody>
      </p:sp>
      <p:sp>
        <p:nvSpPr>
          <p:cNvPr id="2" name="Rectangle 3">
            <a:extLst>
              <a:ext uri="{FF2B5EF4-FFF2-40B4-BE49-F238E27FC236}">
                <a16:creationId xmlns:a16="http://schemas.microsoft.com/office/drawing/2014/main" id="{7755DF48-42F5-158A-60F2-4E8225E0C53A}"/>
              </a:ext>
            </a:extLst>
          </p:cNvPr>
          <p:cNvSpPr/>
          <p:nvPr/>
        </p:nvSpPr>
        <p:spPr>
          <a:xfrm>
            <a:off x="1054100" y="1808329"/>
            <a:ext cx="10963729" cy="4320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lIns="90000" tIns="36000" bIns="36000" rtlCol="0" anchor="ctr">
            <a:spAutoFit/>
          </a:bodyPr>
          <a:lstStyle/>
          <a:p>
            <a:pPr>
              <a:defRPr/>
            </a:pPr>
            <a:r>
              <a:rPr lang="sv-SE" sz="1600" b="1" i="1">
                <a:solidFill>
                  <a:prstClr val="black"/>
                </a:solidFill>
                <a:latin typeface="Source Sans Pro" panose="020B0503030403020204" pitchFamily="34" charset="0"/>
                <a:ea typeface="Source Sans Pro" panose="020B0503030403020204" pitchFamily="34" charset="0"/>
              </a:rPr>
              <a:t>Delmål 7 – </a:t>
            </a:r>
            <a:r>
              <a:rPr lang="sv-SE" sz="1600" b="1" i="1">
                <a:solidFill>
                  <a:schemeClr val="tx1"/>
                </a:solidFill>
                <a:latin typeface="Source Sans Pro" panose="020B0503030403020204" pitchFamily="34" charset="0"/>
                <a:ea typeface="Source Sans Pro" panose="020B0503030403020204" pitchFamily="34" charset="0"/>
              </a:rPr>
              <a:t>Stärkt kunskapsutveckling inom området psykisk hälsa och suicidprevention</a:t>
            </a:r>
            <a:endParaRPr lang="sv-SE" sz="1600" b="1" i="1">
              <a:solidFill>
                <a:prstClr val="black"/>
              </a:solidFill>
              <a:latin typeface="Source Sans Pro" panose="020B0503030403020204" pitchFamily="34" charset="0"/>
              <a:ea typeface="Source Sans Pro" panose="020B0503030403020204" pitchFamily="34" charset="0"/>
            </a:endParaRPr>
          </a:p>
        </p:txBody>
      </p:sp>
      <p:sp>
        <p:nvSpPr>
          <p:cNvPr id="6" name="Rectangle 5">
            <a:extLst>
              <a:ext uri="{FF2B5EF4-FFF2-40B4-BE49-F238E27FC236}">
                <a16:creationId xmlns:a16="http://schemas.microsoft.com/office/drawing/2014/main" id="{7D3D93C7-590C-047A-A4A7-85013E83250A}"/>
              </a:ext>
            </a:extLst>
          </p:cNvPr>
          <p:cNvSpPr/>
          <p:nvPr/>
        </p:nvSpPr>
        <p:spPr>
          <a:xfrm>
            <a:off x="1054100" y="2841083"/>
            <a:ext cx="6359423" cy="3780000"/>
          </a:xfrm>
          <a:prstGeom prst="rect">
            <a:avLst/>
          </a:prstGeom>
          <a:solidFill>
            <a:schemeClr val="tx2">
              <a:lumMod val="20000"/>
              <a:lumOff val="8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1800"/>
              </a:spcBef>
              <a:spcAft>
                <a:spcPts val="1200"/>
              </a:spcAft>
              <a:buFont typeface="Wingdings" panose="05000000000000000000" pitchFamily="2" charset="2"/>
              <a:buChar char="Ø"/>
            </a:pPr>
            <a:r>
              <a:rPr lang="sv-SE" sz="1600">
                <a:solidFill>
                  <a:schemeClr val="tx1"/>
                </a:solidFill>
                <a:latin typeface="Source Sans Pro" panose="020B0503030403020204" pitchFamily="34" charset="0"/>
                <a:ea typeface="Source Sans Pro" panose="020B0503030403020204" pitchFamily="34" charset="0"/>
              </a:rPr>
              <a:t>Kunskap når inte alltid hela vägen till operativ nivå</a:t>
            </a:r>
            <a:endParaRPr lang="sv-SE" sz="1600">
              <a:latin typeface="Source Sans Pro" panose="020B0503030403020204" pitchFamily="34" charset="0"/>
              <a:ea typeface="Source Sans Pro" panose="020B0503030403020204" pitchFamily="34" charset="0"/>
            </a:endParaRPr>
          </a:p>
          <a:p>
            <a:pPr marL="285750" lvl="0" indent="-285750">
              <a:spcBef>
                <a:spcPts val="1800"/>
              </a:spcBef>
              <a:spcAft>
                <a:spcPts val="1200"/>
              </a:spcAft>
              <a:buFont typeface="Wingdings" panose="05000000000000000000" pitchFamily="2" charset="2"/>
              <a:buChar char="Ø"/>
              <a:defRPr/>
            </a:pPr>
            <a:r>
              <a:rPr lang="sv-SE" sz="1600">
                <a:solidFill>
                  <a:schemeClr val="tx1"/>
                </a:solidFill>
                <a:latin typeface="Source Sans Pro" panose="020B0503030403020204" pitchFamily="34" charset="0"/>
                <a:ea typeface="Source Sans Pro" panose="020B0503030403020204" pitchFamily="34" charset="0"/>
              </a:rPr>
              <a:t>Strukturerna för kunskapsutbyte bedöms som delvis fungerande, men inte fullt ut tillräckliga</a:t>
            </a:r>
          </a:p>
          <a:p>
            <a:pPr marL="285750" indent="-285750">
              <a:spcBef>
                <a:spcPts val="1800"/>
              </a:spcBef>
              <a:spcAft>
                <a:spcPts val="1200"/>
              </a:spcAft>
              <a:buFont typeface="Wingdings" panose="05000000000000000000" pitchFamily="2" charset="2"/>
              <a:buChar char="Ø"/>
              <a:defRPr/>
            </a:pPr>
            <a:r>
              <a:rPr lang="sv-SE" sz="1600">
                <a:solidFill>
                  <a:schemeClr val="tx1"/>
                </a:solidFill>
                <a:latin typeface="Source Sans Pro" panose="020B0503030403020204" pitchFamily="34" charset="0"/>
                <a:ea typeface="Source Sans Pro" panose="020B0503030403020204" pitchFamily="34" charset="0"/>
              </a:rPr>
              <a:t>Uppföljning av kunskap och kunskapsutveckling är svagare än implementering av ny kunskap</a:t>
            </a:r>
          </a:p>
          <a:p>
            <a:pPr marL="285750" indent="-285750">
              <a:spcBef>
                <a:spcPts val="1800"/>
              </a:spcBef>
              <a:spcAft>
                <a:spcPts val="1200"/>
              </a:spcAft>
              <a:buFont typeface="Wingdings" panose="05000000000000000000" pitchFamily="2" charset="2"/>
              <a:buChar char="Ø"/>
              <a:defRPr/>
            </a:pPr>
            <a:r>
              <a:rPr lang="sv-SE" sz="1600">
                <a:solidFill>
                  <a:schemeClr val="tx1"/>
                </a:solidFill>
                <a:latin typeface="Source Sans Pro" panose="020B0503030403020204" pitchFamily="34" charset="0"/>
                <a:ea typeface="Source Sans Pro" panose="020B0503030403020204" pitchFamily="34" charset="0"/>
              </a:rPr>
              <a:t>Det finns en efterfrågan om bättre överblick över vad som pågår inom länet</a:t>
            </a:r>
          </a:p>
        </p:txBody>
      </p:sp>
      <p:sp>
        <p:nvSpPr>
          <p:cNvPr id="7" name="TextBox 6">
            <a:extLst>
              <a:ext uri="{FF2B5EF4-FFF2-40B4-BE49-F238E27FC236}">
                <a16:creationId xmlns:a16="http://schemas.microsoft.com/office/drawing/2014/main" id="{0A7FE992-4791-DB2E-55F8-B9A757832DAE}"/>
              </a:ext>
            </a:extLst>
          </p:cNvPr>
          <p:cNvSpPr txBox="1"/>
          <p:nvPr/>
        </p:nvSpPr>
        <p:spPr>
          <a:xfrm>
            <a:off x="1054100" y="2481412"/>
            <a:ext cx="6598206" cy="338554"/>
          </a:xfrm>
          <a:prstGeom prst="rect">
            <a:avLst/>
          </a:prstGeom>
          <a:noFill/>
        </p:spPr>
        <p:txBody>
          <a:bodyPr wrap="square" rtlCol="0">
            <a:spAutoFit/>
          </a:bodyPr>
          <a:lstStyle/>
          <a:p>
            <a:r>
              <a:rPr lang="sv-SE" sz="1600" b="1">
                <a:latin typeface="Source Sans Pro" panose="020B0503030403020204" pitchFamily="34" charset="0"/>
                <a:ea typeface="Source Sans Pro" panose="020B0503030403020204" pitchFamily="34" charset="0"/>
              </a:rPr>
              <a:t>Insikter från kvantitativa analyser av nyckeltal kopplade till delmål 7</a:t>
            </a:r>
          </a:p>
        </p:txBody>
      </p:sp>
      <p:pic>
        <p:nvPicPr>
          <p:cNvPr id="13" name="Picture 12" descr="Magnifier placed on a white background">
            <a:extLst>
              <a:ext uri="{FF2B5EF4-FFF2-40B4-BE49-F238E27FC236}">
                <a16:creationId xmlns:a16="http://schemas.microsoft.com/office/drawing/2014/main" id="{7D0E2D40-0503-49B7-53D8-A81A07AA6E80}"/>
              </a:ext>
            </a:extLst>
          </p:cNvPr>
          <p:cNvPicPr>
            <a:picLocks noChangeAspect="1"/>
          </p:cNvPicPr>
          <p:nvPr/>
        </p:nvPicPr>
        <p:blipFill>
          <a:blip r:embed="rId3">
            <a:extLst>
              <a:ext uri="{28A0092B-C50C-407E-A947-70E740481C1C}">
                <a14:useLocalDpi xmlns:a14="http://schemas.microsoft.com/office/drawing/2010/main" val="0"/>
              </a:ext>
            </a:extLst>
          </a:blip>
          <a:srcRect l="10517" t="-559" r="10669" b="559"/>
          <a:stretch>
            <a:fillRect/>
          </a:stretch>
        </p:blipFill>
        <p:spPr>
          <a:xfrm>
            <a:off x="7549116" y="2841084"/>
            <a:ext cx="4468713" cy="3780000"/>
          </a:xfrm>
          <a:prstGeom prst="rect">
            <a:avLst/>
          </a:prstGeom>
          <a:ln w="28575" cap="sq">
            <a:solidFill>
              <a:schemeClr val="accent1"/>
            </a:solidFill>
            <a:prstDash val="solid"/>
            <a:miter lim="800000"/>
          </a:ln>
          <a:effectLst/>
        </p:spPr>
      </p:pic>
    </p:spTree>
    <p:extLst>
      <p:ext uri="{BB962C8B-B14F-4D97-AF65-F5344CB8AC3E}">
        <p14:creationId xmlns:p14="http://schemas.microsoft.com/office/powerpoint/2010/main" val="2452810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D43A-AB90-283F-8858-97A351DDD3AB}"/>
            </a:ext>
          </a:extLst>
        </p:cNvPr>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3FD57BDF-4AF5-F005-64E4-AA68CB86E3F5}"/>
              </a:ext>
            </a:extLst>
          </p:cNvPr>
          <p:cNvGraphicFramePr>
            <a:graphicFrameLocks noChangeAspect="1"/>
          </p:cNvGraphicFramePr>
          <p:nvPr>
            <p:custDataLst>
              <p:tags r:id="rId1"/>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3FD57BDF-4AF5-F005-64E4-AA68CB86E3F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D8FADB21-3D57-A8C5-98CF-5EE4D09E3B06}"/>
              </a:ext>
            </a:extLst>
          </p:cNvPr>
          <p:cNvSpPr/>
          <p:nvPr/>
        </p:nvSpPr>
        <p:spPr>
          <a:xfrm>
            <a:off x="733425" y="1250185"/>
            <a:ext cx="6601201" cy="372922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9" name="Rektangel 8">
            <a:extLst>
              <a:ext uri="{FF2B5EF4-FFF2-40B4-BE49-F238E27FC236}">
                <a16:creationId xmlns:a16="http://schemas.microsoft.com/office/drawing/2014/main" id="{9414164E-EE23-AD96-0078-1D6F9E90C37B}"/>
              </a:ext>
            </a:extLst>
          </p:cNvPr>
          <p:cNvSpPr/>
          <p:nvPr/>
        </p:nvSpPr>
        <p:spPr>
          <a:xfrm>
            <a:off x="742948" y="2970382"/>
            <a:ext cx="6286501"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b="1" cap="all">
                <a:solidFill>
                  <a:schemeClr val="tx1"/>
                </a:solidFill>
                <a:latin typeface="Source Sans Pro" panose="020B0503030403020204" pitchFamily="34" charset="0"/>
                <a:ea typeface="Source Sans Pro" panose="020B0503030403020204" pitchFamily="34" charset="0"/>
                <a:cs typeface="Arial" panose="020B0604020202020204" pitchFamily="34" charset="0"/>
              </a:rPr>
              <a:t>Sammanfattande slutsatser</a:t>
            </a:r>
          </a:p>
        </p:txBody>
      </p:sp>
      <p:sp>
        <p:nvSpPr>
          <p:cNvPr id="9" name="Rektangel 8">
            <a:extLst>
              <a:ext uri="{FF2B5EF4-FFF2-40B4-BE49-F238E27FC236}">
                <a16:creationId xmlns:a16="http://schemas.microsoft.com/office/drawing/2014/main" id="{B0695889-86C8-596E-2B91-34EEC86392B7}"/>
              </a:ext>
            </a:extLst>
          </p:cNvPr>
          <p:cNvSpPr/>
          <p:nvPr/>
        </p:nvSpPr>
        <p:spPr>
          <a:xfrm>
            <a:off x="733425" y="5258627"/>
            <a:ext cx="11449050" cy="11226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i="1">
                <a:solidFill>
                  <a:schemeClr val="tx1"/>
                </a:solidFill>
                <a:latin typeface="Source Sans Pro" panose="020B0503030403020204" pitchFamily="34" charset="0"/>
                <a:ea typeface="Source Sans Pro" panose="020B0503030403020204" pitchFamily="34" charset="0"/>
              </a:rPr>
              <a:t>I detta kapitel sammanfattas de övergripande utvecklingsbehov som identifierats i nulägesanalysen av psykisk hälsa och suicidprevention i Uppsala län.</a:t>
            </a:r>
          </a:p>
        </p:txBody>
      </p:sp>
      <p:pic>
        <p:nvPicPr>
          <p:cNvPr id="2" name="Bildobjekt 6" descr="En bild som visar text, bord, golv, inomhus&#10;&#10;Automatiskt genererad beskrivning">
            <a:extLst>
              <a:ext uri="{FF2B5EF4-FFF2-40B4-BE49-F238E27FC236}">
                <a16:creationId xmlns:a16="http://schemas.microsoft.com/office/drawing/2014/main" id="{A4C30605-D3CA-05A0-CC10-9E0774CE01E9}"/>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7538340" y="1248869"/>
            <a:ext cx="4653660" cy="3727905"/>
          </a:xfrm>
          <a:prstGeom prst="rect">
            <a:avLst/>
          </a:prstGeom>
        </p:spPr>
      </p:pic>
      <p:sp>
        <p:nvSpPr>
          <p:cNvPr id="3" name="Rectangle 2">
            <a:extLst>
              <a:ext uri="{FF2B5EF4-FFF2-40B4-BE49-F238E27FC236}">
                <a16:creationId xmlns:a16="http://schemas.microsoft.com/office/drawing/2014/main" id="{D2F86EFE-31C8-EB0F-D7B4-F1287307811B}"/>
              </a:ext>
            </a:extLst>
          </p:cNvPr>
          <p:cNvSpPr/>
          <p:nvPr/>
        </p:nvSpPr>
        <p:spPr>
          <a:xfrm>
            <a:off x="733425" y="1248869"/>
            <a:ext cx="6601201" cy="81093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4000" b="1">
                <a:latin typeface="Source Sans Pro" panose="020B0503030403020204" pitchFamily="34" charset="0"/>
                <a:ea typeface="Source Sans Pro" panose="020B0503030403020204" pitchFamily="34" charset="0"/>
              </a:rPr>
              <a:t>Kapitel 4</a:t>
            </a:r>
          </a:p>
        </p:txBody>
      </p:sp>
    </p:spTree>
    <p:extLst>
      <p:ext uri="{BB962C8B-B14F-4D97-AF65-F5344CB8AC3E}">
        <p14:creationId xmlns:p14="http://schemas.microsoft.com/office/powerpoint/2010/main" val="3019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B2186-9783-A426-B7DA-327E14303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F9175-2691-130A-EADF-46808A8726D5}"/>
              </a:ext>
            </a:extLst>
          </p:cNvPr>
          <p:cNvSpPr>
            <a:spLocks noGrp="1"/>
          </p:cNvSpPr>
          <p:nvPr>
            <p:ph type="title"/>
          </p:nvPr>
        </p:nvSpPr>
        <p:spPr>
          <a:xfrm>
            <a:off x="1054100" y="365125"/>
            <a:ext cx="10795000" cy="1325563"/>
          </a:xfrm>
        </p:spPr>
        <p:txBody>
          <a:bodyPr>
            <a:normAutofit/>
          </a:bodyPr>
          <a:lstStyle/>
          <a:p>
            <a:r>
              <a:rPr lang="sv-SE" noProof="0"/>
              <a:t>Sammanfattande </a:t>
            </a:r>
            <a:r>
              <a:rPr lang="sv-SE"/>
              <a:t>slutsatser:</a:t>
            </a:r>
            <a:br>
              <a:rPr lang="sv-SE"/>
            </a:br>
            <a:r>
              <a:rPr lang="sv-SE" noProof="0"/>
              <a:t>Jämförelse mellan länet och riket</a:t>
            </a:r>
          </a:p>
        </p:txBody>
      </p:sp>
      <p:sp>
        <p:nvSpPr>
          <p:cNvPr id="7" name="Rectangle 6">
            <a:extLst>
              <a:ext uri="{FF2B5EF4-FFF2-40B4-BE49-F238E27FC236}">
                <a16:creationId xmlns:a16="http://schemas.microsoft.com/office/drawing/2014/main" id="{22B6C211-0655-1535-DB0D-837B3F17F2C6}"/>
              </a:ext>
            </a:extLst>
          </p:cNvPr>
          <p:cNvSpPr/>
          <p:nvPr/>
        </p:nvSpPr>
        <p:spPr>
          <a:xfrm>
            <a:off x="1153747" y="2512833"/>
            <a:ext cx="6300000" cy="3980042"/>
          </a:xfrm>
          <a:prstGeom prst="rect">
            <a:avLst/>
          </a:prstGeom>
          <a:solidFill>
            <a:srgbClr val="EDF6F7"/>
          </a:solidFill>
          <a:ln w="28575">
            <a:noFill/>
            <a:prstDash val="solid"/>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Uppsala län har en relativt god tillgänglighet till första bedömning inom både primärvård och barn- och ungdomspsykiatri, men väntetiderna till fortsatt utredning och behandling är längre.</a:t>
            </a:r>
          </a:p>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Länet uppvisar högre nivåer av både suicidförsök och </a:t>
            </a:r>
            <a:r>
              <a:rPr lang="sv-SE" err="1">
                <a:solidFill>
                  <a:schemeClr val="tx1"/>
                </a:solidFill>
                <a:latin typeface="Source Sans Pro" panose="020B0503030403020204" pitchFamily="34" charset="0"/>
                <a:ea typeface="Source Sans Pro" panose="020B0503030403020204" pitchFamily="34" charset="0"/>
              </a:rPr>
              <a:t>suicidtal</a:t>
            </a:r>
            <a:r>
              <a:rPr lang="sv-SE">
                <a:solidFill>
                  <a:schemeClr val="tx1"/>
                </a:solidFill>
                <a:latin typeface="Source Sans Pro" panose="020B0503030403020204" pitchFamily="34" charset="0"/>
                <a:ea typeface="Source Sans Pro" panose="020B0503030403020204" pitchFamily="34" charset="0"/>
              </a:rPr>
              <a:t> än riket, och skillnaden är särskilt tydlig i högre åldrar då länet avviker mer från riksgenomsnittet.</a:t>
            </a:r>
          </a:p>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Kvinnor i länet diagnostiseras något oftare med stressrelaterad ohälsa, ångest och depression än rikssnittet.</a:t>
            </a:r>
          </a:p>
        </p:txBody>
      </p:sp>
      <p:sp>
        <p:nvSpPr>
          <p:cNvPr id="4" name="TextBox 3">
            <a:extLst>
              <a:ext uri="{FF2B5EF4-FFF2-40B4-BE49-F238E27FC236}">
                <a16:creationId xmlns:a16="http://schemas.microsoft.com/office/drawing/2014/main" id="{F57405CD-8ACD-96C8-303B-A19651BA4C17}"/>
              </a:ext>
            </a:extLst>
          </p:cNvPr>
          <p:cNvSpPr txBox="1"/>
          <p:nvPr/>
        </p:nvSpPr>
        <p:spPr>
          <a:xfrm>
            <a:off x="1153747" y="2143501"/>
            <a:ext cx="6184218" cy="369332"/>
          </a:xfrm>
          <a:prstGeom prst="rect">
            <a:avLst/>
          </a:prstGeom>
          <a:noFill/>
        </p:spPr>
        <p:txBody>
          <a:bodyPr wrap="square">
            <a:spAutoFit/>
          </a:bodyPr>
          <a:lstStyle/>
          <a:p>
            <a:r>
              <a:rPr lang="sv-SE" b="1">
                <a:latin typeface="Source Sans Pro" panose="020B0503030403020204" pitchFamily="34" charset="0"/>
                <a:ea typeface="Source Sans Pro" panose="020B0503030403020204" pitchFamily="34" charset="0"/>
              </a:rPr>
              <a:t>Utvalda slutsatser</a:t>
            </a:r>
            <a:r>
              <a:rPr lang="sv-SE" b="1" noProof="0">
                <a:solidFill>
                  <a:schemeClr val="tx1"/>
                </a:solidFill>
                <a:latin typeface="Source Sans Pro" panose="020B0503030403020204" pitchFamily="34" charset="0"/>
                <a:ea typeface="Source Sans Pro" panose="020B0503030403020204" pitchFamily="34" charset="0"/>
              </a:rPr>
              <a:t> från nulägesanalysen</a:t>
            </a:r>
          </a:p>
        </p:txBody>
      </p:sp>
      <p:pic>
        <p:nvPicPr>
          <p:cNvPr id="1026" name="Picture 2" descr="About Uppsala – Uppsala 2023">
            <a:extLst>
              <a:ext uri="{FF2B5EF4-FFF2-40B4-BE49-F238E27FC236}">
                <a16:creationId xmlns:a16="http://schemas.microsoft.com/office/drawing/2014/main" id="{355F477B-86DC-EA62-551D-549BF23C86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871" r="6220"/>
          <a:stretch>
            <a:fillRect/>
          </a:stretch>
        </p:blipFill>
        <p:spPr bwMode="auto">
          <a:xfrm>
            <a:off x="7740869" y="2512833"/>
            <a:ext cx="4451131" cy="3980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310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A1A05-4DA5-BB10-C83A-CD2221D56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BCFC2-58D3-D371-327E-C0822FDB3223}"/>
              </a:ext>
            </a:extLst>
          </p:cNvPr>
          <p:cNvSpPr>
            <a:spLocks noGrp="1"/>
          </p:cNvSpPr>
          <p:nvPr>
            <p:ph type="title"/>
          </p:nvPr>
        </p:nvSpPr>
        <p:spPr>
          <a:xfrm>
            <a:off x="1054100" y="365125"/>
            <a:ext cx="10795000" cy="1325563"/>
          </a:xfrm>
        </p:spPr>
        <p:txBody>
          <a:bodyPr>
            <a:normAutofit/>
          </a:bodyPr>
          <a:lstStyle/>
          <a:p>
            <a:r>
              <a:rPr lang="sv-SE" noProof="0"/>
              <a:t>Sammanfattande slutsatser:</a:t>
            </a:r>
            <a:br>
              <a:rPr lang="sv-SE" noProof="0"/>
            </a:br>
            <a:r>
              <a:rPr lang="sv-SE" noProof="0"/>
              <a:t>Länsgemensamma slutsatser</a:t>
            </a:r>
          </a:p>
        </p:txBody>
      </p:sp>
      <p:sp>
        <p:nvSpPr>
          <p:cNvPr id="7" name="Rectangle 6">
            <a:extLst>
              <a:ext uri="{FF2B5EF4-FFF2-40B4-BE49-F238E27FC236}">
                <a16:creationId xmlns:a16="http://schemas.microsoft.com/office/drawing/2014/main" id="{A2C374D9-46B6-4D36-7A39-5FCE1924913D}"/>
              </a:ext>
            </a:extLst>
          </p:cNvPr>
          <p:cNvSpPr/>
          <p:nvPr/>
        </p:nvSpPr>
        <p:spPr>
          <a:xfrm>
            <a:off x="1153747" y="2512833"/>
            <a:ext cx="6300000" cy="3980042"/>
          </a:xfrm>
          <a:prstGeom prst="rect">
            <a:avLst/>
          </a:prstGeom>
          <a:solidFill>
            <a:srgbClr val="EDF6F7"/>
          </a:solidFill>
          <a:ln w="28575">
            <a:noFill/>
            <a:prstDash val="solid"/>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285750" indent="-285750">
              <a:spcAft>
                <a:spcPts val="1200"/>
              </a:spcAft>
              <a:buFont typeface="Wingdings" panose="05000000000000000000" pitchFamily="2" charset="2"/>
              <a:buChar char="Ø"/>
            </a:pPr>
            <a:r>
              <a:rPr lang="sv-SE" dirty="0">
                <a:solidFill>
                  <a:schemeClr val="tx1"/>
                </a:solidFill>
                <a:latin typeface="Source Sans Pro" panose="020B0503030403020204" pitchFamily="34" charset="0"/>
                <a:ea typeface="Source Sans Pro" panose="020B0503030403020204" pitchFamily="34" charset="0"/>
              </a:rPr>
              <a:t>Drygt 80 procent av vuxna i länet skattar sitt psykiska välbefinnande som gott, men samtidigt uppger nära hälften psykiska besvär som ängslan, oro eller ångest.</a:t>
            </a:r>
          </a:p>
          <a:p>
            <a:pPr marL="285750" indent="-285750">
              <a:spcAft>
                <a:spcPts val="1200"/>
              </a:spcAft>
              <a:buFont typeface="Wingdings" panose="05000000000000000000" pitchFamily="2" charset="2"/>
              <a:buChar char="Ø"/>
            </a:pPr>
            <a:r>
              <a:rPr lang="sv-SE" dirty="0">
                <a:solidFill>
                  <a:schemeClr val="tx1"/>
                </a:solidFill>
                <a:latin typeface="Source Sans Pro" panose="020B0503030403020204" pitchFamily="34" charset="0"/>
                <a:ea typeface="Source Sans Pro" panose="020B0503030403020204" pitchFamily="34" charset="0"/>
              </a:rPr>
              <a:t>Flickor och kvinnor uppger oftare ensamhet, psykisk påfrestning och allvarliga suicidtankar än pojkar och män i länet.</a:t>
            </a:r>
          </a:p>
          <a:p>
            <a:pPr marL="285750" indent="-285750">
              <a:spcAft>
                <a:spcPts val="1200"/>
              </a:spcAft>
              <a:buFont typeface="Wingdings" panose="05000000000000000000" pitchFamily="2" charset="2"/>
              <a:buChar char="Ø"/>
            </a:pPr>
            <a:r>
              <a:rPr lang="sv-SE" dirty="0">
                <a:solidFill>
                  <a:schemeClr val="tx1"/>
                </a:solidFill>
                <a:latin typeface="Source Sans Pro" panose="020B0503030403020204" pitchFamily="34" charset="0"/>
                <a:ea typeface="Source Sans Pro" panose="020B0503030403020204" pitchFamily="34" charset="0"/>
              </a:rPr>
              <a:t>Länet har etablerade forum och strukturer för samverkan och kunskapsutbyte, men dessa tycks inte fullt ut nå de operativa verksamheterna.</a:t>
            </a:r>
          </a:p>
          <a:p>
            <a:pPr marL="285750" indent="-285750">
              <a:spcAft>
                <a:spcPts val="1200"/>
              </a:spcAft>
              <a:buFont typeface="Wingdings" panose="05000000000000000000" pitchFamily="2" charset="2"/>
              <a:buChar char="Ø"/>
            </a:pPr>
            <a:r>
              <a:rPr lang="sv-SE" dirty="0">
                <a:solidFill>
                  <a:schemeClr val="tx1"/>
                </a:solidFill>
                <a:latin typeface="Source Sans Pro" panose="020B0503030403020204" pitchFamily="34" charset="0"/>
                <a:ea typeface="Source Sans Pro" panose="020B0503030403020204" pitchFamily="34" charset="0"/>
              </a:rPr>
              <a:t>Det framgår även att uppföljning inte sker systematiskt i länet, och att det finns behov av bättre överblick och tydligare prioriteringar.</a:t>
            </a:r>
          </a:p>
        </p:txBody>
      </p:sp>
      <p:pic>
        <p:nvPicPr>
          <p:cNvPr id="2060" name="Picture 12">
            <a:extLst>
              <a:ext uri="{FF2B5EF4-FFF2-40B4-BE49-F238E27FC236}">
                <a16:creationId xmlns:a16="http://schemas.microsoft.com/office/drawing/2014/main" id="{B8A4AAE7-D827-7092-B904-6C88F44CF0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29" t="693" r="19111" b="-693"/>
          <a:stretch>
            <a:fillRect/>
          </a:stretch>
        </p:blipFill>
        <p:spPr bwMode="auto">
          <a:xfrm>
            <a:off x="7697037" y="2512833"/>
            <a:ext cx="4494964" cy="39800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FB2F02E-CD03-363D-6747-E4ECCDFCBCBF}"/>
              </a:ext>
            </a:extLst>
          </p:cNvPr>
          <p:cNvSpPr txBox="1"/>
          <p:nvPr/>
        </p:nvSpPr>
        <p:spPr>
          <a:xfrm>
            <a:off x="1153747" y="2143501"/>
            <a:ext cx="6184218" cy="369332"/>
          </a:xfrm>
          <a:prstGeom prst="rect">
            <a:avLst/>
          </a:prstGeom>
          <a:noFill/>
        </p:spPr>
        <p:txBody>
          <a:bodyPr wrap="square">
            <a:spAutoFit/>
          </a:bodyPr>
          <a:lstStyle/>
          <a:p>
            <a:r>
              <a:rPr lang="sv-SE" b="1">
                <a:latin typeface="Source Sans Pro" panose="020B0503030403020204" pitchFamily="34" charset="0"/>
                <a:ea typeface="Source Sans Pro" panose="020B0503030403020204" pitchFamily="34" charset="0"/>
              </a:rPr>
              <a:t>Utvalda slutsatser</a:t>
            </a:r>
            <a:r>
              <a:rPr lang="sv-SE" b="1" noProof="0">
                <a:solidFill>
                  <a:schemeClr val="tx1"/>
                </a:solidFill>
                <a:latin typeface="Source Sans Pro" panose="020B0503030403020204" pitchFamily="34" charset="0"/>
                <a:ea typeface="Source Sans Pro" panose="020B0503030403020204" pitchFamily="34" charset="0"/>
              </a:rPr>
              <a:t> från nulägesanalysen</a:t>
            </a:r>
          </a:p>
        </p:txBody>
      </p:sp>
    </p:spTree>
    <p:extLst>
      <p:ext uri="{BB962C8B-B14F-4D97-AF65-F5344CB8AC3E}">
        <p14:creationId xmlns:p14="http://schemas.microsoft.com/office/powerpoint/2010/main" val="4237874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64343-BACC-17A7-BAF7-7CDEFAB05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D32F4-5133-8997-56F0-E92C5477A360}"/>
              </a:ext>
            </a:extLst>
          </p:cNvPr>
          <p:cNvSpPr>
            <a:spLocks noGrp="1"/>
          </p:cNvSpPr>
          <p:nvPr>
            <p:ph type="title"/>
          </p:nvPr>
        </p:nvSpPr>
        <p:spPr>
          <a:xfrm>
            <a:off x="1054100" y="365125"/>
            <a:ext cx="10795000" cy="1325563"/>
          </a:xfrm>
        </p:spPr>
        <p:txBody>
          <a:bodyPr>
            <a:normAutofit/>
          </a:bodyPr>
          <a:lstStyle/>
          <a:p>
            <a:r>
              <a:rPr lang="sv-SE" noProof="0"/>
              <a:t>Sammanfattande slutsatser: </a:t>
            </a:r>
            <a:br>
              <a:rPr lang="sv-SE" noProof="0"/>
            </a:br>
            <a:r>
              <a:rPr lang="sv-SE" noProof="0"/>
              <a:t>Kommuner i fokus</a:t>
            </a:r>
          </a:p>
        </p:txBody>
      </p:sp>
      <p:sp>
        <p:nvSpPr>
          <p:cNvPr id="7" name="Rectangle 6">
            <a:extLst>
              <a:ext uri="{FF2B5EF4-FFF2-40B4-BE49-F238E27FC236}">
                <a16:creationId xmlns:a16="http://schemas.microsoft.com/office/drawing/2014/main" id="{82DD678B-D38B-3C18-AF36-C4D20201306C}"/>
              </a:ext>
            </a:extLst>
          </p:cNvPr>
          <p:cNvSpPr/>
          <p:nvPr/>
        </p:nvSpPr>
        <p:spPr>
          <a:xfrm>
            <a:off x="1153747" y="2512833"/>
            <a:ext cx="6300000" cy="3980042"/>
          </a:xfrm>
          <a:prstGeom prst="rect">
            <a:avLst/>
          </a:prstGeom>
          <a:solidFill>
            <a:srgbClr val="EDF6F7"/>
          </a:solidFill>
          <a:ln w="28575">
            <a:noFill/>
            <a:prstDash val="solid"/>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När det gäller andelen elever med godkända betyg i samtliga ämnen i årskurs 9 ligger flertalet kommuner under rikets genomsnitt, och skillnaden mellan högsta och lägsta kommun uppgår till 25 procentenheter.</a:t>
            </a:r>
          </a:p>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Kommunernas genomsnittliga kostnad per elev för elevhälsa varierar i både grundskola och gymnasieskola, med särskilt stor spridning i gymnasiet.</a:t>
            </a:r>
          </a:p>
          <a:p>
            <a:pPr marL="285750" indent="-285750">
              <a:spcBef>
                <a:spcPts val="1200"/>
              </a:spcBef>
              <a:spcAft>
                <a:spcPts val="1200"/>
              </a:spcAft>
              <a:buFont typeface="Wingdings" panose="05000000000000000000" pitchFamily="2" charset="2"/>
              <a:buChar char="Ø"/>
            </a:pPr>
            <a:r>
              <a:rPr lang="sv-SE">
                <a:solidFill>
                  <a:schemeClr val="tx1"/>
                </a:solidFill>
                <a:latin typeface="Source Sans Pro" panose="020B0503030403020204" pitchFamily="34" charset="0"/>
                <a:ea typeface="Source Sans Pro" panose="020B0503030403020204" pitchFamily="34" charset="0"/>
              </a:rPr>
              <a:t>Utredningstiderna inom socialtjänsten varierar tydligt mellan kommunerna, både för barn och unga och för vuxna med beroendeproblematik.</a:t>
            </a:r>
          </a:p>
        </p:txBody>
      </p:sp>
      <p:pic>
        <p:nvPicPr>
          <p:cNvPr id="1026" name="Picture 2">
            <a:extLst>
              <a:ext uri="{FF2B5EF4-FFF2-40B4-BE49-F238E27FC236}">
                <a16:creationId xmlns:a16="http://schemas.microsoft.com/office/drawing/2014/main" id="{C98B68AC-40D1-D520-BF8B-C69BD11895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606" r="4983"/>
          <a:stretch>
            <a:fillRect/>
          </a:stretch>
        </p:blipFill>
        <p:spPr bwMode="auto">
          <a:xfrm>
            <a:off x="7666892" y="2536338"/>
            <a:ext cx="4525108" cy="39330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A9EDDE3-6863-E603-528E-9C38C4B61AF3}"/>
              </a:ext>
            </a:extLst>
          </p:cNvPr>
          <p:cNvSpPr txBox="1"/>
          <p:nvPr/>
        </p:nvSpPr>
        <p:spPr>
          <a:xfrm>
            <a:off x="1153747" y="2143501"/>
            <a:ext cx="6184218" cy="369332"/>
          </a:xfrm>
          <a:prstGeom prst="rect">
            <a:avLst/>
          </a:prstGeom>
          <a:noFill/>
        </p:spPr>
        <p:txBody>
          <a:bodyPr wrap="square">
            <a:spAutoFit/>
          </a:bodyPr>
          <a:lstStyle/>
          <a:p>
            <a:r>
              <a:rPr lang="sv-SE" b="1">
                <a:latin typeface="Source Sans Pro" panose="020B0503030403020204" pitchFamily="34" charset="0"/>
                <a:ea typeface="Source Sans Pro" panose="020B0503030403020204" pitchFamily="34" charset="0"/>
              </a:rPr>
              <a:t>Utvalda slutsatser</a:t>
            </a:r>
            <a:r>
              <a:rPr lang="sv-SE" b="1" noProof="0">
                <a:solidFill>
                  <a:schemeClr val="tx1"/>
                </a:solidFill>
                <a:latin typeface="Source Sans Pro" panose="020B0503030403020204" pitchFamily="34" charset="0"/>
                <a:ea typeface="Source Sans Pro" panose="020B0503030403020204" pitchFamily="34" charset="0"/>
              </a:rPr>
              <a:t> från nulägesanalysen</a:t>
            </a:r>
          </a:p>
        </p:txBody>
      </p:sp>
    </p:spTree>
    <p:extLst>
      <p:ext uri="{BB962C8B-B14F-4D97-AF65-F5344CB8AC3E}">
        <p14:creationId xmlns:p14="http://schemas.microsoft.com/office/powerpoint/2010/main" val="3347241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19">
            <a:extLst>
              <a:ext uri="{FF2B5EF4-FFF2-40B4-BE49-F238E27FC236}">
                <a16:creationId xmlns:a16="http://schemas.microsoft.com/office/drawing/2014/main" id="{5E252C93-0C9D-5395-D83E-1126663CA389}"/>
              </a:ext>
            </a:extLst>
          </p:cNvPr>
          <p:cNvSpPr/>
          <p:nvPr/>
        </p:nvSpPr>
        <p:spPr>
          <a:xfrm>
            <a:off x="8369298" y="1992480"/>
            <a:ext cx="3365500" cy="1522331"/>
          </a:xfrm>
          <a:prstGeom prst="rect">
            <a:avLst/>
          </a:prstGeom>
          <a:solidFill>
            <a:srgbClr val="DDEFEB"/>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a:solidFill>
                  <a:schemeClr val="tx1"/>
                </a:solidFill>
                <a:latin typeface="Source Sans Pro" panose="020B0503030403020204" pitchFamily="34" charset="0"/>
                <a:ea typeface="Source Sans Pro" panose="020B0503030403020204" pitchFamily="34" charset="0"/>
              </a:rPr>
              <a:t>Stärkt stöd till arbete, studier och meningsfull vardag</a:t>
            </a:r>
          </a:p>
        </p:txBody>
      </p:sp>
      <p:grpSp>
        <p:nvGrpSpPr>
          <p:cNvPr id="42" name="Grupp 41">
            <a:extLst>
              <a:ext uri="{FF2B5EF4-FFF2-40B4-BE49-F238E27FC236}">
                <a16:creationId xmlns:a16="http://schemas.microsoft.com/office/drawing/2014/main" id="{DCC4D23E-AA00-1570-97F6-15A8688C96F8}"/>
              </a:ext>
            </a:extLst>
          </p:cNvPr>
          <p:cNvGrpSpPr/>
          <p:nvPr/>
        </p:nvGrpSpPr>
        <p:grpSpPr>
          <a:xfrm>
            <a:off x="8409166" y="4147626"/>
            <a:ext cx="3285765" cy="1538375"/>
            <a:chOff x="4791435" y="5741097"/>
            <a:chExt cx="3285765" cy="1538375"/>
          </a:xfrm>
        </p:grpSpPr>
        <p:pic>
          <p:nvPicPr>
            <p:cNvPr id="43" name="Bild 42" descr="Inledande citattecken med hel fyllning">
              <a:extLst>
                <a:ext uri="{FF2B5EF4-FFF2-40B4-BE49-F238E27FC236}">
                  <a16:creationId xmlns:a16="http://schemas.microsoft.com/office/drawing/2014/main" id="{5CE63147-A323-CED5-B9E4-E6A5B9B285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69600" y="6771872"/>
              <a:ext cx="507600" cy="507600"/>
            </a:xfrm>
            <a:prstGeom prst="rect">
              <a:avLst/>
            </a:prstGeom>
          </p:spPr>
        </p:pic>
        <p:pic>
          <p:nvPicPr>
            <p:cNvPr id="44" name="Bild 43" descr="Avslutande citattecken med hel fyllning">
              <a:extLst>
                <a:ext uri="{FF2B5EF4-FFF2-40B4-BE49-F238E27FC236}">
                  <a16:creationId xmlns:a16="http://schemas.microsoft.com/office/drawing/2014/main" id="{03F3AE4D-B016-8AB9-6050-EC68B88EF58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91435" y="5741097"/>
              <a:ext cx="507278" cy="507278"/>
            </a:xfrm>
            <a:prstGeom prst="rect">
              <a:avLst/>
            </a:prstGeom>
          </p:spPr>
        </p:pic>
        <p:sp>
          <p:nvSpPr>
            <p:cNvPr id="45" name="Rectangle 19">
              <a:extLst>
                <a:ext uri="{FF2B5EF4-FFF2-40B4-BE49-F238E27FC236}">
                  <a16:creationId xmlns:a16="http://schemas.microsoft.com/office/drawing/2014/main" id="{419B61D2-A0B9-CB64-B40A-A8566F053931}"/>
                </a:ext>
              </a:extLst>
            </p:cNvPr>
            <p:cNvSpPr/>
            <p:nvPr/>
          </p:nvSpPr>
          <p:spPr>
            <a:xfrm>
              <a:off x="5045075" y="5877823"/>
              <a:ext cx="2698750" cy="741534"/>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a:solidFill>
                    <a:schemeClr val="tx1"/>
                  </a:solidFill>
                  <a:latin typeface="Source Sans Pro" panose="020B0503030403020204" pitchFamily="34" charset="0"/>
                  <a:ea typeface="Source Sans Pro" panose="020B0503030403020204" pitchFamily="34" charset="0"/>
                </a:rPr>
                <a:t>Samverkan för stöd till sysselsättning/arbete är en av de allra mest prioriterade insatserna.</a:t>
              </a:r>
            </a:p>
            <a:p>
              <a:pPr algn="ctr">
                <a:spcAft>
                  <a:spcPts val="600"/>
                </a:spcAft>
              </a:pPr>
              <a:r>
                <a:rPr lang="sv-SE">
                  <a:solidFill>
                    <a:schemeClr val="tx1"/>
                  </a:solidFill>
                  <a:latin typeface="Source Sans Pro" panose="020B0503030403020204" pitchFamily="34" charset="0"/>
                  <a:ea typeface="Source Sans Pro" panose="020B0503030403020204" pitchFamily="34" charset="0"/>
                </a:rPr>
                <a:t>- Regionföreträdare</a:t>
              </a:r>
            </a:p>
          </p:txBody>
        </p:sp>
      </p:grpSp>
      <p:sp>
        <p:nvSpPr>
          <p:cNvPr id="2" name="Title 1">
            <a:extLst>
              <a:ext uri="{FF2B5EF4-FFF2-40B4-BE49-F238E27FC236}">
                <a16:creationId xmlns:a16="http://schemas.microsoft.com/office/drawing/2014/main" id="{109BB4AC-E5EC-D189-1DC6-AFBBFD6E89E6}"/>
              </a:ext>
            </a:extLst>
          </p:cNvPr>
          <p:cNvSpPr>
            <a:spLocks noGrp="1"/>
          </p:cNvSpPr>
          <p:nvPr>
            <p:ph type="title"/>
          </p:nvPr>
        </p:nvSpPr>
        <p:spPr/>
        <p:txBody>
          <a:bodyPr anchor="t"/>
          <a:lstStyle/>
          <a:p>
            <a:r>
              <a:rPr lang="sv-SE"/>
              <a:t>Återkommande utvecklingsbehov</a:t>
            </a:r>
            <a:br>
              <a:rPr lang="sv-SE"/>
            </a:br>
            <a:r>
              <a:rPr lang="sv-SE"/>
              <a:t>(sid 1 av 2)</a:t>
            </a:r>
          </a:p>
        </p:txBody>
      </p:sp>
      <p:sp>
        <p:nvSpPr>
          <p:cNvPr id="16" name="Rectangle 15">
            <a:extLst>
              <a:ext uri="{FF2B5EF4-FFF2-40B4-BE49-F238E27FC236}">
                <a16:creationId xmlns:a16="http://schemas.microsoft.com/office/drawing/2014/main" id="{D838D136-0C1D-8701-A0FB-82A6AF859703}"/>
              </a:ext>
            </a:extLst>
          </p:cNvPr>
          <p:cNvSpPr/>
          <p:nvPr/>
        </p:nvSpPr>
        <p:spPr>
          <a:xfrm>
            <a:off x="4676196" y="1992481"/>
            <a:ext cx="3365500" cy="1522330"/>
          </a:xfrm>
          <a:prstGeom prst="rect">
            <a:avLst/>
          </a:prstGeom>
          <a:solidFill>
            <a:srgbClr val="D4E6E8"/>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dirty="0">
                <a:solidFill>
                  <a:schemeClr val="tx1"/>
                </a:solidFill>
                <a:latin typeface="Source Sans Pro" panose="020B0503030403020204" pitchFamily="34" charset="0"/>
                <a:ea typeface="Source Sans Pro" panose="020B0503030403020204" pitchFamily="34" charset="0"/>
              </a:rPr>
              <a:t>Fler insatser mot ofrivillig ensamhet och för social delaktighet</a:t>
            </a:r>
          </a:p>
        </p:txBody>
      </p:sp>
      <p:grpSp>
        <p:nvGrpSpPr>
          <p:cNvPr id="26" name="Grupp 25">
            <a:extLst>
              <a:ext uri="{FF2B5EF4-FFF2-40B4-BE49-F238E27FC236}">
                <a16:creationId xmlns:a16="http://schemas.microsoft.com/office/drawing/2014/main" id="{0A27993F-A009-507C-2428-F646AC9581F5}"/>
              </a:ext>
            </a:extLst>
          </p:cNvPr>
          <p:cNvGrpSpPr/>
          <p:nvPr/>
        </p:nvGrpSpPr>
        <p:grpSpPr>
          <a:xfrm>
            <a:off x="4657688" y="3509079"/>
            <a:ext cx="3482108" cy="2815469"/>
            <a:chOff x="4693192" y="4174495"/>
            <a:chExt cx="3482108" cy="2815469"/>
          </a:xfrm>
        </p:grpSpPr>
        <p:pic>
          <p:nvPicPr>
            <p:cNvPr id="27" name="Bild 26" descr="Inledande citattecken med hel fyllning">
              <a:extLst>
                <a:ext uri="{FF2B5EF4-FFF2-40B4-BE49-F238E27FC236}">
                  <a16:creationId xmlns:a16="http://schemas.microsoft.com/office/drawing/2014/main" id="{712F1A07-8F62-AE0D-ED06-72016AFF0E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67700" y="6482364"/>
              <a:ext cx="507600" cy="507600"/>
            </a:xfrm>
            <a:prstGeom prst="rect">
              <a:avLst/>
            </a:prstGeom>
          </p:spPr>
        </p:pic>
        <p:pic>
          <p:nvPicPr>
            <p:cNvPr id="28" name="Bild 27" descr="Avslutande citattecken med hel fyllning">
              <a:extLst>
                <a:ext uri="{FF2B5EF4-FFF2-40B4-BE49-F238E27FC236}">
                  <a16:creationId xmlns:a16="http://schemas.microsoft.com/office/drawing/2014/main" id="{37714FDD-001D-79A6-D9AC-2E9D54CCAF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3192" y="4174495"/>
              <a:ext cx="507278" cy="507278"/>
            </a:xfrm>
            <a:prstGeom prst="rect">
              <a:avLst/>
            </a:prstGeom>
          </p:spPr>
        </p:pic>
        <p:sp>
          <p:nvSpPr>
            <p:cNvPr id="29" name="Rectangle 19">
              <a:extLst>
                <a:ext uri="{FF2B5EF4-FFF2-40B4-BE49-F238E27FC236}">
                  <a16:creationId xmlns:a16="http://schemas.microsoft.com/office/drawing/2014/main" id="{DF2FF8AF-E8A7-BD64-DD8E-BD70625DD385}"/>
                </a:ext>
              </a:extLst>
            </p:cNvPr>
            <p:cNvSpPr/>
            <p:nvPr/>
          </p:nvSpPr>
          <p:spPr>
            <a:xfrm>
              <a:off x="5063905" y="4292237"/>
              <a:ext cx="2661090" cy="123397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dirty="0">
                  <a:solidFill>
                    <a:schemeClr val="tx1"/>
                  </a:solidFill>
                  <a:latin typeface="Source Sans Pro" panose="020B0503030403020204" pitchFamily="34" charset="0"/>
                  <a:ea typeface="Source Sans Pro" panose="020B0503030403020204" pitchFamily="34" charset="0"/>
                </a:rPr>
                <a:t>Att både fånga upp individer som redan är aktuella för insatser inom t.ex. regionen och kommunen samt att nå individer som inte är kända och har några insatser. Ensamheten är stor.</a:t>
              </a:r>
            </a:p>
            <a:p>
              <a:pPr algn="ctr">
                <a:spcAft>
                  <a:spcPts val="600"/>
                </a:spcAft>
              </a:pPr>
              <a:r>
                <a:rPr lang="sv-SE" dirty="0">
                  <a:solidFill>
                    <a:schemeClr val="tx1"/>
                  </a:solidFill>
                  <a:latin typeface="Source Sans Pro" panose="020B0503030403020204" pitchFamily="34" charset="0"/>
                  <a:ea typeface="Source Sans Pro" panose="020B0503030403020204" pitchFamily="34" charset="0"/>
                </a:rPr>
                <a:t>- Kommunföreträdare</a:t>
              </a:r>
            </a:p>
          </p:txBody>
        </p:sp>
      </p:grpSp>
      <p:sp>
        <p:nvSpPr>
          <p:cNvPr id="51" name="Rectangle 4">
            <a:extLst>
              <a:ext uri="{FF2B5EF4-FFF2-40B4-BE49-F238E27FC236}">
                <a16:creationId xmlns:a16="http://schemas.microsoft.com/office/drawing/2014/main" id="{A532B9BB-5359-7D40-24A9-BC724F8D6428}"/>
              </a:ext>
            </a:extLst>
          </p:cNvPr>
          <p:cNvSpPr/>
          <p:nvPr/>
        </p:nvSpPr>
        <p:spPr>
          <a:xfrm>
            <a:off x="1054100" y="1992483"/>
            <a:ext cx="3365500" cy="1522330"/>
          </a:xfrm>
          <a:prstGeom prst="rect">
            <a:avLst/>
          </a:prstGeom>
          <a:solidFill>
            <a:srgbClr val="EEF7F5"/>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a:solidFill>
                  <a:schemeClr val="tx1"/>
                </a:solidFill>
                <a:latin typeface="Source Sans Pro" panose="020B0503030403020204" pitchFamily="34" charset="0"/>
                <a:ea typeface="Source Sans Pro" panose="020B0503030403020204" pitchFamily="34" charset="0"/>
              </a:rPr>
              <a:t>Tidigare och mer individanpassat stöd till barn och unga</a:t>
            </a:r>
          </a:p>
        </p:txBody>
      </p:sp>
      <p:grpSp>
        <p:nvGrpSpPr>
          <p:cNvPr id="31" name="Grupp 30">
            <a:extLst>
              <a:ext uri="{FF2B5EF4-FFF2-40B4-BE49-F238E27FC236}">
                <a16:creationId xmlns:a16="http://schemas.microsoft.com/office/drawing/2014/main" id="{83640EEA-2E8A-C617-1173-E37E86B12358}"/>
              </a:ext>
            </a:extLst>
          </p:cNvPr>
          <p:cNvGrpSpPr/>
          <p:nvPr/>
        </p:nvGrpSpPr>
        <p:grpSpPr>
          <a:xfrm>
            <a:off x="1214115" y="4039640"/>
            <a:ext cx="3037609" cy="1829719"/>
            <a:chOff x="4911582" y="4588685"/>
            <a:chExt cx="3037609" cy="1829719"/>
          </a:xfrm>
        </p:grpSpPr>
        <p:pic>
          <p:nvPicPr>
            <p:cNvPr id="32" name="Bild 31" descr="Inledande citattecken med hel fyllning">
              <a:extLst>
                <a:ext uri="{FF2B5EF4-FFF2-40B4-BE49-F238E27FC236}">
                  <a16:creationId xmlns:a16="http://schemas.microsoft.com/office/drawing/2014/main" id="{5DC2D685-D334-FC36-10B9-E899620A85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41591" y="5910804"/>
              <a:ext cx="507600" cy="507600"/>
            </a:xfrm>
            <a:prstGeom prst="rect">
              <a:avLst/>
            </a:prstGeom>
          </p:spPr>
        </p:pic>
        <p:pic>
          <p:nvPicPr>
            <p:cNvPr id="33" name="Bild 32" descr="Avslutande citattecken med hel fyllning">
              <a:extLst>
                <a:ext uri="{FF2B5EF4-FFF2-40B4-BE49-F238E27FC236}">
                  <a16:creationId xmlns:a16="http://schemas.microsoft.com/office/drawing/2014/main" id="{7EE1C9BD-905F-761F-F7B3-98E6AB077B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11582" y="4588685"/>
              <a:ext cx="507278" cy="507278"/>
            </a:xfrm>
            <a:prstGeom prst="rect">
              <a:avLst/>
            </a:prstGeom>
          </p:spPr>
        </p:pic>
        <p:sp>
          <p:nvSpPr>
            <p:cNvPr id="50" name="Rectangle 19">
              <a:extLst>
                <a:ext uri="{FF2B5EF4-FFF2-40B4-BE49-F238E27FC236}">
                  <a16:creationId xmlns:a16="http://schemas.microsoft.com/office/drawing/2014/main" id="{E90817E1-5473-3F97-6027-84441D11ECAA}"/>
                </a:ext>
              </a:extLst>
            </p:cNvPr>
            <p:cNvSpPr/>
            <p:nvPr/>
          </p:nvSpPr>
          <p:spPr>
            <a:xfrm>
              <a:off x="5143384" y="4653397"/>
              <a:ext cx="2590594" cy="1624925"/>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a:solidFill>
                    <a:schemeClr val="tx1"/>
                  </a:solidFill>
                  <a:latin typeface="Source Sans Pro" panose="020B0503030403020204" pitchFamily="34" charset="0"/>
                  <a:ea typeface="Source Sans Pro" panose="020B0503030403020204" pitchFamily="34" charset="0"/>
                </a:rPr>
                <a:t>Barnens behov tillgodoses inte. Vårdens arbetssätt möter inte barnens behov. Socialtjänsten kommer in för sent.</a:t>
              </a:r>
            </a:p>
            <a:p>
              <a:pPr algn="ctr">
                <a:spcAft>
                  <a:spcPts val="600"/>
                </a:spcAft>
              </a:pPr>
              <a:r>
                <a:rPr lang="sv-SE">
                  <a:solidFill>
                    <a:schemeClr val="tx1"/>
                  </a:solidFill>
                  <a:latin typeface="Source Sans Pro" panose="020B0503030403020204" pitchFamily="34" charset="0"/>
                  <a:ea typeface="Source Sans Pro" panose="020B0503030403020204" pitchFamily="34" charset="0"/>
                </a:rPr>
                <a:t>- Kommunföreträdare</a:t>
              </a:r>
            </a:p>
          </p:txBody>
        </p:sp>
      </p:grpSp>
      <p:grpSp>
        <p:nvGrpSpPr>
          <p:cNvPr id="20" name="Grupp 19">
            <a:extLst>
              <a:ext uri="{FF2B5EF4-FFF2-40B4-BE49-F238E27FC236}">
                <a16:creationId xmlns:a16="http://schemas.microsoft.com/office/drawing/2014/main" id="{2B264284-F102-C646-5A3A-5C517BEF89E4}"/>
              </a:ext>
            </a:extLst>
          </p:cNvPr>
          <p:cNvGrpSpPr/>
          <p:nvPr/>
        </p:nvGrpSpPr>
        <p:grpSpPr>
          <a:xfrm>
            <a:off x="2376025" y="1610974"/>
            <a:ext cx="721651" cy="763012"/>
            <a:chOff x="827042" y="1467431"/>
            <a:chExt cx="721651" cy="763012"/>
          </a:xfrm>
        </p:grpSpPr>
        <p:sp>
          <p:nvSpPr>
            <p:cNvPr id="9" name="Hexagon 1">
              <a:extLst>
                <a:ext uri="{FF2B5EF4-FFF2-40B4-BE49-F238E27FC236}">
                  <a16:creationId xmlns:a16="http://schemas.microsoft.com/office/drawing/2014/main" id="{634E5ED4-CF01-8DED-2AD9-C1F552E2011B}"/>
                </a:ext>
              </a:extLst>
            </p:cNvPr>
            <p:cNvSpPr/>
            <p:nvPr/>
          </p:nvSpPr>
          <p:spPr>
            <a:xfrm rot="5400000">
              <a:off x="806362"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53" name="Graphic 9">
              <a:extLst>
                <a:ext uri="{FF2B5EF4-FFF2-40B4-BE49-F238E27FC236}">
                  <a16:creationId xmlns:a16="http://schemas.microsoft.com/office/drawing/2014/main" id="{B651FDFA-D84E-253C-91B8-0A1A92CE15F0}"/>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827868" y="1488936"/>
              <a:ext cx="720000" cy="720000"/>
            </a:xfrm>
            <a:prstGeom prst="rect">
              <a:avLst/>
            </a:prstGeom>
          </p:spPr>
        </p:pic>
      </p:grpSp>
      <p:grpSp>
        <p:nvGrpSpPr>
          <p:cNvPr id="21" name="Grupp 20">
            <a:extLst>
              <a:ext uri="{FF2B5EF4-FFF2-40B4-BE49-F238E27FC236}">
                <a16:creationId xmlns:a16="http://schemas.microsoft.com/office/drawing/2014/main" id="{52863ADF-8157-F8FA-F55F-7ECEE8D9786C}"/>
              </a:ext>
            </a:extLst>
          </p:cNvPr>
          <p:cNvGrpSpPr/>
          <p:nvPr/>
        </p:nvGrpSpPr>
        <p:grpSpPr>
          <a:xfrm>
            <a:off x="5998120" y="1650229"/>
            <a:ext cx="721651" cy="763012"/>
            <a:chOff x="4491313" y="1467431"/>
            <a:chExt cx="721651" cy="763012"/>
          </a:xfrm>
        </p:grpSpPr>
        <p:sp>
          <p:nvSpPr>
            <p:cNvPr id="12" name="Hexagon 1">
              <a:extLst>
                <a:ext uri="{FF2B5EF4-FFF2-40B4-BE49-F238E27FC236}">
                  <a16:creationId xmlns:a16="http://schemas.microsoft.com/office/drawing/2014/main" id="{8D798C67-1A28-5866-1683-6284E407E317}"/>
                </a:ext>
              </a:extLst>
            </p:cNvPr>
            <p:cNvSpPr/>
            <p:nvPr/>
          </p:nvSpPr>
          <p:spPr>
            <a:xfrm rot="5400000">
              <a:off x="4470633"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18" name="Graphic 17">
              <a:extLst>
                <a:ext uri="{FF2B5EF4-FFF2-40B4-BE49-F238E27FC236}">
                  <a16:creationId xmlns:a16="http://schemas.microsoft.com/office/drawing/2014/main" id="{94669267-BCDD-F91D-585D-5A368B7309BA}"/>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604259" y="1601056"/>
              <a:ext cx="495761" cy="495761"/>
            </a:xfrm>
            <a:prstGeom prst="rect">
              <a:avLst/>
            </a:prstGeom>
          </p:spPr>
        </p:pic>
      </p:grpSp>
      <p:grpSp>
        <p:nvGrpSpPr>
          <p:cNvPr id="22" name="Grupp 21">
            <a:extLst>
              <a:ext uri="{FF2B5EF4-FFF2-40B4-BE49-F238E27FC236}">
                <a16:creationId xmlns:a16="http://schemas.microsoft.com/office/drawing/2014/main" id="{696E96D4-B5AA-9B50-27C9-613CDBB17103}"/>
              </a:ext>
            </a:extLst>
          </p:cNvPr>
          <p:cNvGrpSpPr/>
          <p:nvPr/>
        </p:nvGrpSpPr>
        <p:grpSpPr>
          <a:xfrm>
            <a:off x="9691222" y="1650229"/>
            <a:ext cx="721651" cy="763012"/>
            <a:chOff x="8174314" y="1467431"/>
            <a:chExt cx="721651" cy="763012"/>
          </a:xfrm>
        </p:grpSpPr>
        <p:sp>
          <p:nvSpPr>
            <p:cNvPr id="15" name="Hexagon 1">
              <a:extLst>
                <a:ext uri="{FF2B5EF4-FFF2-40B4-BE49-F238E27FC236}">
                  <a16:creationId xmlns:a16="http://schemas.microsoft.com/office/drawing/2014/main" id="{10FAF38A-E7ED-CA29-C507-1C46051308BF}"/>
                </a:ext>
              </a:extLst>
            </p:cNvPr>
            <p:cNvSpPr/>
            <p:nvPr/>
          </p:nvSpPr>
          <p:spPr>
            <a:xfrm rot="5400000">
              <a:off x="8153634"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41" name="Graphic 21">
              <a:extLst>
                <a:ext uri="{FF2B5EF4-FFF2-40B4-BE49-F238E27FC236}">
                  <a16:creationId xmlns:a16="http://schemas.microsoft.com/office/drawing/2014/main" id="{564AE6F3-0FFD-587F-F92A-523C23ECEA15}"/>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8218434" y="1532230"/>
              <a:ext cx="633413" cy="633413"/>
            </a:xfrm>
            <a:prstGeom prst="rect">
              <a:avLst/>
            </a:prstGeom>
          </p:spPr>
        </p:pic>
      </p:grpSp>
    </p:spTree>
    <p:extLst>
      <p:ext uri="{BB962C8B-B14F-4D97-AF65-F5344CB8AC3E}">
        <p14:creationId xmlns:p14="http://schemas.microsoft.com/office/powerpoint/2010/main" val="215098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E500C-E921-114E-C1E7-2F0AA2CF3E3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28C4278-6CD7-905F-6861-9B7BCF090CB3}"/>
              </a:ext>
            </a:extLst>
          </p:cNvPr>
          <p:cNvSpPr/>
          <p:nvPr/>
        </p:nvSpPr>
        <p:spPr>
          <a:xfrm>
            <a:off x="4676196" y="1992481"/>
            <a:ext cx="3365500" cy="1522800"/>
          </a:xfrm>
          <a:prstGeom prst="rect">
            <a:avLst/>
          </a:prstGeom>
          <a:solidFill>
            <a:srgbClr val="D4E6E8"/>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a:solidFill>
                  <a:schemeClr val="tx1"/>
                </a:solidFill>
                <a:latin typeface="Source Sans Pro" panose="020B0503030403020204" pitchFamily="34" charset="0"/>
                <a:ea typeface="Source Sans Pro" panose="020B0503030403020204" pitchFamily="34" charset="0"/>
              </a:rPr>
              <a:t>Mer strukturerat suicidpreventivt arbete före och efter akut risk</a:t>
            </a:r>
          </a:p>
        </p:txBody>
      </p:sp>
      <p:sp>
        <p:nvSpPr>
          <p:cNvPr id="16" name="Rectangle 15">
            <a:extLst>
              <a:ext uri="{FF2B5EF4-FFF2-40B4-BE49-F238E27FC236}">
                <a16:creationId xmlns:a16="http://schemas.microsoft.com/office/drawing/2014/main" id="{4192520D-5040-FE2D-76B4-EBD583DD06DF}"/>
              </a:ext>
            </a:extLst>
          </p:cNvPr>
          <p:cNvSpPr/>
          <p:nvPr/>
        </p:nvSpPr>
        <p:spPr>
          <a:xfrm>
            <a:off x="8369298" y="1992480"/>
            <a:ext cx="3365500" cy="1522800"/>
          </a:xfrm>
          <a:prstGeom prst="rect">
            <a:avLst/>
          </a:prstGeom>
          <a:solidFill>
            <a:srgbClr val="DDEFEB"/>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a:solidFill>
                  <a:schemeClr val="tx1"/>
                </a:solidFill>
                <a:latin typeface="Source Sans Pro" panose="020B0503030403020204" pitchFamily="34" charset="0"/>
                <a:ea typeface="Source Sans Pro" panose="020B0503030403020204" pitchFamily="34" charset="0"/>
              </a:rPr>
              <a:t>Gemensam struktur för implementering och uppföljning</a:t>
            </a:r>
          </a:p>
        </p:txBody>
      </p:sp>
      <p:sp>
        <p:nvSpPr>
          <p:cNvPr id="20" name="Rectangle 19">
            <a:extLst>
              <a:ext uri="{FF2B5EF4-FFF2-40B4-BE49-F238E27FC236}">
                <a16:creationId xmlns:a16="http://schemas.microsoft.com/office/drawing/2014/main" id="{4E79C206-FD57-684C-0667-45F6ACEA7A6C}"/>
              </a:ext>
            </a:extLst>
          </p:cNvPr>
          <p:cNvSpPr/>
          <p:nvPr/>
        </p:nvSpPr>
        <p:spPr>
          <a:xfrm>
            <a:off x="1054100" y="1992483"/>
            <a:ext cx="3365500" cy="1522800"/>
          </a:xfrm>
          <a:prstGeom prst="rect">
            <a:avLst/>
          </a:prstGeom>
          <a:solidFill>
            <a:srgbClr val="EEF7F5"/>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432000" rtlCol="0" anchor="t"/>
          <a:lstStyle/>
          <a:p>
            <a:pPr algn="ctr">
              <a:spcAft>
                <a:spcPts val="300"/>
              </a:spcAft>
            </a:pPr>
            <a:r>
              <a:rPr lang="sv-SE" b="1">
                <a:solidFill>
                  <a:schemeClr val="tx1"/>
                </a:solidFill>
                <a:latin typeface="Source Sans Pro" panose="020B0503030403020204" pitchFamily="34" charset="0"/>
                <a:ea typeface="Source Sans Pro" panose="020B0503030403020204" pitchFamily="34" charset="0"/>
              </a:rPr>
              <a:t>Tydligare kontaktvägar och samordning för personer med komplexa behov</a:t>
            </a:r>
          </a:p>
        </p:txBody>
      </p:sp>
      <p:sp>
        <p:nvSpPr>
          <p:cNvPr id="2" name="Title 1">
            <a:extLst>
              <a:ext uri="{FF2B5EF4-FFF2-40B4-BE49-F238E27FC236}">
                <a16:creationId xmlns:a16="http://schemas.microsoft.com/office/drawing/2014/main" id="{001E25B3-6AC3-A30D-4A4B-86B48EC250B0}"/>
              </a:ext>
            </a:extLst>
          </p:cNvPr>
          <p:cNvSpPr>
            <a:spLocks noGrp="1"/>
          </p:cNvSpPr>
          <p:nvPr>
            <p:ph type="title"/>
          </p:nvPr>
        </p:nvSpPr>
        <p:spPr/>
        <p:txBody>
          <a:bodyPr anchor="t"/>
          <a:lstStyle/>
          <a:p>
            <a:r>
              <a:rPr lang="sv-SE"/>
              <a:t>Återkommande utvecklingsbehov</a:t>
            </a:r>
            <a:br>
              <a:rPr lang="sv-SE"/>
            </a:br>
            <a:r>
              <a:rPr lang="sv-SE"/>
              <a:t>(sid 2 av 2)</a:t>
            </a:r>
          </a:p>
        </p:txBody>
      </p:sp>
      <p:grpSp>
        <p:nvGrpSpPr>
          <p:cNvPr id="34" name="Grupp 33">
            <a:extLst>
              <a:ext uri="{FF2B5EF4-FFF2-40B4-BE49-F238E27FC236}">
                <a16:creationId xmlns:a16="http://schemas.microsoft.com/office/drawing/2014/main" id="{DF2BC929-0636-4445-A08D-51F1F259AA69}"/>
              </a:ext>
            </a:extLst>
          </p:cNvPr>
          <p:cNvGrpSpPr/>
          <p:nvPr/>
        </p:nvGrpSpPr>
        <p:grpSpPr>
          <a:xfrm>
            <a:off x="995796" y="3825922"/>
            <a:ext cx="3482108" cy="2363475"/>
            <a:chOff x="4693192" y="5741097"/>
            <a:chExt cx="3482108" cy="2363475"/>
          </a:xfrm>
        </p:grpSpPr>
        <p:pic>
          <p:nvPicPr>
            <p:cNvPr id="35" name="Bild 34" descr="Inledande citattecken med hel fyllning">
              <a:extLst>
                <a:ext uri="{FF2B5EF4-FFF2-40B4-BE49-F238E27FC236}">
                  <a16:creationId xmlns:a16="http://schemas.microsoft.com/office/drawing/2014/main" id="{2C7C49F5-7182-8AC4-71A2-555976D774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67700" y="7596972"/>
              <a:ext cx="507600" cy="507600"/>
            </a:xfrm>
            <a:prstGeom prst="rect">
              <a:avLst/>
            </a:prstGeom>
          </p:spPr>
        </p:pic>
        <p:pic>
          <p:nvPicPr>
            <p:cNvPr id="36" name="Bild 35" descr="Avslutande citattecken med hel fyllning">
              <a:extLst>
                <a:ext uri="{FF2B5EF4-FFF2-40B4-BE49-F238E27FC236}">
                  <a16:creationId xmlns:a16="http://schemas.microsoft.com/office/drawing/2014/main" id="{1483B416-3C5A-2827-36A2-DC523F9696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3192" y="5741097"/>
              <a:ext cx="507278" cy="507278"/>
            </a:xfrm>
            <a:prstGeom prst="rect">
              <a:avLst/>
            </a:prstGeom>
          </p:spPr>
        </p:pic>
        <p:sp>
          <p:nvSpPr>
            <p:cNvPr id="37" name="Rectangle 19">
              <a:extLst>
                <a:ext uri="{FF2B5EF4-FFF2-40B4-BE49-F238E27FC236}">
                  <a16:creationId xmlns:a16="http://schemas.microsoft.com/office/drawing/2014/main" id="{A64EB550-E2FA-0643-18D2-C767BFB720DD}"/>
                </a:ext>
              </a:extLst>
            </p:cNvPr>
            <p:cNvSpPr/>
            <p:nvPr/>
          </p:nvSpPr>
          <p:spPr>
            <a:xfrm>
              <a:off x="4987854" y="5877822"/>
              <a:ext cx="2892784" cy="1233977"/>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a:solidFill>
                    <a:schemeClr val="tx1"/>
                  </a:solidFill>
                  <a:latin typeface="Source Sans Pro" panose="020B0503030403020204" pitchFamily="34" charset="0"/>
                  <a:ea typeface="Source Sans Pro" panose="020B0503030403020204" pitchFamily="34" charset="0"/>
                </a:rPr>
                <a:t>Samverkan behöver stärkas, t.ex. för individer med komplex problematik som samsjuklighet, och som har insatser från kommun, primärvård och specialistvård.</a:t>
              </a:r>
            </a:p>
            <a:p>
              <a:pPr algn="ctr">
                <a:spcAft>
                  <a:spcPts val="600"/>
                </a:spcAft>
              </a:pPr>
              <a:r>
                <a:rPr lang="sv-SE">
                  <a:solidFill>
                    <a:schemeClr val="tx1"/>
                  </a:solidFill>
                  <a:latin typeface="Source Sans Pro" panose="020B0503030403020204" pitchFamily="34" charset="0"/>
                  <a:ea typeface="Source Sans Pro" panose="020B0503030403020204" pitchFamily="34" charset="0"/>
                </a:rPr>
                <a:t>- Kommunföreträdare</a:t>
              </a:r>
            </a:p>
          </p:txBody>
        </p:sp>
      </p:grpSp>
      <p:grpSp>
        <p:nvGrpSpPr>
          <p:cNvPr id="38" name="Grupp 37">
            <a:extLst>
              <a:ext uri="{FF2B5EF4-FFF2-40B4-BE49-F238E27FC236}">
                <a16:creationId xmlns:a16="http://schemas.microsoft.com/office/drawing/2014/main" id="{EFE77892-CF16-5B74-1F24-47B67E5399DC}"/>
              </a:ext>
            </a:extLst>
          </p:cNvPr>
          <p:cNvGrpSpPr/>
          <p:nvPr/>
        </p:nvGrpSpPr>
        <p:grpSpPr>
          <a:xfrm>
            <a:off x="4751567" y="3708579"/>
            <a:ext cx="3285765" cy="2363475"/>
            <a:chOff x="4791435" y="5741097"/>
            <a:chExt cx="3285765" cy="2363475"/>
          </a:xfrm>
        </p:grpSpPr>
        <p:pic>
          <p:nvPicPr>
            <p:cNvPr id="39" name="Bild 38" descr="Inledande citattecken med hel fyllning">
              <a:extLst>
                <a:ext uri="{FF2B5EF4-FFF2-40B4-BE49-F238E27FC236}">
                  <a16:creationId xmlns:a16="http://schemas.microsoft.com/office/drawing/2014/main" id="{838CBB60-6DF2-C3C0-E32B-C0177E4A0A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69600" y="7596972"/>
              <a:ext cx="507600" cy="507600"/>
            </a:xfrm>
            <a:prstGeom prst="rect">
              <a:avLst/>
            </a:prstGeom>
          </p:spPr>
        </p:pic>
        <p:pic>
          <p:nvPicPr>
            <p:cNvPr id="40" name="Bild 39" descr="Avslutande citattecken med hel fyllning">
              <a:extLst>
                <a:ext uri="{FF2B5EF4-FFF2-40B4-BE49-F238E27FC236}">
                  <a16:creationId xmlns:a16="http://schemas.microsoft.com/office/drawing/2014/main" id="{E203408F-21AE-B2DB-8922-D9B17061F7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91435" y="5741097"/>
              <a:ext cx="507278" cy="507278"/>
            </a:xfrm>
            <a:prstGeom prst="rect">
              <a:avLst/>
            </a:prstGeom>
          </p:spPr>
        </p:pic>
        <p:sp>
          <p:nvSpPr>
            <p:cNvPr id="41" name="Rectangle 19">
              <a:extLst>
                <a:ext uri="{FF2B5EF4-FFF2-40B4-BE49-F238E27FC236}">
                  <a16:creationId xmlns:a16="http://schemas.microsoft.com/office/drawing/2014/main" id="{C3ECB9DC-7674-22E0-AC3D-A4D6BCF707BB}"/>
                </a:ext>
              </a:extLst>
            </p:cNvPr>
            <p:cNvSpPr/>
            <p:nvPr/>
          </p:nvSpPr>
          <p:spPr>
            <a:xfrm>
              <a:off x="5045075" y="5877823"/>
              <a:ext cx="2698750" cy="741534"/>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a:solidFill>
                    <a:schemeClr val="tx1"/>
                  </a:solidFill>
                  <a:latin typeface="Source Sans Pro" panose="020B0503030403020204" pitchFamily="34" charset="0"/>
                  <a:ea typeface="Source Sans Pro" panose="020B0503030403020204" pitchFamily="34" charset="0"/>
                </a:rPr>
                <a:t>Det suicidpreventiva arbetet är i hög grad reaktivt och fokuserar på akuta situationer, medan det förebyggande och långsiktiga arbetet behöver stärkas.</a:t>
              </a:r>
            </a:p>
            <a:p>
              <a:pPr algn="ctr">
                <a:spcAft>
                  <a:spcPts val="600"/>
                </a:spcAft>
              </a:pPr>
              <a:r>
                <a:rPr lang="sv-SE">
                  <a:solidFill>
                    <a:schemeClr val="tx1"/>
                  </a:solidFill>
                  <a:latin typeface="Source Sans Pro" panose="020B0503030403020204" pitchFamily="34" charset="0"/>
                  <a:ea typeface="Source Sans Pro" panose="020B0503030403020204" pitchFamily="34" charset="0"/>
                </a:rPr>
                <a:t>- Kommunföreträdare</a:t>
              </a:r>
            </a:p>
          </p:txBody>
        </p:sp>
      </p:grpSp>
      <p:grpSp>
        <p:nvGrpSpPr>
          <p:cNvPr id="42" name="Grupp 41">
            <a:extLst>
              <a:ext uri="{FF2B5EF4-FFF2-40B4-BE49-F238E27FC236}">
                <a16:creationId xmlns:a16="http://schemas.microsoft.com/office/drawing/2014/main" id="{6FC44695-2E6F-3E82-4DAB-C6227FE0673C}"/>
              </a:ext>
            </a:extLst>
          </p:cNvPr>
          <p:cNvGrpSpPr/>
          <p:nvPr/>
        </p:nvGrpSpPr>
        <p:grpSpPr>
          <a:xfrm>
            <a:off x="8420893" y="3962218"/>
            <a:ext cx="3262312" cy="2109836"/>
            <a:chOff x="4804782" y="6006376"/>
            <a:chExt cx="3262312" cy="2109836"/>
          </a:xfrm>
        </p:grpSpPr>
        <p:pic>
          <p:nvPicPr>
            <p:cNvPr id="43" name="Bild 42" descr="Inledande citattecken med hel fyllning">
              <a:extLst>
                <a:ext uri="{FF2B5EF4-FFF2-40B4-BE49-F238E27FC236}">
                  <a16:creationId xmlns:a16="http://schemas.microsoft.com/office/drawing/2014/main" id="{F582B019-5552-45A4-6236-A8081457D9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59494" y="7608612"/>
              <a:ext cx="507600" cy="507600"/>
            </a:xfrm>
            <a:prstGeom prst="rect">
              <a:avLst/>
            </a:prstGeom>
          </p:spPr>
        </p:pic>
        <p:pic>
          <p:nvPicPr>
            <p:cNvPr id="44" name="Bild 43" descr="Avslutande citattecken med hel fyllning">
              <a:extLst>
                <a:ext uri="{FF2B5EF4-FFF2-40B4-BE49-F238E27FC236}">
                  <a16:creationId xmlns:a16="http://schemas.microsoft.com/office/drawing/2014/main" id="{E191CD43-97C2-4C98-7904-7680FB85AE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4782" y="6006376"/>
              <a:ext cx="507278" cy="507278"/>
            </a:xfrm>
            <a:prstGeom prst="rect">
              <a:avLst/>
            </a:prstGeom>
          </p:spPr>
        </p:pic>
        <p:sp>
          <p:nvSpPr>
            <p:cNvPr id="45" name="Rectangle 19">
              <a:extLst>
                <a:ext uri="{FF2B5EF4-FFF2-40B4-BE49-F238E27FC236}">
                  <a16:creationId xmlns:a16="http://schemas.microsoft.com/office/drawing/2014/main" id="{114F39A3-6AF6-34E5-5AE8-A43BF42B5478}"/>
                </a:ext>
              </a:extLst>
            </p:cNvPr>
            <p:cNvSpPr/>
            <p:nvPr/>
          </p:nvSpPr>
          <p:spPr>
            <a:xfrm>
              <a:off x="5052831" y="6150328"/>
              <a:ext cx="2683238" cy="741534"/>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tIns="46800" rtlCol="0" anchor="t"/>
            <a:lstStyle/>
            <a:p>
              <a:pPr algn="ctr">
                <a:spcAft>
                  <a:spcPts val="600"/>
                </a:spcAft>
              </a:pPr>
              <a:r>
                <a:rPr lang="sv-SE" i="1">
                  <a:solidFill>
                    <a:schemeClr val="tx1"/>
                  </a:solidFill>
                  <a:latin typeface="Source Sans Pro" panose="020B0503030403020204" pitchFamily="34" charset="0"/>
                  <a:ea typeface="Source Sans Pro" panose="020B0503030403020204" pitchFamily="34" charset="0"/>
                </a:rPr>
                <a:t>Vi skulle gärna ta del av mer stöd till bra struktur för uppföljning och för kommunikation av resultat mellan olika nivåer i kommunen.</a:t>
              </a:r>
            </a:p>
            <a:p>
              <a:pPr algn="ctr">
                <a:spcAft>
                  <a:spcPts val="600"/>
                </a:spcAft>
              </a:pPr>
              <a:r>
                <a:rPr lang="sv-SE">
                  <a:solidFill>
                    <a:schemeClr val="tx1"/>
                  </a:solidFill>
                  <a:latin typeface="Source Sans Pro" panose="020B0503030403020204" pitchFamily="34" charset="0"/>
                  <a:ea typeface="Source Sans Pro" panose="020B0503030403020204" pitchFamily="34" charset="0"/>
                </a:rPr>
                <a:t>- Kommunföreträdare</a:t>
              </a:r>
            </a:p>
          </p:txBody>
        </p:sp>
      </p:grpSp>
      <p:grpSp>
        <p:nvGrpSpPr>
          <p:cNvPr id="25" name="Grupp 24">
            <a:extLst>
              <a:ext uri="{FF2B5EF4-FFF2-40B4-BE49-F238E27FC236}">
                <a16:creationId xmlns:a16="http://schemas.microsoft.com/office/drawing/2014/main" id="{71876C5E-FFF3-0C80-441D-E358E7A84900}"/>
              </a:ext>
            </a:extLst>
          </p:cNvPr>
          <p:cNvGrpSpPr/>
          <p:nvPr/>
        </p:nvGrpSpPr>
        <p:grpSpPr>
          <a:xfrm>
            <a:off x="2376025" y="1610888"/>
            <a:ext cx="721651" cy="763012"/>
            <a:chOff x="827042" y="1467431"/>
            <a:chExt cx="721651" cy="763012"/>
          </a:xfrm>
        </p:grpSpPr>
        <p:sp>
          <p:nvSpPr>
            <p:cNvPr id="10" name="Hexagon 1">
              <a:extLst>
                <a:ext uri="{FF2B5EF4-FFF2-40B4-BE49-F238E27FC236}">
                  <a16:creationId xmlns:a16="http://schemas.microsoft.com/office/drawing/2014/main" id="{F916412E-51E6-46B3-C813-F975E8542C82}"/>
                </a:ext>
              </a:extLst>
            </p:cNvPr>
            <p:cNvSpPr/>
            <p:nvPr/>
          </p:nvSpPr>
          <p:spPr>
            <a:xfrm rot="5400000">
              <a:off x="806362"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22" name="Graphic 21">
              <a:extLst>
                <a:ext uri="{FF2B5EF4-FFF2-40B4-BE49-F238E27FC236}">
                  <a16:creationId xmlns:a16="http://schemas.microsoft.com/office/drawing/2014/main" id="{CD661F31-797D-B5C4-2B76-FCCB9EE29189}"/>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939988" y="1601056"/>
              <a:ext cx="495761" cy="495761"/>
            </a:xfrm>
            <a:prstGeom prst="rect">
              <a:avLst/>
            </a:prstGeom>
          </p:spPr>
        </p:pic>
      </p:grpSp>
      <p:grpSp>
        <p:nvGrpSpPr>
          <p:cNvPr id="26" name="Grupp 25">
            <a:extLst>
              <a:ext uri="{FF2B5EF4-FFF2-40B4-BE49-F238E27FC236}">
                <a16:creationId xmlns:a16="http://schemas.microsoft.com/office/drawing/2014/main" id="{38D2CBFC-41A2-B595-607A-7A7376BA6797}"/>
              </a:ext>
            </a:extLst>
          </p:cNvPr>
          <p:cNvGrpSpPr/>
          <p:nvPr/>
        </p:nvGrpSpPr>
        <p:grpSpPr>
          <a:xfrm>
            <a:off x="5998120" y="1610888"/>
            <a:ext cx="721651" cy="763012"/>
            <a:chOff x="4491313" y="1467431"/>
            <a:chExt cx="721651" cy="763012"/>
          </a:xfrm>
        </p:grpSpPr>
        <p:sp>
          <p:nvSpPr>
            <p:cNvPr id="14" name="Hexagon 1">
              <a:extLst>
                <a:ext uri="{FF2B5EF4-FFF2-40B4-BE49-F238E27FC236}">
                  <a16:creationId xmlns:a16="http://schemas.microsoft.com/office/drawing/2014/main" id="{AEFBEA8B-6B2F-BEB9-1A1A-6F6BF5F524A7}"/>
                </a:ext>
              </a:extLst>
            </p:cNvPr>
            <p:cNvSpPr/>
            <p:nvPr/>
          </p:nvSpPr>
          <p:spPr>
            <a:xfrm rot="5400000">
              <a:off x="4470633"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11" name="Graphic 10">
              <a:extLst>
                <a:ext uri="{FF2B5EF4-FFF2-40B4-BE49-F238E27FC236}">
                  <a16:creationId xmlns:a16="http://schemas.microsoft.com/office/drawing/2014/main" id="{F492F95B-A654-3C42-F793-9DC628EA2C8E}"/>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570465" y="1541539"/>
              <a:ext cx="614794" cy="614794"/>
            </a:xfrm>
            <a:prstGeom prst="rect">
              <a:avLst/>
            </a:prstGeom>
          </p:spPr>
        </p:pic>
      </p:grpSp>
      <p:grpSp>
        <p:nvGrpSpPr>
          <p:cNvPr id="27" name="Grupp 26">
            <a:extLst>
              <a:ext uri="{FF2B5EF4-FFF2-40B4-BE49-F238E27FC236}">
                <a16:creationId xmlns:a16="http://schemas.microsoft.com/office/drawing/2014/main" id="{1FC19F5F-7C25-625F-283A-9050C9D9D891}"/>
              </a:ext>
            </a:extLst>
          </p:cNvPr>
          <p:cNvGrpSpPr/>
          <p:nvPr/>
        </p:nvGrpSpPr>
        <p:grpSpPr>
          <a:xfrm>
            <a:off x="9691222" y="1610888"/>
            <a:ext cx="721651" cy="763012"/>
            <a:chOff x="8174314" y="1467431"/>
            <a:chExt cx="721651" cy="763012"/>
          </a:xfrm>
        </p:grpSpPr>
        <p:sp>
          <p:nvSpPr>
            <p:cNvPr id="23" name="Hexagon 1">
              <a:extLst>
                <a:ext uri="{FF2B5EF4-FFF2-40B4-BE49-F238E27FC236}">
                  <a16:creationId xmlns:a16="http://schemas.microsoft.com/office/drawing/2014/main" id="{E859284E-E9FD-C965-C0ED-88FE862861A7}"/>
                </a:ext>
              </a:extLst>
            </p:cNvPr>
            <p:cNvSpPr/>
            <p:nvPr/>
          </p:nvSpPr>
          <p:spPr>
            <a:xfrm rot="5400000">
              <a:off x="8153634" y="1488111"/>
              <a:ext cx="763012" cy="721651"/>
            </a:xfrm>
            <a:prstGeom prst="hexagon">
              <a:avLst/>
            </a:prstGeom>
            <a:solidFill>
              <a:srgbClr val="CADEEC"/>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just"/>
              <a:endParaRPr lang="sv-SE" sz="7346" b="1">
                <a:latin typeface="Franklin Gothic Demi" panose="020B0703020102020204" pitchFamily="34" charset="0"/>
              </a:endParaRPr>
            </a:p>
          </p:txBody>
        </p:sp>
        <p:pic>
          <p:nvPicPr>
            <p:cNvPr id="18" name="Graphic 17">
              <a:extLst>
                <a:ext uri="{FF2B5EF4-FFF2-40B4-BE49-F238E27FC236}">
                  <a16:creationId xmlns:a16="http://schemas.microsoft.com/office/drawing/2014/main" id="{20387BD7-0D9E-03E0-CF46-845DA1F92EAD}"/>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8297092" y="1610888"/>
              <a:ext cx="476097" cy="476097"/>
            </a:xfrm>
            <a:prstGeom prst="rect">
              <a:avLst/>
            </a:prstGeom>
          </p:spPr>
        </p:pic>
      </p:grpSp>
    </p:spTree>
    <p:extLst>
      <p:ext uri="{BB962C8B-B14F-4D97-AF65-F5344CB8AC3E}">
        <p14:creationId xmlns:p14="http://schemas.microsoft.com/office/powerpoint/2010/main" val="945706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2E858713-259C-3406-E3E9-80D70D836F4A}"/>
              </a:ext>
            </a:extLst>
          </p:cNvPr>
          <p:cNvSpPr/>
          <p:nvPr/>
        </p:nvSpPr>
        <p:spPr>
          <a:xfrm>
            <a:off x="1153746" y="2968187"/>
            <a:ext cx="10690321" cy="10368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rtlCol="0" anchor="ctr"/>
          <a:lstStyle/>
          <a:p>
            <a:pPr>
              <a:spcAft>
                <a:spcPts val="300"/>
              </a:spcAft>
            </a:pPr>
            <a:r>
              <a:rPr lang="sv-SE" b="1">
                <a:solidFill>
                  <a:schemeClr val="tx1"/>
                </a:solidFill>
                <a:latin typeface="Source Sans Pro" panose="020B0503030403020204" pitchFamily="34" charset="0"/>
                <a:ea typeface="Source Sans Pro" panose="020B0503030403020204" pitchFamily="34" charset="0"/>
              </a:rPr>
              <a:t>Unga vuxna och personer långt från arbete eller studier </a:t>
            </a:r>
            <a:r>
              <a:rPr lang="sv-SE">
                <a:solidFill>
                  <a:schemeClr val="tx1"/>
                </a:solidFill>
                <a:latin typeface="Source Sans Pro" panose="020B0503030403020204" pitchFamily="34" charset="0"/>
                <a:ea typeface="Source Sans Pro" panose="020B0503030403020204" pitchFamily="34" charset="0"/>
              </a:rPr>
              <a:t>behöver samordnat stöd för psykisk hälsa, etablering och en fungerande vardag.</a:t>
            </a:r>
          </a:p>
        </p:txBody>
      </p:sp>
      <p:grpSp>
        <p:nvGrpSpPr>
          <p:cNvPr id="9" name="Grupp 8">
            <a:extLst>
              <a:ext uri="{FF2B5EF4-FFF2-40B4-BE49-F238E27FC236}">
                <a16:creationId xmlns:a16="http://schemas.microsoft.com/office/drawing/2014/main" id="{50723364-683C-8D8D-863F-781C76F64578}"/>
              </a:ext>
            </a:extLst>
          </p:cNvPr>
          <p:cNvGrpSpPr/>
          <p:nvPr/>
        </p:nvGrpSpPr>
        <p:grpSpPr>
          <a:xfrm>
            <a:off x="861732" y="3194572"/>
            <a:ext cx="584030" cy="584030"/>
            <a:chOff x="861732" y="4406736"/>
            <a:chExt cx="584030" cy="584030"/>
          </a:xfrm>
        </p:grpSpPr>
        <p:sp>
          <p:nvSpPr>
            <p:cNvPr id="10" name="Oval 29">
              <a:extLst>
                <a:ext uri="{FF2B5EF4-FFF2-40B4-BE49-F238E27FC236}">
                  <a16:creationId xmlns:a16="http://schemas.microsoft.com/office/drawing/2014/main" id="{D88AE700-BB26-EB33-8004-8035A3F8D7BD}"/>
                </a:ext>
              </a:extLst>
            </p:cNvPr>
            <p:cNvSpPr/>
            <p:nvPr/>
          </p:nvSpPr>
          <p:spPr>
            <a:xfrm>
              <a:off x="861732" y="4406736"/>
              <a:ext cx="584030" cy="584030"/>
            </a:xfrm>
            <a:prstGeom prst="ellipse">
              <a:avLst/>
            </a:prstGeom>
            <a:solidFill>
              <a:schemeClr val="bg1"/>
            </a:solidFill>
            <a:ln w="2857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00" noProof="0">
                <a:latin typeface="Source Sans Pro" panose="020B0503030403020204" pitchFamily="34" charset="0"/>
                <a:ea typeface="Source Sans Pro" panose="020B0503030403020204" pitchFamily="34" charset="0"/>
              </a:endParaRPr>
            </a:p>
          </p:txBody>
        </p:sp>
        <p:pic>
          <p:nvPicPr>
            <p:cNvPr id="11" name="Bild 19">
              <a:extLst>
                <a:ext uri="{FF2B5EF4-FFF2-40B4-BE49-F238E27FC236}">
                  <a16:creationId xmlns:a16="http://schemas.microsoft.com/office/drawing/2014/main" id="{07CEC865-B597-06F0-EE9D-706EC413C077}"/>
                </a:ext>
              </a:extLst>
            </p:cNvPr>
            <p:cNvPicPr>
              <a:picLocks/>
            </p:cNvPicPr>
            <p:nvPr/>
          </p:nvPicPr>
          <p:blipFill>
            <a:blip>
              <a:extLst>
                <a:ext uri="{96DAC541-7B7A-43D3-8B79-37D633B846F1}">
                  <asvg:svgBlip xmlns:asvg="http://schemas.microsoft.com/office/drawing/2016/SVG/main" r:embed="rId2"/>
                </a:ext>
              </a:extLst>
            </a:blip>
            <a:stretch>
              <a:fillRect/>
            </a:stretch>
          </p:blipFill>
          <p:spPr>
            <a:xfrm>
              <a:off x="933737" y="4473798"/>
              <a:ext cx="427575" cy="427575"/>
            </a:xfrm>
            <a:prstGeom prst="rect">
              <a:avLst/>
            </a:prstGeom>
          </p:spPr>
        </p:pic>
      </p:grpSp>
      <p:sp>
        <p:nvSpPr>
          <p:cNvPr id="12" name="Title 1">
            <a:extLst>
              <a:ext uri="{FF2B5EF4-FFF2-40B4-BE49-F238E27FC236}">
                <a16:creationId xmlns:a16="http://schemas.microsoft.com/office/drawing/2014/main" id="{5AA6A53A-F94A-EEFA-E177-52EDDFB4CDA3}"/>
              </a:ext>
            </a:extLst>
          </p:cNvPr>
          <p:cNvSpPr>
            <a:spLocks noGrp="1"/>
          </p:cNvSpPr>
          <p:nvPr>
            <p:ph type="title"/>
          </p:nvPr>
        </p:nvSpPr>
        <p:spPr>
          <a:xfrm>
            <a:off x="1054100" y="365125"/>
            <a:ext cx="10299700" cy="1325563"/>
          </a:xfrm>
        </p:spPr>
        <p:txBody>
          <a:bodyPr/>
          <a:lstStyle/>
          <a:p>
            <a:r>
              <a:rPr lang="sv-SE"/>
              <a:t>Prioriterade målgrupper</a:t>
            </a:r>
          </a:p>
        </p:txBody>
      </p:sp>
      <p:sp>
        <p:nvSpPr>
          <p:cNvPr id="14" name="Rectangle 20">
            <a:extLst>
              <a:ext uri="{FF2B5EF4-FFF2-40B4-BE49-F238E27FC236}">
                <a16:creationId xmlns:a16="http://schemas.microsoft.com/office/drawing/2014/main" id="{361954B8-AB10-AF0D-688C-FF523A72DA18}"/>
              </a:ext>
            </a:extLst>
          </p:cNvPr>
          <p:cNvSpPr/>
          <p:nvPr/>
        </p:nvSpPr>
        <p:spPr>
          <a:xfrm>
            <a:off x="1153746" y="1757750"/>
            <a:ext cx="10690321" cy="1035075"/>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rtlCol="0" anchor="ctr"/>
          <a:lstStyle/>
          <a:p>
            <a:r>
              <a:rPr lang="sv-SE" b="1">
                <a:solidFill>
                  <a:schemeClr val="tx1"/>
                </a:solidFill>
                <a:latin typeface="Source Sans Pro" panose="020B0503030403020204" pitchFamily="34" charset="0"/>
                <a:ea typeface="Source Sans Pro" panose="020B0503030403020204" pitchFamily="34" charset="0"/>
              </a:rPr>
              <a:t>Barn och unga i utsatta livssituationer </a:t>
            </a:r>
            <a:r>
              <a:rPr lang="sv-SE">
                <a:solidFill>
                  <a:schemeClr val="tx1"/>
                </a:solidFill>
                <a:latin typeface="Source Sans Pro" panose="020B0503030403020204" pitchFamily="34" charset="0"/>
                <a:ea typeface="Source Sans Pro" panose="020B0503030403020204" pitchFamily="34" charset="0"/>
              </a:rPr>
              <a:t>behöver tidiga och anpassade insatser för att förebygga långvarig ohälsa och svårigheter i skolan och vardagen.</a:t>
            </a:r>
          </a:p>
        </p:txBody>
      </p:sp>
      <p:sp>
        <p:nvSpPr>
          <p:cNvPr id="15" name="Oval 14">
            <a:extLst>
              <a:ext uri="{FF2B5EF4-FFF2-40B4-BE49-F238E27FC236}">
                <a16:creationId xmlns:a16="http://schemas.microsoft.com/office/drawing/2014/main" id="{5D8F53F7-C4D7-C9BA-3138-B59769D26AC8}"/>
              </a:ext>
            </a:extLst>
          </p:cNvPr>
          <p:cNvSpPr/>
          <p:nvPr/>
        </p:nvSpPr>
        <p:spPr>
          <a:xfrm>
            <a:off x="861732" y="1984298"/>
            <a:ext cx="584030" cy="584030"/>
          </a:xfrm>
          <a:prstGeom prst="ellipse">
            <a:avLst/>
          </a:prstGeom>
          <a:solidFill>
            <a:schemeClr val="bg1"/>
          </a:solidFill>
          <a:ln w="2857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00" noProof="0">
              <a:latin typeface="Source Sans Pro" panose="020B0503030403020204" pitchFamily="34" charset="0"/>
              <a:ea typeface="Source Sans Pro" panose="020B0503030403020204" pitchFamily="34" charset="0"/>
            </a:endParaRPr>
          </a:p>
        </p:txBody>
      </p:sp>
      <p:pic>
        <p:nvPicPr>
          <p:cNvPr id="16" name="Bild 16">
            <a:extLst>
              <a:ext uri="{FF2B5EF4-FFF2-40B4-BE49-F238E27FC236}">
                <a16:creationId xmlns:a16="http://schemas.microsoft.com/office/drawing/2014/main" id="{CD23E7AB-E9E3-4AC0-22B6-A09D7A839362}"/>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906020" y="2027561"/>
            <a:ext cx="495451" cy="495451"/>
          </a:xfrm>
          <a:prstGeom prst="rect">
            <a:avLst/>
          </a:prstGeom>
        </p:spPr>
      </p:pic>
      <p:sp>
        <p:nvSpPr>
          <p:cNvPr id="18" name="Rectangle 3">
            <a:extLst>
              <a:ext uri="{FF2B5EF4-FFF2-40B4-BE49-F238E27FC236}">
                <a16:creationId xmlns:a16="http://schemas.microsoft.com/office/drawing/2014/main" id="{46093371-B6C2-D5F0-0E61-8B339FF9E1DE}"/>
              </a:ext>
            </a:extLst>
          </p:cNvPr>
          <p:cNvSpPr/>
          <p:nvPr/>
        </p:nvSpPr>
        <p:spPr>
          <a:xfrm>
            <a:off x="1153746" y="5392515"/>
            <a:ext cx="10690321" cy="10368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rtlCol="0" anchor="ctr"/>
          <a:lstStyle/>
          <a:p>
            <a:pPr>
              <a:spcAft>
                <a:spcPts val="300"/>
              </a:spcAft>
            </a:pPr>
            <a:r>
              <a:rPr lang="sv-SE" b="1">
                <a:solidFill>
                  <a:schemeClr val="tx1"/>
                </a:solidFill>
                <a:latin typeface="Source Sans Pro" panose="020B0503030403020204" pitchFamily="34" charset="0"/>
                <a:ea typeface="Source Sans Pro" panose="020B0503030403020204" pitchFamily="34" charset="0"/>
              </a:rPr>
              <a:t>Personer med förhöjd suicidrisk, anhöriga och efterlevande vid suicid </a:t>
            </a:r>
            <a:r>
              <a:rPr lang="sv-SE">
                <a:solidFill>
                  <a:schemeClr val="tx1"/>
                </a:solidFill>
                <a:latin typeface="Source Sans Pro" panose="020B0503030403020204" pitchFamily="34" charset="0"/>
                <a:ea typeface="Source Sans Pro" panose="020B0503030403020204" pitchFamily="34" charset="0"/>
              </a:rPr>
              <a:t>behöver ett tydligt, samordnat och långsiktigt stöd.</a:t>
            </a:r>
          </a:p>
        </p:txBody>
      </p:sp>
      <p:sp>
        <p:nvSpPr>
          <p:cNvPr id="19" name="Oval 14">
            <a:extLst>
              <a:ext uri="{FF2B5EF4-FFF2-40B4-BE49-F238E27FC236}">
                <a16:creationId xmlns:a16="http://schemas.microsoft.com/office/drawing/2014/main" id="{DFDF5211-E6BC-1E46-D27E-893439FF88E1}"/>
              </a:ext>
            </a:extLst>
          </p:cNvPr>
          <p:cNvSpPr/>
          <p:nvPr/>
        </p:nvSpPr>
        <p:spPr>
          <a:xfrm>
            <a:off x="861732" y="5615124"/>
            <a:ext cx="584030" cy="584030"/>
          </a:xfrm>
          <a:prstGeom prst="ellipse">
            <a:avLst/>
          </a:prstGeom>
          <a:solidFill>
            <a:schemeClr val="bg1"/>
          </a:solidFill>
          <a:ln w="2857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00" noProof="0">
              <a:latin typeface="Source Sans Pro" panose="020B0503030403020204" pitchFamily="34" charset="0"/>
              <a:ea typeface="Source Sans Pro" panose="020B0503030403020204" pitchFamily="34" charset="0"/>
            </a:endParaRPr>
          </a:p>
        </p:txBody>
      </p:sp>
      <p:pic>
        <p:nvPicPr>
          <p:cNvPr id="24" name="Bild 20">
            <a:extLst>
              <a:ext uri="{FF2B5EF4-FFF2-40B4-BE49-F238E27FC236}">
                <a16:creationId xmlns:a16="http://schemas.microsoft.com/office/drawing/2014/main" id="{40FC1A5B-16F6-1B1E-B0B3-317084A0BBAD}"/>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973058" y="5729239"/>
            <a:ext cx="370781" cy="370781"/>
          </a:xfrm>
          <a:prstGeom prst="rect">
            <a:avLst/>
          </a:prstGeom>
        </p:spPr>
      </p:pic>
      <p:sp>
        <p:nvSpPr>
          <p:cNvPr id="31" name="Rectangle 3">
            <a:extLst>
              <a:ext uri="{FF2B5EF4-FFF2-40B4-BE49-F238E27FC236}">
                <a16:creationId xmlns:a16="http://schemas.microsoft.com/office/drawing/2014/main" id="{B351DF17-36CA-10EC-2EEC-1990B39247EB}"/>
              </a:ext>
            </a:extLst>
          </p:cNvPr>
          <p:cNvSpPr/>
          <p:nvPr/>
        </p:nvSpPr>
        <p:spPr>
          <a:xfrm>
            <a:off x="1153746" y="4185949"/>
            <a:ext cx="10690321" cy="1036800"/>
          </a:xfrm>
          <a:prstGeom prst="rect">
            <a:avLst/>
          </a:prstGeom>
          <a:solidFill>
            <a:schemeClr val="tx2">
              <a:lumMod val="20000"/>
              <a:lumOff val="80000"/>
            </a:schemeClr>
          </a:solidFill>
          <a:ln w="28575">
            <a:solidFill>
              <a:schemeClr val="tx2"/>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rtlCol="0" anchor="ctr"/>
          <a:lstStyle/>
          <a:p>
            <a:r>
              <a:rPr lang="sv-SE" b="1">
                <a:solidFill>
                  <a:schemeClr val="tx1"/>
                </a:solidFill>
                <a:latin typeface="Source Sans Pro" panose="020B0503030403020204" pitchFamily="34" charset="0"/>
                <a:ea typeface="Source Sans Pro" panose="020B0503030403020204" pitchFamily="34" charset="0"/>
              </a:rPr>
              <a:t>Personer med komplexa vård- och omsorgsbehov </a:t>
            </a:r>
            <a:r>
              <a:rPr lang="sv-SE">
                <a:solidFill>
                  <a:schemeClr val="tx1"/>
                </a:solidFill>
                <a:latin typeface="Source Sans Pro" panose="020B0503030403020204" pitchFamily="34" charset="0"/>
                <a:ea typeface="Source Sans Pro" panose="020B0503030403020204" pitchFamily="34" charset="0"/>
              </a:rPr>
              <a:t>behöver bättre samordning mellan olika aktörer för att få rätt hjälp i rätt tid.</a:t>
            </a:r>
          </a:p>
        </p:txBody>
      </p:sp>
      <p:grpSp>
        <p:nvGrpSpPr>
          <p:cNvPr id="36" name="Grupp 35">
            <a:extLst>
              <a:ext uri="{FF2B5EF4-FFF2-40B4-BE49-F238E27FC236}">
                <a16:creationId xmlns:a16="http://schemas.microsoft.com/office/drawing/2014/main" id="{A30CCC3F-B762-988C-357A-C502269ECB08}"/>
              </a:ext>
            </a:extLst>
          </p:cNvPr>
          <p:cNvGrpSpPr/>
          <p:nvPr/>
        </p:nvGrpSpPr>
        <p:grpSpPr>
          <a:xfrm>
            <a:off x="861732" y="4412334"/>
            <a:ext cx="584030" cy="584030"/>
            <a:chOff x="861732" y="3194573"/>
            <a:chExt cx="584030" cy="584030"/>
          </a:xfrm>
        </p:grpSpPr>
        <p:sp>
          <p:nvSpPr>
            <p:cNvPr id="37" name="Oval 14">
              <a:extLst>
                <a:ext uri="{FF2B5EF4-FFF2-40B4-BE49-F238E27FC236}">
                  <a16:creationId xmlns:a16="http://schemas.microsoft.com/office/drawing/2014/main" id="{A92EE289-8C92-55B9-BD69-DDB1640E9408}"/>
                </a:ext>
              </a:extLst>
            </p:cNvPr>
            <p:cNvSpPr/>
            <p:nvPr/>
          </p:nvSpPr>
          <p:spPr>
            <a:xfrm>
              <a:off x="861732" y="3194573"/>
              <a:ext cx="584030" cy="584030"/>
            </a:xfrm>
            <a:prstGeom prst="ellipse">
              <a:avLst/>
            </a:prstGeom>
            <a:solidFill>
              <a:schemeClr val="bg1"/>
            </a:solidFill>
            <a:ln w="28575">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300" noProof="0">
                <a:latin typeface="Source Sans Pro" panose="020B0503030403020204" pitchFamily="34" charset="0"/>
                <a:ea typeface="Source Sans Pro" panose="020B0503030403020204" pitchFamily="34" charset="0"/>
              </a:endParaRPr>
            </a:p>
          </p:txBody>
        </p:sp>
        <p:pic>
          <p:nvPicPr>
            <p:cNvPr id="38" name="Graphic 2">
              <a:extLst>
                <a:ext uri="{FF2B5EF4-FFF2-40B4-BE49-F238E27FC236}">
                  <a16:creationId xmlns:a16="http://schemas.microsoft.com/office/drawing/2014/main" id="{5DF9D0AD-78FD-ED40-FEF4-FCCC7453F28B}"/>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939957" y="3272800"/>
              <a:ext cx="427575" cy="427575"/>
            </a:xfrm>
            <a:prstGeom prst="rect">
              <a:avLst/>
            </a:prstGeom>
          </p:spPr>
        </p:pic>
      </p:grpSp>
    </p:spTree>
    <p:extLst>
      <p:ext uri="{BB962C8B-B14F-4D97-AF65-F5344CB8AC3E}">
        <p14:creationId xmlns:p14="http://schemas.microsoft.com/office/powerpoint/2010/main" val="2012085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99E91-9942-82B4-1312-F571645CE37B}"/>
              </a:ext>
            </a:extLst>
          </p:cNvPr>
          <p:cNvSpPr>
            <a:spLocks noGrp="1"/>
          </p:cNvSpPr>
          <p:nvPr>
            <p:ph type="title"/>
          </p:nvPr>
        </p:nvSpPr>
        <p:spPr>
          <a:xfrm>
            <a:off x="1054100" y="365125"/>
            <a:ext cx="10299700" cy="1325563"/>
          </a:xfrm>
        </p:spPr>
        <p:txBody>
          <a:bodyPr>
            <a:normAutofit/>
          </a:bodyPr>
          <a:lstStyle/>
          <a:p>
            <a:r>
              <a:rPr lang="sv-SE" noProof="0" dirty="0"/>
              <a:t>Arbetet framåt med en handlingsplan för psykisk hälsa och suicidprevention</a:t>
            </a:r>
          </a:p>
        </p:txBody>
      </p:sp>
      <p:sp>
        <p:nvSpPr>
          <p:cNvPr id="5" name="TextBox 4">
            <a:extLst>
              <a:ext uri="{FF2B5EF4-FFF2-40B4-BE49-F238E27FC236}">
                <a16:creationId xmlns:a16="http://schemas.microsoft.com/office/drawing/2014/main" id="{9C93B6C5-FA8C-1669-EE55-AF077A684E55}"/>
              </a:ext>
            </a:extLst>
          </p:cNvPr>
          <p:cNvSpPr txBox="1"/>
          <p:nvPr/>
        </p:nvSpPr>
        <p:spPr>
          <a:xfrm>
            <a:off x="1147060" y="1603456"/>
            <a:ext cx="10299700" cy="369332"/>
          </a:xfrm>
          <a:prstGeom prst="rect">
            <a:avLst/>
          </a:prstGeom>
          <a:noFill/>
        </p:spPr>
        <p:txBody>
          <a:bodyPr wrap="square">
            <a:spAutoFit/>
          </a:bodyPr>
          <a:lstStyle/>
          <a:p>
            <a:r>
              <a:rPr lang="sv-SE" b="1" i="1">
                <a:latin typeface="Source Sans Pro" panose="020B0503030403020204" pitchFamily="34" charset="0"/>
                <a:ea typeface="Source Sans Pro" panose="020B0503030403020204" pitchFamily="34" charset="0"/>
              </a:rPr>
              <a:t>Medskick till framtagandet av en länsgemensam handlingsplan för psykisk hälsa och suicidprevention</a:t>
            </a:r>
          </a:p>
        </p:txBody>
      </p:sp>
      <p:sp>
        <p:nvSpPr>
          <p:cNvPr id="3" name="Rectangle 2">
            <a:extLst>
              <a:ext uri="{FF2B5EF4-FFF2-40B4-BE49-F238E27FC236}">
                <a16:creationId xmlns:a16="http://schemas.microsoft.com/office/drawing/2014/main" id="{C5E11B38-AB36-0D9C-08E1-8B696B8AE3E0}"/>
              </a:ext>
            </a:extLst>
          </p:cNvPr>
          <p:cNvSpPr/>
          <p:nvPr/>
        </p:nvSpPr>
        <p:spPr>
          <a:xfrm>
            <a:off x="1147060" y="1976838"/>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Avgränsa handlingsplanens omfattning</a:t>
            </a:r>
          </a:p>
        </p:txBody>
      </p:sp>
      <p:grpSp>
        <p:nvGrpSpPr>
          <p:cNvPr id="20" name="Group 19">
            <a:extLst>
              <a:ext uri="{FF2B5EF4-FFF2-40B4-BE49-F238E27FC236}">
                <a16:creationId xmlns:a16="http://schemas.microsoft.com/office/drawing/2014/main" id="{A4662779-EC8C-CC65-1021-D449FD075238}"/>
              </a:ext>
            </a:extLst>
          </p:cNvPr>
          <p:cNvGrpSpPr/>
          <p:nvPr/>
        </p:nvGrpSpPr>
        <p:grpSpPr>
          <a:xfrm>
            <a:off x="873132" y="2026908"/>
            <a:ext cx="547859" cy="547859"/>
            <a:chOff x="873132" y="1910241"/>
            <a:chExt cx="547859" cy="547859"/>
          </a:xfrm>
        </p:grpSpPr>
        <p:sp>
          <p:nvSpPr>
            <p:cNvPr id="9" name="Oval 8">
              <a:extLst>
                <a:ext uri="{FF2B5EF4-FFF2-40B4-BE49-F238E27FC236}">
                  <a16:creationId xmlns:a16="http://schemas.microsoft.com/office/drawing/2014/main" id="{D3917DF2-B7F5-717B-AF54-25C303029E80}"/>
                </a:ext>
              </a:extLst>
            </p:cNvPr>
            <p:cNvSpPr/>
            <p:nvPr/>
          </p:nvSpPr>
          <p:spPr>
            <a:xfrm>
              <a:off x="873132" y="1910241"/>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4" name="Graphic 3">
              <a:extLst>
                <a:ext uri="{FF2B5EF4-FFF2-40B4-BE49-F238E27FC236}">
                  <a16:creationId xmlns:a16="http://schemas.microsoft.com/office/drawing/2014/main" id="{6D05E41F-115F-C49F-F2E9-7F1F005055B9}"/>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939730" y="1976838"/>
              <a:ext cx="414663" cy="414663"/>
            </a:xfrm>
            <a:prstGeom prst="rect">
              <a:avLst/>
            </a:prstGeom>
          </p:spPr>
        </p:pic>
      </p:grpSp>
      <p:sp>
        <p:nvSpPr>
          <p:cNvPr id="6" name="Rectangle 5">
            <a:extLst>
              <a:ext uri="{FF2B5EF4-FFF2-40B4-BE49-F238E27FC236}">
                <a16:creationId xmlns:a16="http://schemas.microsoft.com/office/drawing/2014/main" id="{5A322C54-CE3F-7F78-63D1-E38BACC0AAD7}"/>
              </a:ext>
            </a:extLst>
          </p:cNvPr>
          <p:cNvSpPr/>
          <p:nvPr/>
        </p:nvSpPr>
        <p:spPr>
          <a:xfrm>
            <a:off x="1147060" y="5192446"/>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Arbeta för att inkludera flera olika perspektiv i handlingsplanen</a:t>
            </a:r>
          </a:p>
        </p:txBody>
      </p:sp>
      <p:grpSp>
        <p:nvGrpSpPr>
          <p:cNvPr id="34" name="Group 33">
            <a:extLst>
              <a:ext uri="{FF2B5EF4-FFF2-40B4-BE49-F238E27FC236}">
                <a16:creationId xmlns:a16="http://schemas.microsoft.com/office/drawing/2014/main" id="{92DDD4F8-DB30-8BC2-1DF1-572E0151CA25}"/>
              </a:ext>
            </a:extLst>
          </p:cNvPr>
          <p:cNvGrpSpPr/>
          <p:nvPr/>
        </p:nvGrpSpPr>
        <p:grpSpPr>
          <a:xfrm>
            <a:off x="855668" y="5242516"/>
            <a:ext cx="547859" cy="547859"/>
            <a:chOff x="855668" y="5219181"/>
            <a:chExt cx="547859" cy="547859"/>
          </a:xfrm>
        </p:grpSpPr>
        <p:sp>
          <p:nvSpPr>
            <p:cNvPr id="12" name="Oval 11">
              <a:extLst>
                <a:ext uri="{FF2B5EF4-FFF2-40B4-BE49-F238E27FC236}">
                  <a16:creationId xmlns:a16="http://schemas.microsoft.com/office/drawing/2014/main" id="{47C6C987-385A-A350-7BAC-1B82D5B4820D}"/>
                </a:ext>
              </a:extLst>
            </p:cNvPr>
            <p:cNvSpPr/>
            <p:nvPr/>
          </p:nvSpPr>
          <p:spPr>
            <a:xfrm>
              <a:off x="855668" y="5219181"/>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10" name="Graphic 9">
              <a:extLst>
                <a:ext uri="{FF2B5EF4-FFF2-40B4-BE49-F238E27FC236}">
                  <a16:creationId xmlns:a16="http://schemas.microsoft.com/office/drawing/2014/main" id="{3BBF2A2D-C57E-F9CF-CC3B-05F988BEA532}"/>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936236" y="5299748"/>
              <a:ext cx="386724" cy="386724"/>
            </a:xfrm>
            <a:prstGeom prst="rect">
              <a:avLst/>
            </a:prstGeom>
          </p:spPr>
        </p:pic>
      </p:grpSp>
      <p:sp>
        <p:nvSpPr>
          <p:cNvPr id="7" name="Rectangle 6">
            <a:extLst>
              <a:ext uri="{FF2B5EF4-FFF2-40B4-BE49-F238E27FC236}">
                <a16:creationId xmlns:a16="http://schemas.microsoft.com/office/drawing/2014/main" id="{56BA06FD-B956-678F-B3DE-C7645B692250}"/>
              </a:ext>
            </a:extLst>
          </p:cNvPr>
          <p:cNvSpPr/>
          <p:nvPr/>
        </p:nvSpPr>
        <p:spPr>
          <a:xfrm>
            <a:off x="1147059" y="3584642"/>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Ins="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Utgå från den nationella strategins struktur </a:t>
            </a:r>
          </a:p>
        </p:txBody>
      </p:sp>
      <p:grpSp>
        <p:nvGrpSpPr>
          <p:cNvPr id="28" name="Group 27">
            <a:extLst>
              <a:ext uri="{FF2B5EF4-FFF2-40B4-BE49-F238E27FC236}">
                <a16:creationId xmlns:a16="http://schemas.microsoft.com/office/drawing/2014/main" id="{F2298DFC-F4B5-FA82-17E2-D7B7BFDC06E4}"/>
              </a:ext>
            </a:extLst>
          </p:cNvPr>
          <p:cNvGrpSpPr/>
          <p:nvPr/>
        </p:nvGrpSpPr>
        <p:grpSpPr>
          <a:xfrm>
            <a:off x="873132" y="3634713"/>
            <a:ext cx="547859" cy="547859"/>
            <a:chOff x="873132" y="3564711"/>
            <a:chExt cx="547859" cy="547859"/>
          </a:xfrm>
        </p:grpSpPr>
        <p:sp>
          <p:nvSpPr>
            <p:cNvPr id="11" name="Oval 10">
              <a:extLst>
                <a:ext uri="{FF2B5EF4-FFF2-40B4-BE49-F238E27FC236}">
                  <a16:creationId xmlns:a16="http://schemas.microsoft.com/office/drawing/2014/main" id="{837B5ABC-A915-934C-64DC-2848BAF08C04}"/>
                </a:ext>
              </a:extLst>
            </p:cNvPr>
            <p:cNvSpPr/>
            <p:nvPr/>
          </p:nvSpPr>
          <p:spPr>
            <a:xfrm>
              <a:off x="873132" y="3564711"/>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16" name="Graphic 15">
              <a:extLst>
                <a:ext uri="{FF2B5EF4-FFF2-40B4-BE49-F238E27FC236}">
                  <a16:creationId xmlns:a16="http://schemas.microsoft.com/office/drawing/2014/main" id="{73A31FD6-A1BC-F9BF-B4C4-B6FBF3FF60A3}"/>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955966" y="3647545"/>
              <a:ext cx="382191" cy="382191"/>
            </a:xfrm>
            <a:prstGeom prst="rect">
              <a:avLst/>
            </a:prstGeom>
          </p:spPr>
        </p:pic>
      </p:grpSp>
      <p:sp>
        <p:nvSpPr>
          <p:cNvPr id="8" name="Rectangle 7">
            <a:extLst>
              <a:ext uri="{FF2B5EF4-FFF2-40B4-BE49-F238E27FC236}">
                <a16:creationId xmlns:a16="http://schemas.microsoft.com/office/drawing/2014/main" id="{93787385-A270-C271-D5F8-0B3D6ACAEB64}"/>
              </a:ext>
            </a:extLst>
          </p:cNvPr>
          <p:cNvSpPr/>
          <p:nvPr/>
        </p:nvSpPr>
        <p:spPr>
          <a:xfrm>
            <a:off x="1147060" y="5996346"/>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Ta fram relevanta indikatorer för uppföljning</a:t>
            </a:r>
          </a:p>
        </p:txBody>
      </p:sp>
      <p:grpSp>
        <p:nvGrpSpPr>
          <p:cNvPr id="35" name="Group 34">
            <a:extLst>
              <a:ext uri="{FF2B5EF4-FFF2-40B4-BE49-F238E27FC236}">
                <a16:creationId xmlns:a16="http://schemas.microsoft.com/office/drawing/2014/main" id="{0E847AFF-22A5-63C9-3FF6-FBE33A447129}"/>
              </a:ext>
            </a:extLst>
          </p:cNvPr>
          <p:cNvGrpSpPr/>
          <p:nvPr/>
        </p:nvGrpSpPr>
        <p:grpSpPr>
          <a:xfrm>
            <a:off x="855668" y="6046417"/>
            <a:ext cx="547859" cy="547859"/>
            <a:chOff x="855668" y="6046417"/>
            <a:chExt cx="547859" cy="547859"/>
          </a:xfrm>
        </p:grpSpPr>
        <p:sp>
          <p:nvSpPr>
            <p:cNvPr id="14" name="Oval 13">
              <a:extLst>
                <a:ext uri="{FF2B5EF4-FFF2-40B4-BE49-F238E27FC236}">
                  <a16:creationId xmlns:a16="http://schemas.microsoft.com/office/drawing/2014/main" id="{E4EA1257-CCA1-00AC-26A7-EF8B8BACF205}"/>
                </a:ext>
              </a:extLst>
            </p:cNvPr>
            <p:cNvSpPr/>
            <p:nvPr/>
          </p:nvSpPr>
          <p:spPr>
            <a:xfrm>
              <a:off x="855668" y="6046417"/>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19" name="Graphic 18">
              <a:extLst>
                <a:ext uri="{FF2B5EF4-FFF2-40B4-BE49-F238E27FC236}">
                  <a16:creationId xmlns:a16="http://schemas.microsoft.com/office/drawing/2014/main" id="{60E3398A-DD4B-D5B2-12C6-9673D58BF37D}"/>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915364" y="6106114"/>
              <a:ext cx="428467" cy="428467"/>
            </a:xfrm>
            <a:prstGeom prst="rect">
              <a:avLst/>
            </a:prstGeom>
          </p:spPr>
        </p:pic>
      </p:grpSp>
      <p:sp>
        <p:nvSpPr>
          <p:cNvPr id="15" name="Rectangle 14">
            <a:extLst>
              <a:ext uri="{FF2B5EF4-FFF2-40B4-BE49-F238E27FC236}">
                <a16:creationId xmlns:a16="http://schemas.microsoft.com/office/drawing/2014/main" id="{DA6589A4-8EB1-356D-951A-911B7E691649}"/>
              </a:ext>
            </a:extLst>
          </p:cNvPr>
          <p:cNvSpPr/>
          <p:nvPr/>
        </p:nvSpPr>
        <p:spPr>
          <a:xfrm>
            <a:off x="1147060" y="2780740"/>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Prioritera kärnverksamhet och riktade utvecklingsinsatser</a:t>
            </a:r>
          </a:p>
        </p:txBody>
      </p:sp>
      <p:grpSp>
        <p:nvGrpSpPr>
          <p:cNvPr id="24" name="Group 23">
            <a:extLst>
              <a:ext uri="{FF2B5EF4-FFF2-40B4-BE49-F238E27FC236}">
                <a16:creationId xmlns:a16="http://schemas.microsoft.com/office/drawing/2014/main" id="{17F539AF-AB09-D525-5A0E-324571055E88}"/>
              </a:ext>
            </a:extLst>
          </p:cNvPr>
          <p:cNvGrpSpPr/>
          <p:nvPr/>
        </p:nvGrpSpPr>
        <p:grpSpPr>
          <a:xfrm>
            <a:off x="873132" y="2830811"/>
            <a:ext cx="547859" cy="547859"/>
            <a:chOff x="873132" y="2737476"/>
            <a:chExt cx="547859" cy="547859"/>
          </a:xfrm>
        </p:grpSpPr>
        <p:sp>
          <p:nvSpPr>
            <p:cNvPr id="18" name="Oval 17">
              <a:extLst>
                <a:ext uri="{FF2B5EF4-FFF2-40B4-BE49-F238E27FC236}">
                  <a16:creationId xmlns:a16="http://schemas.microsoft.com/office/drawing/2014/main" id="{880B5A49-95CB-FAF2-F41D-8F8D41E1369E}"/>
                </a:ext>
              </a:extLst>
            </p:cNvPr>
            <p:cNvSpPr/>
            <p:nvPr/>
          </p:nvSpPr>
          <p:spPr>
            <a:xfrm>
              <a:off x="873132" y="2737476"/>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30" name="Graphic 29" descr="Target with solid fill">
              <a:extLst>
                <a:ext uri="{FF2B5EF4-FFF2-40B4-BE49-F238E27FC236}">
                  <a16:creationId xmlns:a16="http://schemas.microsoft.com/office/drawing/2014/main" id="{835D69F4-E592-9E84-5052-DAAC22F0CF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8508" y="2792853"/>
              <a:ext cx="457199" cy="457199"/>
            </a:xfrm>
            <a:prstGeom prst="rect">
              <a:avLst/>
            </a:prstGeom>
          </p:spPr>
        </p:pic>
      </p:grpSp>
      <p:sp>
        <p:nvSpPr>
          <p:cNvPr id="26" name="Rectangle 25">
            <a:extLst>
              <a:ext uri="{FF2B5EF4-FFF2-40B4-BE49-F238E27FC236}">
                <a16:creationId xmlns:a16="http://schemas.microsoft.com/office/drawing/2014/main" id="{897C71DA-7951-6EC6-6EE1-CE90D8BEEFA1}"/>
              </a:ext>
            </a:extLst>
          </p:cNvPr>
          <p:cNvSpPr/>
          <p:nvPr/>
        </p:nvSpPr>
        <p:spPr>
          <a:xfrm>
            <a:off x="1147060" y="4388544"/>
            <a:ext cx="10129575" cy="648000"/>
          </a:xfrm>
          <a:prstGeom prst="rect">
            <a:avLst/>
          </a:prstGeom>
          <a:solidFill>
            <a:schemeClr val="accent2">
              <a:lumMod val="20000"/>
              <a:lumOff val="80000"/>
            </a:schemeClr>
          </a:solidFill>
          <a:ln w="28575">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396000" tIns="108000" rtlCol="0" anchor="ctr"/>
          <a:lstStyle/>
          <a:p>
            <a:pPr>
              <a:spcBef>
                <a:spcPts val="600"/>
              </a:spcBef>
              <a:spcAft>
                <a:spcPts val="600"/>
              </a:spcAft>
            </a:pPr>
            <a:r>
              <a:rPr lang="sv-SE">
                <a:solidFill>
                  <a:schemeClr val="tx1"/>
                </a:solidFill>
                <a:latin typeface="Source Sans Pro" panose="020B0503030403020204" pitchFamily="34" charset="0"/>
                <a:ea typeface="Source Sans Pro" panose="020B0503030403020204" pitchFamily="34" charset="0"/>
              </a:rPr>
              <a:t>Samordna med andra relaterade arbeten</a:t>
            </a:r>
          </a:p>
        </p:txBody>
      </p:sp>
      <p:grpSp>
        <p:nvGrpSpPr>
          <p:cNvPr id="29" name="Group 28">
            <a:extLst>
              <a:ext uri="{FF2B5EF4-FFF2-40B4-BE49-F238E27FC236}">
                <a16:creationId xmlns:a16="http://schemas.microsoft.com/office/drawing/2014/main" id="{85293BD0-28C0-A312-9591-BAD29EDA7EB0}"/>
              </a:ext>
            </a:extLst>
          </p:cNvPr>
          <p:cNvGrpSpPr/>
          <p:nvPr/>
        </p:nvGrpSpPr>
        <p:grpSpPr>
          <a:xfrm>
            <a:off x="873132" y="4438615"/>
            <a:ext cx="547859" cy="547859"/>
            <a:chOff x="873132" y="4391946"/>
            <a:chExt cx="547859" cy="547859"/>
          </a:xfrm>
        </p:grpSpPr>
        <p:sp>
          <p:nvSpPr>
            <p:cNvPr id="27" name="Oval 26">
              <a:extLst>
                <a:ext uri="{FF2B5EF4-FFF2-40B4-BE49-F238E27FC236}">
                  <a16:creationId xmlns:a16="http://schemas.microsoft.com/office/drawing/2014/main" id="{59C5D496-AC42-5A27-B841-B0B970BBA1C9}"/>
                </a:ext>
              </a:extLst>
            </p:cNvPr>
            <p:cNvSpPr/>
            <p:nvPr/>
          </p:nvSpPr>
          <p:spPr>
            <a:xfrm>
              <a:off x="873132" y="4391946"/>
              <a:ext cx="547859" cy="547859"/>
            </a:xfrm>
            <a:prstGeom prst="ellipse">
              <a:avLst/>
            </a:prstGeom>
            <a:solidFill>
              <a:schemeClr val="bg1"/>
            </a:solidFill>
            <a:ln w="2857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noProof="0">
                <a:latin typeface="Source Sans Pro" panose="020B0503030403020204" pitchFamily="34" charset="0"/>
                <a:ea typeface="Source Sans Pro" panose="020B0503030403020204" pitchFamily="34" charset="0"/>
              </a:endParaRPr>
            </a:p>
          </p:txBody>
        </p:sp>
        <p:pic>
          <p:nvPicPr>
            <p:cNvPr id="32" name="Graphic 31">
              <a:extLst>
                <a:ext uri="{FF2B5EF4-FFF2-40B4-BE49-F238E27FC236}">
                  <a16:creationId xmlns:a16="http://schemas.microsoft.com/office/drawing/2014/main" id="{6C228195-1535-83B2-2B52-3BC7DB285808}"/>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944396" y="4464028"/>
              <a:ext cx="405328" cy="405328"/>
            </a:xfrm>
            <a:prstGeom prst="rect">
              <a:avLst/>
            </a:prstGeom>
          </p:spPr>
        </p:pic>
      </p:grpSp>
    </p:spTree>
    <p:extLst>
      <p:ext uri="{BB962C8B-B14F-4D97-AF65-F5344CB8AC3E}">
        <p14:creationId xmlns:p14="http://schemas.microsoft.com/office/powerpoint/2010/main" val="4109284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4BA47-7FDF-B067-F4D6-FAD1378A7F1B}"/>
              </a:ext>
            </a:extLst>
          </p:cNvPr>
          <p:cNvSpPr>
            <a:spLocks noGrp="1"/>
          </p:cNvSpPr>
          <p:nvPr>
            <p:ph type="title"/>
          </p:nvPr>
        </p:nvSpPr>
        <p:spPr>
          <a:xfrm>
            <a:off x="704850" y="3012073"/>
            <a:ext cx="7442200" cy="1325563"/>
          </a:xfrm>
        </p:spPr>
        <p:txBody>
          <a:bodyPr/>
          <a:lstStyle/>
          <a:p>
            <a:r>
              <a:rPr lang="sv-SE"/>
              <a:t>Tack!</a:t>
            </a:r>
          </a:p>
        </p:txBody>
      </p:sp>
    </p:spTree>
    <p:extLst>
      <p:ext uri="{BB962C8B-B14F-4D97-AF65-F5344CB8AC3E}">
        <p14:creationId xmlns:p14="http://schemas.microsoft.com/office/powerpoint/2010/main" val="2310566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H_FLYSHEET_STYLE"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HSVO vit">
  <a:themeElements>
    <a:clrScheme name="HSVO">
      <a:dk1>
        <a:sysClr val="windowText" lastClr="000000"/>
      </a:dk1>
      <a:lt1>
        <a:sysClr val="window" lastClr="FFFFFF"/>
      </a:lt1>
      <a:dk2>
        <a:srgbClr val="27506C"/>
      </a:dk2>
      <a:lt2>
        <a:srgbClr val="F1F1F1"/>
      </a:lt2>
      <a:accent1>
        <a:srgbClr val="27506C"/>
      </a:accent1>
      <a:accent2>
        <a:srgbClr val="A4D3D9"/>
      </a:accent2>
      <a:accent3>
        <a:srgbClr val="0C7574"/>
      </a:accent3>
      <a:accent4>
        <a:srgbClr val="AAD7CE"/>
      </a:accent4>
      <a:accent5>
        <a:srgbClr val="F3EABB"/>
      </a:accent5>
      <a:accent6>
        <a:srgbClr val="F1F1F1"/>
      </a:accent6>
      <a:hlink>
        <a:srgbClr val="0563C1"/>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SVO-presentation-25.potx" id="{BA07D01E-461C-4928-88ED-B50BB8107536}" vid="{64465C4C-1511-4F9B-A472-877DC268659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47D45B9-4B74-4B2B-897E-EF07B0AF17BB}">
  <we:reference id="WA104381063" version="1.0.0.1" store="Omex" storeType="OMEX"/>
  <we:alternateReferences>
    <we:reference id="WA104381063" version="1.0.0.1" store="WA1043810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E8EC8E1DA3B214CB7A864332A7EE108" ma:contentTypeVersion="13" ma:contentTypeDescription="Skapa ett nytt dokument." ma:contentTypeScope="" ma:versionID="94ec83ec1fd5c5bc8620c50bcbdead10">
  <xsd:schema xmlns:xsd="http://www.w3.org/2001/XMLSchema" xmlns:xs="http://www.w3.org/2001/XMLSchema" xmlns:p="http://schemas.microsoft.com/office/2006/metadata/properties" xmlns:ns2="6f735935-4709-487b-813c-ad05f90b3d14" xmlns:ns3="105defc7-f35b-419a-a34c-5503da78f51e" targetNamespace="http://schemas.microsoft.com/office/2006/metadata/properties" ma:root="true" ma:fieldsID="c9937199d57e562530dd069fdacc936f" ns2:_="" ns3:_="">
    <xsd:import namespace="6f735935-4709-487b-813c-ad05f90b3d14"/>
    <xsd:import namespace="105defc7-f35b-419a-a34c-5503da78f51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735935-4709-487b-813c-ad05f90b3d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dc5775e4-b345-4190-a263-decfa033c0e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5defc7-f35b-419a-a34c-5503da78f51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6eede1b-a88b-4c88-881c-ffc59f0ba07d}" ma:internalName="TaxCatchAll" ma:showField="CatchAllData" ma:web="105defc7-f35b-419a-a34c-5503da78f5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05defc7-f35b-419a-a34c-5503da78f51e" xsi:nil="true"/>
    <lcf76f155ced4ddcb4097134ff3c332f xmlns="6f735935-4709-487b-813c-ad05f90b3d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C018E5B-C87C-4CB1-A46B-05B683E56E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735935-4709-487b-813c-ad05f90b3d14"/>
    <ds:schemaRef ds:uri="105defc7-f35b-419a-a34c-5503da78f5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EA12A2-E671-43E5-B932-A8FD064406B2}">
  <ds:schemaRefs>
    <ds:schemaRef ds:uri="http://schemas.microsoft.com/sharepoint/v3/contenttype/forms"/>
  </ds:schemaRefs>
</ds:datastoreItem>
</file>

<file path=customXml/itemProps3.xml><?xml version="1.0" encoding="utf-8"?>
<ds:datastoreItem xmlns:ds="http://schemas.openxmlformats.org/officeDocument/2006/customXml" ds:itemID="{D63019F5-24E6-4C69-A383-DBD70A680AFC}">
  <ds:schemaRefs>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105defc7-f35b-419a-a34c-5503da78f51e"/>
    <ds:schemaRef ds:uri="http://schemas.microsoft.com/office/2006/metadata/properties"/>
    <ds:schemaRef ds:uri="6f735935-4709-487b-813c-ad05f90b3d14"/>
    <ds:schemaRef ds:uri="http://www.w3.org/XML/1998/namespac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40</TotalTime>
  <Words>5445</Words>
  <Application>Microsoft Office PowerPoint</Application>
  <PresentationFormat>Bredbild</PresentationFormat>
  <Paragraphs>413</Paragraphs>
  <Slides>28</Slides>
  <Notes>16</Notes>
  <HiddenSlides>1</HiddenSlides>
  <MMClips>0</MMClips>
  <ScaleCrop>false</ScaleCrop>
  <HeadingPairs>
    <vt:vector size="8" baseType="variant">
      <vt:variant>
        <vt:lpstr>Använt teckensnitt</vt:lpstr>
      </vt:variant>
      <vt:variant>
        <vt:i4>7</vt:i4>
      </vt:variant>
      <vt:variant>
        <vt:lpstr>Tema</vt:lpstr>
      </vt:variant>
      <vt:variant>
        <vt:i4>1</vt:i4>
      </vt:variant>
      <vt:variant>
        <vt:lpstr>Serverprogram för OLE-inbäddning</vt:lpstr>
      </vt:variant>
      <vt:variant>
        <vt:i4>1</vt:i4>
      </vt:variant>
      <vt:variant>
        <vt:lpstr>Bildrubriker</vt:lpstr>
      </vt:variant>
      <vt:variant>
        <vt:i4>28</vt:i4>
      </vt:variant>
    </vt:vector>
  </HeadingPairs>
  <TitlesOfParts>
    <vt:vector size="37" baseType="lpstr">
      <vt:lpstr>Aptos</vt:lpstr>
      <vt:lpstr>Arial</vt:lpstr>
      <vt:lpstr>Arial Black</vt:lpstr>
      <vt:lpstr>Calibri</vt:lpstr>
      <vt:lpstr>Franklin Gothic Demi</vt:lpstr>
      <vt:lpstr>Source Sans Pro</vt:lpstr>
      <vt:lpstr>Wingdings</vt:lpstr>
      <vt:lpstr>HSVO vit</vt:lpstr>
      <vt:lpstr>think-cell Slide</vt:lpstr>
      <vt:lpstr>Nulägesanalys psykisk hälsa och suicidprevention</vt:lpstr>
      <vt:lpstr>Innehåll</vt:lpstr>
      <vt:lpstr>PowerPoint-presentation</vt:lpstr>
      <vt:lpstr>Materialet syftar till att skapa en nulägesbild av arbetet med psykisk hälsa och suicidprevention i Uppsala län</vt:lpstr>
      <vt:lpstr>Detta material är en del i arbetet tillsammans med en huvudrapport i PPT och en sammanfattande rapport i Word</vt:lpstr>
      <vt:lpstr>PowerPoint-presentation</vt:lpstr>
      <vt:lpstr>Flera metoder användes för att inhämta data till nulägesanalysen</vt:lpstr>
      <vt:lpstr>Nulägesanalysen innehåller analyser av 49 nyckeltal från elva olika datakällor</vt:lpstr>
      <vt:lpstr>Nulägesanalysen har ett antal avgränsningar och begränsningar</vt:lpstr>
      <vt:lpstr>PowerPoint-presentation</vt:lpstr>
      <vt:lpstr>Beskrivningen av länets nuläge utgår från de sju delmålen i den nationella strategin för psykisk hälsa och suicidprevention</vt:lpstr>
      <vt:lpstr>Nulägesbeskrivning: Delmål 1 </vt:lpstr>
      <vt:lpstr>Nulägesbeskrivning: Delmål 2</vt:lpstr>
      <vt:lpstr>Nulägesbeskrivning: Delmål 3</vt:lpstr>
      <vt:lpstr>Nulägesbeskrivning: Delmål 4</vt:lpstr>
      <vt:lpstr>Nulägesbeskrivning: Delmål 5 (sid 1 av 2) </vt:lpstr>
      <vt:lpstr>Nulägesbeskrivning: Delmål 5 (sid 2 av 2) </vt:lpstr>
      <vt:lpstr>Nulägesbeskrivning: Delmål 6</vt:lpstr>
      <vt:lpstr>Nulägesbeskrivning: Delmål 7</vt:lpstr>
      <vt:lpstr>PowerPoint-presentation</vt:lpstr>
      <vt:lpstr>Sammanfattande slutsatser: Jämförelse mellan länet och riket</vt:lpstr>
      <vt:lpstr>Sammanfattande slutsatser: Länsgemensamma slutsatser</vt:lpstr>
      <vt:lpstr>Sammanfattande slutsatser:  Kommuner i fokus</vt:lpstr>
      <vt:lpstr>Återkommande utvecklingsbehov (sid 1 av 2)</vt:lpstr>
      <vt:lpstr>Återkommande utvecklingsbehov (sid 2 av 2)</vt:lpstr>
      <vt:lpstr>Prioriterade målgrupper</vt:lpstr>
      <vt:lpstr>Arbetet framåt med en handlingsplan för psykisk hälsa och suicidprevention</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Bielik</dc:creator>
  <cp:lastModifiedBy>Cecilia Bernhardsson</cp:lastModifiedBy>
  <cp:revision>2</cp:revision>
  <dcterms:created xsi:type="dcterms:W3CDTF">2026-04-10T04:26:44Z</dcterms:created>
  <dcterms:modified xsi:type="dcterms:W3CDTF">2026-10-14T09:42:01Z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0x0101001E8EC8E1DA3B214CB7A864332A7EE108</vt:lpwstr>
  </property>
  <property fmtid="{D5CDD505-2E9C-101B-9397-08002B2CF9AE}" pid="3" name="MediaServiceImageTags">
    <vt:lpwstr/>
  </property>
</Properties>
</file>