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4396" r:id="rId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10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4265CA-C9A1-48D7-B2C6-7C447F83F55A}" type="datetimeFigureOut">
              <a:rPr lang="sv-SE" smtClean="0"/>
              <a:t>2022-09-20</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E6AB3E-E419-470F-8B02-F6AAAAD77B4C}" type="slidenum">
              <a:rPr lang="sv-SE" smtClean="0"/>
              <a:t>‹#›</a:t>
            </a:fld>
            <a:endParaRPr lang="sv-SE"/>
          </a:p>
        </p:txBody>
      </p:sp>
    </p:spTree>
    <p:extLst>
      <p:ext uri="{BB962C8B-B14F-4D97-AF65-F5344CB8AC3E}">
        <p14:creationId xmlns:p14="http://schemas.microsoft.com/office/powerpoint/2010/main" val="3385971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AS gör annorlunda där godkänner verksamhetschefer ansökan och etikansökan</a:t>
            </a:r>
          </a:p>
        </p:txBody>
      </p:sp>
      <p:sp>
        <p:nvSpPr>
          <p:cNvPr id="4" name="Platshållare för bildnummer 3"/>
          <p:cNvSpPr>
            <a:spLocks noGrp="1"/>
          </p:cNvSpPr>
          <p:nvPr>
            <p:ph type="sldNum" sz="quarter" idx="5"/>
          </p:nvPr>
        </p:nvSpPr>
        <p:spPr/>
        <p:txBody>
          <a:bodyPr/>
          <a:lstStyle/>
          <a:p>
            <a:fld id="{C40D8D05-9558-4EE0-8C87-A59AC8A04F98}" type="slidenum">
              <a:rPr lang="sv-SE" altLang="sv-SE" smtClean="0"/>
              <a:pPr/>
              <a:t>1</a:t>
            </a:fld>
            <a:endParaRPr lang="sv-SE" altLang="sv-SE"/>
          </a:p>
        </p:txBody>
      </p:sp>
    </p:spTree>
    <p:extLst>
      <p:ext uri="{BB962C8B-B14F-4D97-AF65-F5344CB8AC3E}">
        <p14:creationId xmlns:p14="http://schemas.microsoft.com/office/powerpoint/2010/main" val="2434565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688F5BF-5F34-4611-AA02-0AD22644DC08}"/>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B82825B-2BB0-468E-9A67-FFB49E8B97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6EC51A8F-2322-4304-8898-97BA68550252}"/>
              </a:ext>
            </a:extLst>
          </p:cNvPr>
          <p:cNvSpPr>
            <a:spLocks noGrp="1"/>
          </p:cNvSpPr>
          <p:nvPr>
            <p:ph type="dt" sz="half" idx="10"/>
          </p:nvPr>
        </p:nvSpPr>
        <p:spPr/>
        <p:txBody>
          <a:bodyPr/>
          <a:lstStyle/>
          <a:p>
            <a:fld id="{7575402C-AA67-4BC8-9003-202D22F45571}" type="datetimeFigureOut">
              <a:rPr lang="sv-SE" smtClean="0"/>
              <a:t>2022-09-20</a:t>
            </a:fld>
            <a:endParaRPr lang="sv-SE"/>
          </a:p>
        </p:txBody>
      </p:sp>
      <p:sp>
        <p:nvSpPr>
          <p:cNvPr id="5" name="Platshållare för sidfot 4">
            <a:extLst>
              <a:ext uri="{FF2B5EF4-FFF2-40B4-BE49-F238E27FC236}">
                <a16:creationId xmlns:a16="http://schemas.microsoft.com/office/drawing/2014/main" id="{7CAF36AE-20A8-4373-9E34-E8EB7E6773C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4B27673-ADB3-41F4-88EC-F55C24DAD7F8}"/>
              </a:ext>
            </a:extLst>
          </p:cNvPr>
          <p:cNvSpPr>
            <a:spLocks noGrp="1"/>
          </p:cNvSpPr>
          <p:nvPr>
            <p:ph type="sldNum" sz="quarter" idx="12"/>
          </p:nvPr>
        </p:nvSpPr>
        <p:spPr/>
        <p:txBody>
          <a:bodyPr/>
          <a:lstStyle/>
          <a:p>
            <a:fld id="{8BC556F5-CC93-482C-8CD6-E352EC4CBEEA}" type="slidenum">
              <a:rPr lang="sv-SE" smtClean="0"/>
              <a:t>‹#›</a:t>
            </a:fld>
            <a:endParaRPr lang="sv-SE"/>
          </a:p>
        </p:txBody>
      </p:sp>
    </p:spTree>
    <p:extLst>
      <p:ext uri="{BB962C8B-B14F-4D97-AF65-F5344CB8AC3E}">
        <p14:creationId xmlns:p14="http://schemas.microsoft.com/office/powerpoint/2010/main" val="2375234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35E3A98-C136-4BF2-987F-80FF98A6F31F}"/>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EF28CB5-89A7-4BA2-A83B-72AA71384063}"/>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0174658-7BC7-4E93-B861-C77A496F1D5A}"/>
              </a:ext>
            </a:extLst>
          </p:cNvPr>
          <p:cNvSpPr>
            <a:spLocks noGrp="1"/>
          </p:cNvSpPr>
          <p:nvPr>
            <p:ph type="dt" sz="half" idx="10"/>
          </p:nvPr>
        </p:nvSpPr>
        <p:spPr/>
        <p:txBody>
          <a:bodyPr/>
          <a:lstStyle/>
          <a:p>
            <a:fld id="{7575402C-AA67-4BC8-9003-202D22F45571}" type="datetimeFigureOut">
              <a:rPr lang="sv-SE" smtClean="0"/>
              <a:t>2022-09-20</a:t>
            </a:fld>
            <a:endParaRPr lang="sv-SE"/>
          </a:p>
        </p:txBody>
      </p:sp>
      <p:sp>
        <p:nvSpPr>
          <p:cNvPr id="5" name="Platshållare för sidfot 4">
            <a:extLst>
              <a:ext uri="{FF2B5EF4-FFF2-40B4-BE49-F238E27FC236}">
                <a16:creationId xmlns:a16="http://schemas.microsoft.com/office/drawing/2014/main" id="{85FCB37E-5658-4F7F-9784-71FEE26503B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D13E7B9-C977-495C-AB32-49A3C90649B2}"/>
              </a:ext>
            </a:extLst>
          </p:cNvPr>
          <p:cNvSpPr>
            <a:spLocks noGrp="1"/>
          </p:cNvSpPr>
          <p:nvPr>
            <p:ph type="sldNum" sz="quarter" idx="12"/>
          </p:nvPr>
        </p:nvSpPr>
        <p:spPr/>
        <p:txBody>
          <a:bodyPr/>
          <a:lstStyle/>
          <a:p>
            <a:fld id="{8BC556F5-CC93-482C-8CD6-E352EC4CBEEA}" type="slidenum">
              <a:rPr lang="sv-SE" smtClean="0"/>
              <a:t>‹#›</a:t>
            </a:fld>
            <a:endParaRPr lang="sv-SE"/>
          </a:p>
        </p:txBody>
      </p:sp>
    </p:spTree>
    <p:extLst>
      <p:ext uri="{BB962C8B-B14F-4D97-AF65-F5344CB8AC3E}">
        <p14:creationId xmlns:p14="http://schemas.microsoft.com/office/powerpoint/2010/main" val="4112118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CF070764-10C7-431C-9FB2-7EE254139C8C}"/>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B0D0640-1A01-4691-94E1-C33474CF6D5E}"/>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3CE2777-31E3-4347-95B0-EDC46BD87938}"/>
              </a:ext>
            </a:extLst>
          </p:cNvPr>
          <p:cNvSpPr>
            <a:spLocks noGrp="1"/>
          </p:cNvSpPr>
          <p:nvPr>
            <p:ph type="dt" sz="half" idx="10"/>
          </p:nvPr>
        </p:nvSpPr>
        <p:spPr/>
        <p:txBody>
          <a:bodyPr/>
          <a:lstStyle/>
          <a:p>
            <a:fld id="{7575402C-AA67-4BC8-9003-202D22F45571}" type="datetimeFigureOut">
              <a:rPr lang="sv-SE" smtClean="0"/>
              <a:t>2022-09-20</a:t>
            </a:fld>
            <a:endParaRPr lang="sv-SE"/>
          </a:p>
        </p:txBody>
      </p:sp>
      <p:sp>
        <p:nvSpPr>
          <p:cNvPr id="5" name="Platshållare för sidfot 4">
            <a:extLst>
              <a:ext uri="{FF2B5EF4-FFF2-40B4-BE49-F238E27FC236}">
                <a16:creationId xmlns:a16="http://schemas.microsoft.com/office/drawing/2014/main" id="{7A036732-EE51-4785-8ECC-CBD393C9F95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865D8B4-2DCB-4067-8F06-EB7D487A26BF}"/>
              </a:ext>
            </a:extLst>
          </p:cNvPr>
          <p:cNvSpPr>
            <a:spLocks noGrp="1"/>
          </p:cNvSpPr>
          <p:nvPr>
            <p:ph type="sldNum" sz="quarter" idx="12"/>
          </p:nvPr>
        </p:nvSpPr>
        <p:spPr/>
        <p:txBody>
          <a:bodyPr/>
          <a:lstStyle/>
          <a:p>
            <a:fld id="{8BC556F5-CC93-482C-8CD6-E352EC4CBEEA}" type="slidenum">
              <a:rPr lang="sv-SE" smtClean="0"/>
              <a:t>‹#›</a:t>
            </a:fld>
            <a:endParaRPr lang="sv-SE"/>
          </a:p>
        </p:txBody>
      </p:sp>
    </p:spTree>
    <p:extLst>
      <p:ext uri="{BB962C8B-B14F-4D97-AF65-F5344CB8AC3E}">
        <p14:creationId xmlns:p14="http://schemas.microsoft.com/office/powerpoint/2010/main" val="2188927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2618498-FCAD-44F0-B892-351139394CC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E9964C1-2A74-4667-98C4-234C88282808}"/>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4EF9677-2B51-443D-B2A6-1A0B823875E6}"/>
              </a:ext>
            </a:extLst>
          </p:cNvPr>
          <p:cNvSpPr>
            <a:spLocks noGrp="1"/>
          </p:cNvSpPr>
          <p:nvPr>
            <p:ph type="dt" sz="half" idx="10"/>
          </p:nvPr>
        </p:nvSpPr>
        <p:spPr/>
        <p:txBody>
          <a:bodyPr/>
          <a:lstStyle/>
          <a:p>
            <a:fld id="{7575402C-AA67-4BC8-9003-202D22F45571}" type="datetimeFigureOut">
              <a:rPr lang="sv-SE" smtClean="0"/>
              <a:t>2022-09-20</a:t>
            </a:fld>
            <a:endParaRPr lang="sv-SE"/>
          </a:p>
        </p:txBody>
      </p:sp>
      <p:sp>
        <p:nvSpPr>
          <p:cNvPr id="5" name="Platshållare för sidfot 4">
            <a:extLst>
              <a:ext uri="{FF2B5EF4-FFF2-40B4-BE49-F238E27FC236}">
                <a16:creationId xmlns:a16="http://schemas.microsoft.com/office/drawing/2014/main" id="{FA6FA83F-00F6-42DA-B0F6-82830A04ED8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FE8E121-E9E4-468B-B69E-222FDA9FEBA5}"/>
              </a:ext>
            </a:extLst>
          </p:cNvPr>
          <p:cNvSpPr>
            <a:spLocks noGrp="1"/>
          </p:cNvSpPr>
          <p:nvPr>
            <p:ph type="sldNum" sz="quarter" idx="12"/>
          </p:nvPr>
        </p:nvSpPr>
        <p:spPr/>
        <p:txBody>
          <a:bodyPr/>
          <a:lstStyle/>
          <a:p>
            <a:fld id="{8BC556F5-CC93-482C-8CD6-E352EC4CBEEA}" type="slidenum">
              <a:rPr lang="sv-SE" smtClean="0"/>
              <a:t>‹#›</a:t>
            </a:fld>
            <a:endParaRPr lang="sv-SE"/>
          </a:p>
        </p:txBody>
      </p:sp>
    </p:spTree>
    <p:extLst>
      <p:ext uri="{BB962C8B-B14F-4D97-AF65-F5344CB8AC3E}">
        <p14:creationId xmlns:p14="http://schemas.microsoft.com/office/powerpoint/2010/main" val="3204328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B796ECA-7B1E-4CEF-AD93-49DE06DAB12A}"/>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80F4B2EA-019F-49AF-90BE-3EF227DBF8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278D3E3C-2671-44C0-B334-48E2A86E5DAD}"/>
              </a:ext>
            </a:extLst>
          </p:cNvPr>
          <p:cNvSpPr>
            <a:spLocks noGrp="1"/>
          </p:cNvSpPr>
          <p:nvPr>
            <p:ph type="dt" sz="half" idx="10"/>
          </p:nvPr>
        </p:nvSpPr>
        <p:spPr/>
        <p:txBody>
          <a:bodyPr/>
          <a:lstStyle/>
          <a:p>
            <a:fld id="{7575402C-AA67-4BC8-9003-202D22F45571}" type="datetimeFigureOut">
              <a:rPr lang="sv-SE" smtClean="0"/>
              <a:t>2022-09-20</a:t>
            </a:fld>
            <a:endParaRPr lang="sv-SE"/>
          </a:p>
        </p:txBody>
      </p:sp>
      <p:sp>
        <p:nvSpPr>
          <p:cNvPr id="5" name="Platshållare för sidfot 4">
            <a:extLst>
              <a:ext uri="{FF2B5EF4-FFF2-40B4-BE49-F238E27FC236}">
                <a16:creationId xmlns:a16="http://schemas.microsoft.com/office/drawing/2014/main" id="{F703ABA0-EC7E-4DB4-8961-443F37C2324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0579B73-08F4-419C-A817-6CD3A8E8EF09}"/>
              </a:ext>
            </a:extLst>
          </p:cNvPr>
          <p:cNvSpPr>
            <a:spLocks noGrp="1"/>
          </p:cNvSpPr>
          <p:nvPr>
            <p:ph type="sldNum" sz="quarter" idx="12"/>
          </p:nvPr>
        </p:nvSpPr>
        <p:spPr/>
        <p:txBody>
          <a:bodyPr/>
          <a:lstStyle/>
          <a:p>
            <a:fld id="{8BC556F5-CC93-482C-8CD6-E352EC4CBEEA}" type="slidenum">
              <a:rPr lang="sv-SE" smtClean="0"/>
              <a:t>‹#›</a:t>
            </a:fld>
            <a:endParaRPr lang="sv-SE"/>
          </a:p>
        </p:txBody>
      </p:sp>
    </p:spTree>
    <p:extLst>
      <p:ext uri="{BB962C8B-B14F-4D97-AF65-F5344CB8AC3E}">
        <p14:creationId xmlns:p14="http://schemas.microsoft.com/office/powerpoint/2010/main" val="1098586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003489A-0461-419C-A2A2-40A0E10D4EA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4368689-679C-4B97-96BA-A67B15704B50}"/>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3246F8D2-124B-4A31-827F-9C7F7B44B7F8}"/>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4071C1BA-5DE0-4114-BB0D-9FF728C2C57C}"/>
              </a:ext>
            </a:extLst>
          </p:cNvPr>
          <p:cNvSpPr>
            <a:spLocks noGrp="1"/>
          </p:cNvSpPr>
          <p:nvPr>
            <p:ph type="dt" sz="half" idx="10"/>
          </p:nvPr>
        </p:nvSpPr>
        <p:spPr/>
        <p:txBody>
          <a:bodyPr/>
          <a:lstStyle/>
          <a:p>
            <a:fld id="{7575402C-AA67-4BC8-9003-202D22F45571}" type="datetimeFigureOut">
              <a:rPr lang="sv-SE" smtClean="0"/>
              <a:t>2022-09-20</a:t>
            </a:fld>
            <a:endParaRPr lang="sv-SE"/>
          </a:p>
        </p:txBody>
      </p:sp>
      <p:sp>
        <p:nvSpPr>
          <p:cNvPr id="6" name="Platshållare för sidfot 5">
            <a:extLst>
              <a:ext uri="{FF2B5EF4-FFF2-40B4-BE49-F238E27FC236}">
                <a16:creationId xmlns:a16="http://schemas.microsoft.com/office/drawing/2014/main" id="{60659CE8-DFD7-40D4-9CDB-57B18472BCC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1F02DAE-EF6F-4DE6-8AC1-9475EDC20489}"/>
              </a:ext>
            </a:extLst>
          </p:cNvPr>
          <p:cNvSpPr>
            <a:spLocks noGrp="1"/>
          </p:cNvSpPr>
          <p:nvPr>
            <p:ph type="sldNum" sz="quarter" idx="12"/>
          </p:nvPr>
        </p:nvSpPr>
        <p:spPr/>
        <p:txBody>
          <a:bodyPr/>
          <a:lstStyle/>
          <a:p>
            <a:fld id="{8BC556F5-CC93-482C-8CD6-E352EC4CBEEA}" type="slidenum">
              <a:rPr lang="sv-SE" smtClean="0"/>
              <a:t>‹#›</a:t>
            </a:fld>
            <a:endParaRPr lang="sv-SE"/>
          </a:p>
        </p:txBody>
      </p:sp>
    </p:spTree>
    <p:extLst>
      <p:ext uri="{BB962C8B-B14F-4D97-AF65-F5344CB8AC3E}">
        <p14:creationId xmlns:p14="http://schemas.microsoft.com/office/powerpoint/2010/main" val="2622489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638C4C-4EF6-45B3-A77D-753472A87EC4}"/>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B5C7163B-E726-46DF-B6DE-9970866292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39A82390-6338-4A49-A53F-1427BB08CF37}"/>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628B076-8634-42A3-86A8-2EA1D9779E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90FCA37E-2A6E-4CBC-966E-EECFE74E5DFD}"/>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CEA4FDEB-51D5-4093-B00B-452ED0577553}"/>
              </a:ext>
            </a:extLst>
          </p:cNvPr>
          <p:cNvSpPr>
            <a:spLocks noGrp="1"/>
          </p:cNvSpPr>
          <p:nvPr>
            <p:ph type="dt" sz="half" idx="10"/>
          </p:nvPr>
        </p:nvSpPr>
        <p:spPr/>
        <p:txBody>
          <a:bodyPr/>
          <a:lstStyle/>
          <a:p>
            <a:fld id="{7575402C-AA67-4BC8-9003-202D22F45571}" type="datetimeFigureOut">
              <a:rPr lang="sv-SE" smtClean="0"/>
              <a:t>2022-09-20</a:t>
            </a:fld>
            <a:endParaRPr lang="sv-SE"/>
          </a:p>
        </p:txBody>
      </p:sp>
      <p:sp>
        <p:nvSpPr>
          <p:cNvPr id="8" name="Platshållare för sidfot 7">
            <a:extLst>
              <a:ext uri="{FF2B5EF4-FFF2-40B4-BE49-F238E27FC236}">
                <a16:creationId xmlns:a16="http://schemas.microsoft.com/office/drawing/2014/main" id="{28FD71D9-8CD1-4A61-BB30-4E1D0EE08921}"/>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F26C0C27-6D71-4B99-8C3A-DB6253366CD8}"/>
              </a:ext>
            </a:extLst>
          </p:cNvPr>
          <p:cNvSpPr>
            <a:spLocks noGrp="1"/>
          </p:cNvSpPr>
          <p:nvPr>
            <p:ph type="sldNum" sz="quarter" idx="12"/>
          </p:nvPr>
        </p:nvSpPr>
        <p:spPr/>
        <p:txBody>
          <a:bodyPr/>
          <a:lstStyle/>
          <a:p>
            <a:fld id="{8BC556F5-CC93-482C-8CD6-E352EC4CBEEA}" type="slidenum">
              <a:rPr lang="sv-SE" smtClean="0"/>
              <a:t>‹#›</a:t>
            </a:fld>
            <a:endParaRPr lang="sv-SE"/>
          </a:p>
        </p:txBody>
      </p:sp>
    </p:spTree>
    <p:extLst>
      <p:ext uri="{BB962C8B-B14F-4D97-AF65-F5344CB8AC3E}">
        <p14:creationId xmlns:p14="http://schemas.microsoft.com/office/powerpoint/2010/main" val="2326907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56819A-D768-479B-B72E-4C72EE869948}"/>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475A378A-C761-4D67-857B-4D2E50537255}"/>
              </a:ext>
            </a:extLst>
          </p:cNvPr>
          <p:cNvSpPr>
            <a:spLocks noGrp="1"/>
          </p:cNvSpPr>
          <p:nvPr>
            <p:ph type="dt" sz="half" idx="10"/>
          </p:nvPr>
        </p:nvSpPr>
        <p:spPr/>
        <p:txBody>
          <a:bodyPr/>
          <a:lstStyle/>
          <a:p>
            <a:fld id="{7575402C-AA67-4BC8-9003-202D22F45571}" type="datetimeFigureOut">
              <a:rPr lang="sv-SE" smtClean="0"/>
              <a:t>2022-09-20</a:t>
            </a:fld>
            <a:endParaRPr lang="sv-SE"/>
          </a:p>
        </p:txBody>
      </p:sp>
      <p:sp>
        <p:nvSpPr>
          <p:cNvPr id="4" name="Platshållare för sidfot 3">
            <a:extLst>
              <a:ext uri="{FF2B5EF4-FFF2-40B4-BE49-F238E27FC236}">
                <a16:creationId xmlns:a16="http://schemas.microsoft.com/office/drawing/2014/main" id="{06487E4F-3B49-443C-AE2D-57E43D68FD59}"/>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84B00660-6C91-4661-9263-17573E0E5EAF}"/>
              </a:ext>
            </a:extLst>
          </p:cNvPr>
          <p:cNvSpPr>
            <a:spLocks noGrp="1"/>
          </p:cNvSpPr>
          <p:nvPr>
            <p:ph type="sldNum" sz="quarter" idx="12"/>
          </p:nvPr>
        </p:nvSpPr>
        <p:spPr/>
        <p:txBody>
          <a:bodyPr/>
          <a:lstStyle/>
          <a:p>
            <a:fld id="{8BC556F5-CC93-482C-8CD6-E352EC4CBEEA}" type="slidenum">
              <a:rPr lang="sv-SE" smtClean="0"/>
              <a:t>‹#›</a:t>
            </a:fld>
            <a:endParaRPr lang="sv-SE"/>
          </a:p>
        </p:txBody>
      </p:sp>
    </p:spTree>
    <p:extLst>
      <p:ext uri="{BB962C8B-B14F-4D97-AF65-F5344CB8AC3E}">
        <p14:creationId xmlns:p14="http://schemas.microsoft.com/office/powerpoint/2010/main" val="2218315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A5635A45-0825-469E-801E-4C6A23762D96}"/>
              </a:ext>
            </a:extLst>
          </p:cNvPr>
          <p:cNvSpPr>
            <a:spLocks noGrp="1"/>
          </p:cNvSpPr>
          <p:nvPr>
            <p:ph type="dt" sz="half" idx="10"/>
          </p:nvPr>
        </p:nvSpPr>
        <p:spPr/>
        <p:txBody>
          <a:bodyPr/>
          <a:lstStyle/>
          <a:p>
            <a:fld id="{7575402C-AA67-4BC8-9003-202D22F45571}" type="datetimeFigureOut">
              <a:rPr lang="sv-SE" smtClean="0"/>
              <a:t>2022-09-20</a:t>
            </a:fld>
            <a:endParaRPr lang="sv-SE"/>
          </a:p>
        </p:txBody>
      </p:sp>
      <p:sp>
        <p:nvSpPr>
          <p:cNvPr id="3" name="Platshållare för sidfot 2">
            <a:extLst>
              <a:ext uri="{FF2B5EF4-FFF2-40B4-BE49-F238E27FC236}">
                <a16:creationId xmlns:a16="http://schemas.microsoft.com/office/drawing/2014/main" id="{F3A12884-7D2F-4E7B-A160-D27E99290BA4}"/>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F1DEE61E-FAD2-42E1-A77A-F5D49ADA2C99}"/>
              </a:ext>
            </a:extLst>
          </p:cNvPr>
          <p:cNvSpPr>
            <a:spLocks noGrp="1"/>
          </p:cNvSpPr>
          <p:nvPr>
            <p:ph type="sldNum" sz="quarter" idx="12"/>
          </p:nvPr>
        </p:nvSpPr>
        <p:spPr/>
        <p:txBody>
          <a:bodyPr/>
          <a:lstStyle/>
          <a:p>
            <a:fld id="{8BC556F5-CC93-482C-8CD6-E352EC4CBEEA}" type="slidenum">
              <a:rPr lang="sv-SE" smtClean="0"/>
              <a:t>‹#›</a:t>
            </a:fld>
            <a:endParaRPr lang="sv-SE"/>
          </a:p>
        </p:txBody>
      </p:sp>
    </p:spTree>
    <p:extLst>
      <p:ext uri="{BB962C8B-B14F-4D97-AF65-F5344CB8AC3E}">
        <p14:creationId xmlns:p14="http://schemas.microsoft.com/office/powerpoint/2010/main" val="3242162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5742E9A-1CD1-4123-AF51-495AFFF8571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A899AD0-DBC6-4EB0-A9DF-616288BFBC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67F3EC0E-5866-4644-BA51-49DF396B27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16BEDAF-D061-4FCC-A3BC-491A924A6542}"/>
              </a:ext>
            </a:extLst>
          </p:cNvPr>
          <p:cNvSpPr>
            <a:spLocks noGrp="1"/>
          </p:cNvSpPr>
          <p:nvPr>
            <p:ph type="dt" sz="half" idx="10"/>
          </p:nvPr>
        </p:nvSpPr>
        <p:spPr/>
        <p:txBody>
          <a:bodyPr/>
          <a:lstStyle/>
          <a:p>
            <a:fld id="{7575402C-AA67-4BC8-9003-202D22F45571}" type="datetimeFigureOut">
              <a:rPr lang="sv-SE" smtClean="0"/>
              <a:t>2022-09-20</a:t>
            </a:fld>
            <a:endParaRPr lang="sv-SE"/>
          </a:p>
        </p:txBody>
      </p:sp>
      <p:sp>
        <p:nvSpPr>
          <p:cNvPr id="6" name="Platshållare för sidfot 5">
            <a:extLst>
              <a:ext uri="{FF2B5EF4-FFF2-40B4-BE49-F238E27FC236}">
                <a16:creationId xmlns:a16="http://schemas.microsoft.com/office/drawing/2014/main" id="{073C55AC-11CD-4CDA-B805-F3F3495F898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AA8DA42-2B19-4425-B7CC-954CEEF7F829}"/>
              </a:ext>
            </a:extLst>
          </p:cNvPr>
          <p:cNvSpPr>
            <a:spLocks noGrp="1"/>
          </p:cNvSpPr>
          <p:nvPr>
            <p:ph type="sldNum" sz="quarter" idx="12"/>
          </p:nvPr>
        </p:nvSpPr>
        <p:spPr/>
        <p:txBody>
          <a:bodyPr/>
          <a:lstStyle/>
          <a:p>
            <a:fld id="{8BC556F5-CC93-482C-8CD6-E352EC4CBEEA}" type="slidenum">
              <a:rPr lang="sv-SE" smtClean="0"/>
              <a:t>‹#›</a:t>
            </a:fld>
            <a:endParaRPr lang="sv-SE"/>
          </a:p>
        </p:txBody>
      </p:sp>
    </p:spTree>
    <p:extLst>
      <p:ext uri="{BB962C8B-B14F-4D97-AF65-F5344CB8AC3E}">
        <p14:creationId xmlns:p14="http://schemas.microsoft.com/office/powerpoint/2010/main" val="1563490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6BD40E-5643-4E0F-A9D1-6E52DE86EFCA}"/>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ED17C3BB-22EA-48A0-BD4C-3DD8D07FFE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51215C1A-3EA2-4190-AFD0-C1D24B19CA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2FC7408B-1876-494C-B229-9251DB289F6E}"/>
              </a:ext>
            </a:extLst>
          </p:cNvPr>
          <p:cNvSpPr>
            <a:spLocks noGrp="1"/>
          </p:cNvSpPr>
          <p:nvPr>
            <p:ph type="dt" sz="half" idx="10"/>
          </p:nvPr>
        </p:nvSpPr>
        <p:spPr/>
        <p:txBody>
          <a:bodyPr/>
          <a:lstStyle/>
          <a:p>
            <a:fld id="{7575402C-AA67-4BC8-9003-202D22F45571}" type="datetimeFigureOut">
              <a:rPr lang="sv-SE" smtClean="0"/>
              <a:t>2022-09-20</a:t>
            </a:fld>
            <a:endParaRPr lang="sv-SE"/>
          </a:p>
        </p:txBody>
      </p:sp>
      <p:sp>
        <p:nvSpPr>
          <p:cNvPr id="6" name="Platshållare för sidfot 5">
            <a:extLst>
              <a:ext uri="{FF2B5EF4-FFF2-40B4-BE49-F238E27FC236}">
                <a16:creationId xmlns:a16="http://schemas.microsoft.com/office/drawing/2014/main" id="{2C6FFD12-04C6-4202-8B8D-F3C0BBBE433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27FFF7C-CDFD-4429-9AB8-9053DA4A4D08}"/>
              </a:ext>
            </a:extLst>
          </p:cNvPr>
          <p:cNvSpPr>
            <a:spLocks noGrp="1"/>
          </p:cNvSpPr>
          <p:nvPr>
            <p:ph type="sldNum" sz="quarter" idx="12"/>
          </p:nvPr>
        </p:nvSpPr>
        <p:spPr/>
        <p:txBody>
          <a:bodyPr/>
          <a:lstStyle/>
          <a:p>
            <a:fld id="{8BC556F5-CC93-482C-8CD6-E352EC4CBEEA}" type="slidenum">
              <a:rPr lang="sv-SE" smtClean="0"/>
              <a:t>‹#›</a:t>
            </a:fld>
            <a:endParaRPr lang="sv-SE"/>
          </a:p>
        </p:txBody>
      </p:sp>
    </p:spTree>
    <p:extLst>
      <p:ext uri="{BB962C8B-B14F-4D97-AF65-F5344CB8AC3E}">
        <p14:creationId xmlns:p14="http://schemas.microsoft.com/office/powerpoint/2010/main" val="1015428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47631522-D722-47C9-ABBB-5E6E82AB9A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37CC6925-324F-45C7-86F5-4DA0245AE1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FA61A59-9A70-4924-99F9-28AB192327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5402C-AA67-4BC8-9003-202D22F45571}" type="datetimeFigureOut">
              <a:rPr lang="sv-SE" smtClean="0"/>
              <a:t>2022-09-20</a:t>
            </a:fld>
            <a:endParaRPr lang="sv-SE"/>
          </a:p>
        </p:txBody>
      </p:sp>
      <p:sp>
        <p:nvSpPr>
          <p:cNvPr id="5" name="Platshållare för sidfot 4">
            <a:extLst>
              <a:ext uri="{FF2B5EF4-FFF2-40B4-BE49-F238E27FC236}">
                <a16:creationId xmlns:a16="http://schemas.microsoft.com/office/drawing/2014/main" id="{A1669922-D700-4499-B1E2-58A939245E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1775BB3A-FB23-4700-9D15-E4D638CBCA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C556F5-CC93-482C-8CD6-E352EC4CBEEA}" type="slidenum">
              <a:rPr lang="sv-SE" smtClean="0"/>
              <a:t>‹#›</a:t>
            </a:fld>
            <a:endParaRPr lang="sv-SE"/>
          </a:p>
        </p:txBody>
      </p:sp>
    </p:spTree>
    <p:extLst>
      <p:ext uri="{BB962C8B-B14F-4D97-AF65-F5344CB8AC3E}">
        <p14:creationId xmlns:p14="http://schemas.microsoft.com/office/powerpoint/2010/main" val="3491480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ruta 48" descr="Process för godkännande och uppföljning av studier inom NVH.">
            <a:extLst>
              <a:ext uri="{FF2B5EF4-FFF2-40B4-BE49-F238E27FC236}">
                <a16:creationId xmlns:a16="http://schemas.microsoft.com/office/drawing/2014/main" id="{323B56CE-973E-4058-9160-487D737468F5}"/>
              </a:ext>
            </a:extLst>
          </p:cNvPr>
          <p:cNvSpPr txBox="1"/>
          <p:nvPr/>
        </p:nvSpPr>
        <p:spPr>
          <a:xfrm>
            <a:off x="3373974" y="317467"/>
            <a:ext cx="8162847" cy="400110"/>
          </a:xfrm>
          <a:prstGeom prst="rect">
            <a:avLst/>
          </a:prstGeom>
          <a:noFill/>
        </p:spPr>
        <p:txBody>
          <a:bodyPr wrap="square" rtlCol="0">
            <a:spAutoFit/>
          </a:bodyPr>
          <a:lstStyle/>
          <a:p>
            <a:r>
              <a:rPr lang="sv-SE" sz="2000" dirty="0"/>
              <a:t>Process för godkännande och uppföljning av studier inom NVH</a:t>
            </a:r>
          </a:p>
        </p:txBody>
      </p:sp>
      <p:grpSp>
        <p:nvGrpSpPr>
          <p:cNvPr id="2" name="Grupp 1" descr="Forskaren eller studenten">
            <a:extLst>
              <a:ext uri="{FF2B5EF4-FFF2-40B4-BE49-F238E27FC236}">
                <a16:creationId xmlns:a16="http://schemas.microsoft.com/office/drawing/2014/main" id="{4A7198E5-6F4C-4F12-9144-05E2BB4A355B}"/>
              </a:ext>
            </a:extLst>
          </p:cNvPr>
          <p:cNvGrpSpPr/>
          <p:nvPr/>
        </p:nvGrpSpPr>
        <p:grpSpPr>
          <a:xfrm>
            <a:off x="82201" y="2081160"/>
            <a:ext cx="1263196" cy="981465"/>
            <a:chOff x="82201" y="2081160"/>
            <a:chExt cx="1263196" cy="981465"/>
          </a:xfrm>
        </p:grpSpPr>
        <p:sp>
          <p:nvSpPr>
            <p:cNvPr id="4" name="Ellips 3">
              <a:extLst>
                <a:ext uri="{FF2B5EF4-FFF2-40B4-BE49-F238E27FC236}">
                  <a16:creationId xmlns:a16="http://schemas.microsoft.com/office/drawing/2014/main" id="{C2FAA285-16D5-458B-8EFF-524BCB8E42C7}"/>
                </a:ext>
              </a:extLst>
            </p:cNvPr>
            <p:cNvSpPr/>
            <p:nvPr/>
          </p:nvSpPr>
          <p:spPr>
            <a:xfrm>
              <a:off x="90844" y="2081160"/>
              <a:ext cx="1254553" cy="509048"/>
            </a:xfrm>
            <a:prstGeom prst="ellipse">
              <a:avLst/>
            </a:prstGeom>
            <a:solidFill>
              <a:srgbClr val="FFE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Forskaren</a:t>
              </a:r>
            </a:p>
          </p:txBody>
        </p:sp>
        <p:sp>
          <p:nvSpPr>
            <p:cNvPr id="38" name="Ellips 37">
              <a:extLst>
                <a:ext uri="{FF2B5EF4-FFF2-40B4-BE49-F238E27FC236}">
                  <a16:creationId xmlns:a16="http://schemas.microsoft.com/office/drawing/2014/main" id="{9C5483A6-678F-4C86-97DF-66E5621C131A}"/>
                </a:ext>
              </a:extLst>
            </p:cNvPr>
            <p:cNvSpPr/>
            <p:nvPr/>
          </p:nvSpPr>
          <p:spPr>
            <a:xfrm>
              <a:off x="82201" y="2623923"/>
              <a:ext cx="1254553" cy="43870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a:solidFill>
                    <a:schemeClr val="tx1"/>
                  </a:solidFill>
                </a:rPr>
                <a:t>Studenten</a:t>
              </a:r>
            </a:p>
          </p:txBody>
        </p:sp>
      </p:grpSp>
      <p:grpSp>
        <p:nvGrpSpPr>
          <p:cNvPr id="3" name="Grupp 2" descr="Ansökningsblankett. För forskaren bifogas projektplan, godkänd etikansökan och eventuellt biobanksavatal med mer. Student ska bifoga projektplan.">
            <a:extLst>
              <a:ext uri="{FF2B5EF4-FFF2-40B4-BE49-F238E27FC236}">
                <a16:creationId xmlns:a16="http://schemas.microsoft.com/office/drawing/2014/main" id="{6E70C024-EA32-4A3A-BFC3-859565A35A5D}"/>
              </a:ext>
            </a:extLst>
          </p:cNvPr>
          <p:cNvGrpSpPr/>
          <p:nvPr/>
        </p:nvGrpSpPr>
        <p:grpSpPr>
          <a:xfrm>
            <a:off x="1383908" y="1164514"/>
            <a:ext cx="1411746" cy="2153761"/>
            <a:chOff x="1383908" y="1164514"/>
            <a:chExt cx="1411746" cy="2153761"/>
          </a:xfrm>
        </p:grpSpPr>
        <p:sp>
          <p:nvSpPr>
            <p:cNvPr id="6" name="Rektangel: rundade hörn 5">
              <a:extLst>
                <a:ext uri="{FF2B5EF4-FFF2-40B4-BE49-F238E27FC236}">
                  <a16:creationId xmlns:a16="http://schemas.microsoft.com/office/drawing/2014/main" id="{091A8C2B-9463-44AC-8439-F079E1E8F513}"/>
                </a:ext>
              </a:extLst>
            </p:cNvPr>
            <p:cNvSpPr/>
            <p:nvPr/>
          </p:nvSpPr>
          <p:spPr>
            <a:xfrm>
              <a:off x="1383908" y="2026005"/>
              <a:ext cx="1411746" cy="1048624"/>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a:t>Ansöknings-blankett</a:t>
              </a:r>
            </a:p>
          </p:txBody>
        </p:sp>
        <p:sp>
          <p:nvSpPr>
            <p:cNvPr id="20" name="Rektangel: rundade hörn 19">
              <a:extLst>
                <a:ext uri="{FF2B5EF4-FFF2-40B4-BE49-F238E27FC236}">
                  <a16:creationId xmlns:a16="http://schemas.microsoft.com/office/drawing/2014/main" id="{083ECF81-4F81-4501-8BA8-FA619ACD1D35}"/>
                </a:ext>
              </a:extLst>
            </p:cNvPr>
            <p:cNvSpPr/>
            <p:nvPr/>
          </p:nvSpPr>
          <p:spPr>
            <a:xfrm>
              <a:off x="1455955" y="1164514"/>
              <a:ext cx="1339699" cy="1027641"/>
            </a:xfrm>
            <a:prstGeom prst="roundRect">
              <a:avLst/>
            </a:prstGeom>
            <a:solidFill>
              <a:srgbClr val="FFE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sv-SE" sz="1000" dirty="0">
                  <a:solidFill>
                    <a:schemeClr val="tx1"/>
                  </a:solidFill>
                </a:rPr>
                <a:t>Projektplan</a:t>
              </a:r>
            </a:p>
            <a:p>
              <a:pPr marL="171450" indent="-171450">
                <a:buFont typeface="Arial" panose="020B0604020202020204" pitchFamily="34" charset="0"/>
                <a:buChar char="•"/>
              </a:pPr>
              <a:r>
                <a:rPr lang="sv-SE" sz="1000" dirty="0">
                  <a:solidFill>
                    <a:schemeClr val="tx1"/>
                  </a:solidFill>
                </a:rPr>
                <a:t>Godkänd etikansökan</a:t>
              </a:r>
            </a:p>
            <a:p>
              <a:pPr marL="171450" indent="-171450">
                <a:buFont typeface="Arial" panose="020B0604020202020204" pitchFamily="34" charset="0"/>
                <a:buChar char="•"/>
              </a:pPr>
              <a:r>
                <a:rPr lang="sv-SE" sz="1000" dirty="0" err="1">
                  <a:solidFill>
                    <a:schemeClr val="tx1"/>
                  </a:solidFill>
                </a:rPr>
                <a:t>Ev</a:t>
              </a:r>
              <a:r>
                <a:rPr lang="sv-SE" sz="1000" dirty="0">
                  <a:solidFill>
                    <a:schemeClr val="tx1"/>
                  </a:solidFill>
                </a:rPr>
                <a:t> biobanksavtal mm.</a:t>
              </a:r>
            </a:p>
          </p:txBody>
        </p:sp>
        <p:sp>
          <p:nvSpPr>
            <p:cNvPr id="22" name="Rektangel: rundade hörn 21">
              <a:extLst>
                <a:ext uri="{FF2B5EF4-FFF2-40B4-BE49-F238E27FC236}">
                  <a16:creationId xmlns:a16="http://schemas.microsoft.com/office/drawing/2014/main" id="{9AC419A3-0080-491F-A806-C2481C4DB984}"/>
                </a:ext>
              </a:extLst>
            </p:cNvPr>
            <p:cNvSpPr/>
            <p:nvPr/>
          </p:nvSpPr>
          <p:spPr>
            <a:xfrm>
              <a:off x="1628828" y="3030704"/>
              <a:ext cx="947956" cy="287571"/>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buFont typeface="Arial" panose="020B0604020202020204" pitchFamily="34" charset="0"/>
                <a:buChar char="•"/>
              </a:pPr>
              <a:r>
                <a:rPr lang="sv-SE" sz="1000" dirty="0">
                  <a:solidFill>
                    <a:schemeClr val="tx1"/>
                  </a:solidFill>
                </a:rPr>
                <a:t>Projektplan</a:t>
              </a:r>
            </a:p>
            <a:p>
              <a:endParaRPr lang="sv-SE" sz="1000" dirty="0"/>
            </a:p>
          </p:txBody>
        </p:sp>
      </p:grpSp>
      <p:sp>
        <p:nvSpPr>
          <p:cNvPr id="34" name="Rektangel: rundade hörn 33" descr="Ansökan med bilagor skickas till apc.forskning@regionuppsala.se">
            <a:extLst>
              <a:ext uri="{FF2B5EF4-FFF2-40B4-BE49-F238E27FC236}">
                <a16:creationId xmlns:a16="http://schemas.microsoft.com/office/drawing/2014/main" id="{1DD3B32A-F26F-48A8-B9D4-BF4F20F0B0C9}"/>
              </a:ext>
            </a:extLst>
          </p:cNvPr>
          <p:cNvSpPr/>
          <p:nvPr/>
        </p:nvSpPr>
        <p:spPr>
          <a:xfrm>
            <a:off x="3196268" y="2046755"/>
            <a:ext cx="1317864" cy="1027874"/>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apc.forskning@regionuppsala.se</a:t>
            </a:r>
          </a:p>
        </p:txBody>
      </p:sp>
      <p:sp>
        <p:nvSpPr>
          <p:cNvPr id="7" name="Rektangel: rundade hörn 6" descr="Koordinator bereder ansökan och det kan behövas kompletteringar från forskaren eller studenten för att en bedömning ska kunna fattas. Koordinator och FoUU-chef fattar beslut om godkännande eller avslag ">
            <a:extLst>
              <a:ext uri="{FF2B5EF4-FFF2-40B4-BE49-F238E27FC236}">
                <a16:creationId xmlns:a16="http://schemas.microsoft.com/office/drawing/2014/main" id="{BCBA258B-8023-4C8C-9A36-5F9A3F7E8B2E}"/>
              </a:ext>
            </a:extLst>
          </p:cNvPr>
          <p:cNvSpPr/>
          <p:nvPr/>
        </p:nvSpPr>
        <p:spPr>
          <a:xfrm>
            <a:off x="4974959" y="2026005"/>
            <a:ext cx="1208015" cy="1034907"/>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Koordinator + </a:t>
            </a:r>
          </a:p>
          <a:p>
            <a:pPr algn="ctr"/>
            <a:r>
              <a:rPr lang="sv-SE" sz="1100" dirty="0"/>
              <a:t>FoUU-Chef</a:t>
            </a:r>
          </a:p>
        </p:txBody>
      </p:sp>
      <p:grpSp>
        <p:nvGrpSpPr>
          <p:cNvPr id="5" name="Grupp 4" descr="Forskaren eller studenten får tillbaka ett mail med signerat dokument med beslutet godkänt eller avslag. Vid godkännande kan nu forskaren eller studenten gå vidare och tillfråga berörd verksamhetschef inom NVH.">
            <a:extLst>
              <a:ext uri="{FF2B5EF4-FFF2-40B4-BE49-F238E27FC236}">
                <a16:creationId xmlns:a16="http://schemas.microsoft.com/office/drawing/2014/main" id="{303DFB5D-B2D8-4F04-8BB8-907EEAF5D193}"/>
              </a:ext>
              <a:ext uri="{C183D7F6-B498-43B3-948B-1728B52AA6E4}">
                <adec:decorative xmlns:adec="http://schemas.microsoft.com/office/drawing/2017/decorative" val="0"/>
              </a:ext>
            </a:extLst>
          </p:cNvPr>
          <p:cNvGrpSpPr/>
          <p:nvPr/>
        </p:nvGrpSpPr>
        <p:grpSpPr>
          <a:xfrm>
            <a:off x="6548620" y="2064893"/>
            <a:ext cx="1272473" cy="999401"/>
            <a:chOff x="6548620" y="2064893"/>
            <a:chExt cx="1272473" cy="999401"/>
          </a:xfrm>
        </p:grpSpPr>
        <p:sp>
          <p:nvSpPr>
            <p:cNvPr id="39" name="Ellips 38">
              <a:extLst>
                <a:ext uri="{FF2B5EF4-FFF2-40B4-BE49-F238E27FC236}">
                  <a16:creationId xmlns:a16="http://schemas.microsoft.com/office/drawing/2014/main" id="{809BAF3D-8166-4507-A32A-53B94532DEA3}"/>
                </a:ext>
              </a:extLst>
            </p:cNvPr>
            <p:cNvSpPr/>
            <p:nvPr/>
          </p:nvSpPr>
          <p:spPr>
            <a:xfrm>
              <a:off x="6556926" y="2064893"/>
              <a:ext cx="1230319" cy="509048"/>
            </a:xfrm>
            <a:prstGeom prst="ellipse">
              <a:avLst/>
            </a:prstGeom>
            <a:solidFill>
              <a:srgbClr val="FFE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Forskaren</a:t>
              </a:r>
            </a:p>
          </p:txBody>
        </p:sp>
        <p:sp>
          <p:nvSpPr>
            <p:cNvPr id="41" name="Ellips 40">
              <a:extLst>
                <a:ext uri="{FF2B5EF4-FFF2-40B4-BE49-F238E27FC236}">
                  <a16:creationId xmlns:a16="http://schemas.microsoft.com/office/drawing/2014/main" id="{3D952C26-6246-4F0E-B0D8-DB89B13B82E3}"/>
                </a:ext>
              </a:extLst>
            </p:cNvPr>
            <p:cNvSpPr/>
            <p:nvPr/>
          </p:nvSpPr>
          <p:spPr>
            <a:xfrm>
              <a:off x="6548620" y="2625592"/>
              <a:ext cx="1272473" cy="43870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a:solidFill>
                    <a:schemeClr val="tx1"/>
                  </a:solidFill>
                </a:rPr>
                <a:t>Studenten</a:t>
              </a:r>
            </a:p>
          </p:txBody>
        </p:sp>
      </p:grpSp>
      <p:grpSp>
        <p:nvGrpSpPr>
          <p:cNvPr id="8" name="Grupp 7" descr="Berörd verksamhetschef inom Nära vård och hälsa tillfrågas. Verksamhetschef godkänner medverkan genom att signera resursintyg. Observera att godkännande av etikansökan för forskningsprojekt som drivs av oss inom NVH  görs av FoUU-chef.&#10;">
            <a:extLst>
              <a:ext uri="{FF2B5EF4-FFF2-40B4-BE49-F238E27FC236}">
                <a16:creationId xmlns:a16="http://schemas.microsoft.com/office/drawing/2014/main" id="{B9CAC1C3-2248-4459-BD51-09EA57F6096F}"/>
              </a:ext>
            </a:extLst>
          </p:cNvPr>
          <p:cNvGrpSpPr/>
          <p:nvPr/>
        </p:nvGrpSpPr>
        <p:grpSpPr>
          <a:xfrm>
            <a:off x="8261178" y="1727706"/>
            <a:ext cx="2311951" cy="4736156"/>
            <a:chOff x="8261178" y="1727706"/>
            <a:chExt cx="2311951" cy="4736156"/>
          </a:xfrm>
        </p:grpSpPr>
        <p:sp>
          <p:nvSpPr>
            <p:cNvPr id="9" name="Rektangel: rundade hörn 8">
              <a:extLst>
                <a:ext uri="{FF2B5EF4-FFF2-40B4-BE49-F238E27FC236}">
                  <a16:creationId xmlns:a16="http://schemas.microsoft.com/office/drawing/2014/main" id="{42525E34-2A67-49DE-BF48-57493EF095D3}"/>
                </a:ext>
              </a:extLst>
            </p:cNvPr>
            <p:cNvSpPr/>
            <p:nvPr/>
          </p:nvSpPr>
          <p:spPr>
            <a:xfrm>
              <a:off x="8553372" y="1727706"/>
              <a:ext cx="1482979" cy="527505"/>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t>Verksamhetschef</a:t>
              </a:r>
            </a:p>
          </p:txBody>
        </p:sp>
        <p:sp>
          <p:nvSpPr>
            <p:cNvPr id="32" name="Rektangel: rundade hörn 31">
              <a:extLst>
                <a:ext uri="{FF2B5EF4-FFF2-40B4-BE49-F238E27FC236}">
                  <a16:creationId xmlns:a16="http://schemas.microsoft.com/office/drawing/2014/main" id="{40E65AF9-B8BF-40A9-9F76-28388C85783A}"/>
                </a:ext>
              </a:extLst>
            </p:cNvPr>
            <p:cNvSpPr/>
            <p:nvPr/>
          </p:nvSpPr>
          <p:spPr>
            <a:xfrm>
              <a:off x="8565477" y="2342231"/>
              <a:ext cx="1482979" cy="527505"/>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t>Verksamhetschef</a:t>
              </a:r>
            </a:p>
          </p:txBody>
        </p:sp>
        <p:sp>
          <p:nvSpPr>
            <p:cNvPr id="33" name="Rektangel: rundade hörn 32">
              <a:extLst>
                <a:ext uri="{FF2B5EF4-FFF2-40B4-BE49-F238E27FC236}">
                  <a16:creationId xmlns:a16="http://schemas.microsoft.com/office/drawing/2014/main" id="{AC90C743-D0EB-40DB-85BC-5AB46A516A90}"/>
                </a:ext>
              </a:extLst>
            </p:cNvPr>
            <p:cNvSpPr/>
            <p:nvPr/>
          </p:nvSpPr>
          <p:spPr>
            <a:xfrm>
              <a:off x="8565477" y="2965769"/>
              <a:ext cx="1482979" cy="527505"/>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a:t>Verksamhetschef</a:t>
              </a:r>
            </a:p>
          </p:txBody>
        </p:sp>
        <p:sp>
          <p:nvSpPr>
            <p:cNvPr id="31" name="Rektangel: rundade hörn 30">
              <a:extLst>
                <a:ext uri="{FF2B5EF4-FFF2-40B4-BE49-F238E27FC236}">
                  <a16:creationId xmlns:a16="http://schemas.microsoft.com/office/drawing/2014/main" id="{D7B8FB9E-A0E2-45B7-8812-DC558110EC86}"/>
                </a:ext>
              </a:extLst>
            </p:cNvPr>
            <p:cNvSpPr/>
            <p:nvPr/>
          </p:nvSpPr>
          <p:spPr>
            <a:xfrm>
              <a:off x="8261178" y="3869392"/>
              <a:ext cx="2170516" cy="760957"/>
            </a:xfrm>
            <a:prstGeom prst="round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v-SE" sz="1400" b="1" dirty="0">
                  <a:solidFill>
                    <a:schemeClr val="tx1"/>
                  </a:solidFill>
                </a:rPr>
                <a:t>Godkänner medverkan genom att signera Resursintyg</a:t>
              </a:r>
            </a:p>
            <a:p>
              <a:endParaRPr lang="sv-SE" sz="1000" dirty="0"/>
            </a:p>
          </p:txBody>
        </p:sp>
        <p:sp>
          <p:nvSpPr>
            <p:cNvPr id="30" name="Rektangel: rundade hörn 29">
              <a:extLst>
                <a:ext uri="{FF2B5EF4-FFF2-40B4-BE49-F238E27FC236}">
                  <a16:creationId xmlns:a16="http://schemas.microsoft.com/office/drawing/2014/main" id="{54DEE458-839A-4D3F-A63A-0554A420C33D}"/>
                </a:ext>
              </a:extLst>
            </p:cNvPr>
            <p:cNvSpPr/>
            <p:nvPr/>
          </p:nvSpPr>
          <p:spPr>
            <a:xfrm>
              <a:off x="8261178" y="4790695"/>
              <a:ext cx="2311951" cy="1673167"/>
            </a:xfrm>
            <a:prstGeom prst="round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v-SE" sz="1600" b="1" dirty="0">
                  <a:solidFill>
                    <a:schemeClr val="tx1"/>
                  </a:solidFill>
                </a:rPr>
                <a:t>OBS godkännande av etikansökan för forskningsprojekt som drivs av oss inom NVH  görs av FoUU-chef</a:t>
              </a:r>
            </a:p>
            <a:p>
              <a:endParaRPr lang="sv-SE" sz="1000" dirty="0"/>
            </a:p>
          </p:txBody>
        </p:sp>
      </p:grpSp>
      <p:grpSp>
        <p:nvGrpSpPr>
          <p:cNvPr id="12" name="Grupp 11" descr="Forskaren eller studenten återrapporterar genom kort sammanfattning om progress vid årsskiftet. Om studien är avslutad mailas en kort sammanfattning av projektet och dess resultat då studien har avslutats inklusive resultatets kliniska implikation inom nära vård och hälsa. Primary Care and Health, Uppsala County Council anges när studien publiceras i till exempel refereegranskad tidskrift och DIVA.">
            <a:extLst>
              <a:ext uri="{FF2B5EF4-FFF2-40B4-BE49-F238E27FC236}">
                <a16:creationId xmlns:a16="http://schemas.microsoft.com/office/drawing/2014/main" id="{55FA5680-66E5-46FF-98D2-8A0B50F78148}"/>
              </a:ext>
            </a:extLst>
          </p:cNvPr>
          <p:cNvGrpSpPr/>
          <p:nvPr/>
        </p:nvGrpSpPr>
        <p:grpSpPr>
          <a:xfrm>
            <a:off x="10409769" y="679835"/>
            <a:ext cx="1668258" cy="2365154"/>
            <a:chOff x="10409769" y="679835"/>
            <a:chExt cx="1668258" cy="2365154"/>
          </a:xfrm>
        </p:grpSpPr>
        <p:grpSp>
          <p:nvGrpSpPr>
            <p:cNvPr id="10" name="Grupp 9">
              <a:extLst>
                <a:ext uri="{FF2B5EF4-FFF2-40B4-BE49-F238E27FC236}">
                  <a16:creationId xmlns:a16="http://schemas.microsoft.com/office/drawing/2014/main" id="{CD427E84-6583-48F3-ADC8-C856D0ED0AD2}"/>
                </a:ext>
              </a:extLst>
            </p:cNvPr>
            <p:cNvGrpSpPr/>
            <p:nvPr/>
          </p:nvGrpSpPr>
          <p:grpSpPr>
            <a:xfrm>
              <a:off x="10573129" y="679835"/>
              <a:ext cx="1311365" cy="857798"/>
              <a:chOff x="10573129" y="679835"/>
              <a:chExt cx="1311365" cy="857798"/>
            </a:xfrm>
          </p:grpSpPr>
          <p:sp>
            <p:nvSpPr>
              <p:cNvPr id="40" name="Ellips 39">
                <a:extLst>
                  <a:ext uri="{FF2B5EF4-FFF2-40B4-BE49-F238E27FC236}">
                    <a16:creationId xmlns:a16="http://schemas.microsoft.com/office/drawing/2014/main" id="{AE21CE1F-9322-49FC-8838-F06A5C889113}"/>
                  </a:ext>
                </a:extLst>
              </p:cNvPr>
              <p:cNvSpPr/>
              <p:nvPr/>
            </p:nvSpPr>
            <p:spPr>
              <a:xfrm>
                <a:off x="10573129" y="1098931"/>
                <a:ext cx="1311365" cy="43870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Studenten</a:t>
                </a:r>
              </a:p>
            </p:txBody>
          </p:sp>
          <p:sp>
            <p:nvSpPr>
              <p:cNvPr id="42" name="Ellips 41">
                <a:extLst>
                  <a:ext uri="{FF2B5EF4-FFF2-40B4-BE49-F238E27FC236}">
                    <a16:creationId xmlns:a16="http://schemas.microsoft.com/office/drawing/2014/main" id="{C9D26081-68C1-4628-8A12-850DB7D27FB1}"/>
                  </a:ext>
                </a:extLst>
              </p:cNvPr>
              <p:cNvSpPr/>
              <p:nvPr/>
            </p:nvSpPr>
            <p:spPr>
              <a:xfrm>
                <a:off x="10573129" y="679835"/>
                <a:ext cx="1311365" cy="509048"/>
              </a:xfrm>
              <a:prstGeom prst="ellipse">
                <a:avLst/>
              </a:prstGeom>
              <a:solidFill>
                <a:srgbClr val="FFE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Forskaren</a:t>
                </a:r>
              </a:p>
            </p:txBody>
          </p:sp>
        </p:grpSp>
        <p:sp>
          <p:nvSpPr>
            <p:cNvPr id="14" name="Rektangel: rundade hörn 13">
              <a:extLst>
                <a:ext uri="{FF2B5EF4-FFF2-40B4-BE49-F238E27FC236}">
                  <a16:creationId xmlns:a16="http://schemas.microsoft.com/office/drawing/2014/main" id="{C51F7346-9A40-453C-BC06-2AB431D09525}"/>
                </a:ext>
              </a:extLst>
            </p:cNvPr>
            <p:cNvSpPr/>
            <p:nvPr/>
          </p:nvSpPr>
          <p:spPr>
            <a:xfrm>
              <a:off x="10409769" y="1992565"/>
              <a:ext cx="1668258" cy="1052424"/>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a:t>Återrapportering:</a:t>
              </a:r>
            </a:p>
            <a:p>
              <a:pPr algn="ctr"/>
              <a:r>
                <a:rPr lang="sv-SE" sz="1100"/>
                <a:t>apc.forskning@regionuppsala.se</a:t>
              </a:r>
            </a:p>
          </p:txBody>
        </p:sp>
      </p:grpSp>
      <p:sp>
        <p:nvSpPr>
          <p:cNvPr id="11" name="Pil: höger 10">
            <a:extLst>
              <a:ext uri="{FF2B5EF4-FFF2-40B4-BE49-F238E27FC236}">
                <a16:creationId xmlns:a16="http://schemas.microsoft.com/office/drawing/2014/main" id="{07572756-45D0-4667-B021-6669359AAECE}"/>
              </a:ext>
              <a:ext uri="{C183D7F6-B498-43B3-948B-1728B52AA6E4}">
                <adec:decorative xmlns:adec="http://schemas.microsoft.com/office/drawing/2017/decorative" val="1"/>
              </a:ext>
            </a:extLst>
          </p:cNvPr>
          <p:cNvSpPr/>
          <p:nvPr/>
        </p:nvSpPr>
        <p:spPr>
          <a:xfrm>
            <a:off x="6270429" y="2538456"/>
            <a:ext cx="329569" cy="138425"/>
          </a:xfrm>
          <a:prstGeom prst="rightArrow">
            <a:avLst/>
          </a:prstGeom>
          <a:solidFill>
            <a:srgbClr val="99CCFF"/>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sv-SE"/>
          </a:p>
        </p:txBody>
      </p:sp>
      <p:sp>
        <p:nvSpPr>
          <p:cNvPr id="21" name="Pil: höger 20">
            <a:extLst>
              <a:ext uri="{FF2B5EF4-FFF2-40B4-BE49-F238E27FC236}">
                <a16:creationId xmlns:a16="http://schemas.microsoft.com/office/drawing/2014/main" id="{41631FE1-D253-49C4-9246-94A1F8C0A2C8}"/>
              </a:ext>
              <a:ext uri="{C183D7F6-B498-43B3-948B-1728B52AA6E4}">
                <adec:decorative xmlns:adec="http://schemas.microsoft.com/office/drawing/2017/decorative" val="1"/>
              </a:ext>
            </a:extLst>
          </p:cNvPr>
          <p:cNvSpPr/>
          <p:nvPr/>
        </p:nvSpPr>
        <p:spPr>
          <a:xfrm rot="20603773">
            <a:off x="7933760" y="2240006"/>
            <a:ext cx="494950" cy="170934"/>
          </a:xfrm>
          <a:prstGeom prst="rightArrow">
            <a:avLst/>
          </a:prstGeom>
          <a:solidFill>
            <a:srgbClr val="99CCFF"/>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sv-SE"/>
          </a:p>
        </p:txBody>
      </p:sp>
      <p:sp>
        <p:nvSpPr>
          <p:cNvPr id="28" name="Pil: höger 27">
            <a:extLst>
              <a:ext uri="{FF2B5EF4-FFF2-40B4-BE49-F238E27FC236}">
                <a16:creationId xmlns:a16="http://schemas.microsoft.com/office/drawing/2014/main" id="{C616C37B-58F8-43B2-B752-E00BC5CA8A75}"/>
              </a:ext>
              <a:ext uri="{C183D7F6-B498-43B3-948B-1728B52AA6E4}">
                <adec:decorative xmlns:adec="http://schemas.microsoft.com/office/drawing/2017/decorative" val="1"/>
              </a:ext>
            </a:extLst>
          </p:cNvPr>
          <p:cNvSpPr/>
          <p:nvPr/>
        </p:nvSpPr>
        <p:spPr>
          <a:xfrm>
            <a:off x="7956108" y="2538456"/>
            <a:ext cx="494950" cy="170934"/>
          </a:xfrm>
          <a:prstGeom prst="rightArrow">
            <a:avLst/>
          </a:prstGeom>
          <a:solidFill>
            <a:srgbClr val="99CCFF"/>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sv-SE"/>
          </a:p>
        </p:txBody>
      </p:sp>
      <p:sp>
        <p:nvSpPr>
          <p:cNvPr id="29" name="Pil: höger 28">
            <a:extLst>
              <a:ext uri="{FF2B5EF4-FFF2-40B4-BE49-F238E27FC236}">
                <a16:creationId xmlns:a16="http://schemas.microsoft.com/office/drawing/2014/main" id="{40AD758F-3A2C-45C7-A7D3-D80C6969F96C}"/>
              </a:ext>
              <a:ext uri="{C183D7F6-B498-43B3-948B-1728B52AA6E4}">
                <adec:decorative xmlns:adec="http://schemas.microsoft.com/office/drawing/2017/decorative" val="1"/>
              </a:ext>
            </a:extLst>
          </p:cNvPr>
          <p:cNvSpPr/>
          <p:nvPr/>
        </p:nvSpPr>
        <p:spPr>
          <a:xfrm rot="1556575">
            <a:off x="7945810" y="2882657"/>
            <a:ext cx="494950" cy="161123"/>
          </a:xfrm>
          <a:prstGeom prst="rightArrow">
            <a:avLst/>
          </a:prstGeom>
          <a:solidFill>
            <a:srgbClr val="99CCFF"/>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sv-SE"/>
          </a:p>
        </p:txBody>
      </p:sp>
      <p:sp>
        <p:nvSpPr>
          <p:cNvPr id="36" name="Pil: höger 35">
            <a:extLst>
              <a:ext uri="{FF2B5EF4-FFF2-40B4-BE49-F238E27FC236}">
                <a16:creationId xmlns:a16="http://schemas.microsoft.com/office/drawing/2014/main" id="{D586651B-115C-455B-AC00-DE6CB4C9E5B8}"/>
              </a:ext>
              <a:ext uri="{C183D7F6-B498-43B3-948B-1728B52AA6E4}">
                <adec:decorative xmlns:adec="http://schemas.microsoft.com/office/drawing/2017/decorative" val="1"/>
              </a:ext>
            </a:extLst>
          </p:cNvPr>
          <p:cNvSpPr/>
          <p:nvPr/>
        </p:nvSpPr>
        <p:spPr>
          <a:xfrm>
            <a:off x="4561537" y="2478016"/>
            <a:ext cx="329569" cy="138425"/>
          </a:xfrm>
          <a:prstGeom prst="rightArrow">
            <a:avLst/>
          </a:prstGeom>
          <a:solidFill>
            <a:srgbClr val="99CCFF"/>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sv-SE"/>
          </a:p>
        </p:txBody>
      </p:sp>
      <p:sp>
        <p:nvSpPr>
          <p:cNvPr id="37" name="Pil: höger 36">
            <a:extLst>
              <a:ext uri="{FF2B5EF4-FFF2-40B4-BE49-F238E27FC236}">
                <a16:creationId xmlns:a16="http://schemas.microsoft.com/office/drawing/2014/main" id="{1EB77B34-A433-428A-A191-D55B794C8BB2}"/>
              </a:ext>
              <a:ext uri="{C183D7F6-B498-43B3-948B-1728B52AA6E4}">
                <adec:decorative xmlns:adec="http://schemas.microsoft.com/office/drawing/2017/decorative" val="1"/>
              </a:ext>
            </a:extLst>
          </p:cNvPr>
          <p:cNvSpPr/>
          <p:nvPr/>
        </p:nvSpPr>
        <p:spPr>
          <a:xfrm>
            <a:off x="2828453" y="2485498"/>
            <a:ext cx="329569" cy="138425"/>
          </a:xfrm>
          <a:prstGeom prst="rightArrow">
            <a:avLst/>
          </a:prstGeom>
          <a:solidFill>
            <a:srgbClr val="99CCFF"/>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sv-SE"/>
          </a:p>
        </p:txBody>
      </p:sp>
      <p:sp>
        <p:nvSpPr>
          <p:cNvPr id="43" name="Pil: höger 42">
            <a:extLst>
              <a:ext uri="{FF2B5EF4-FFF2-40B4-BE49-F238E27FC236}">
                <a16:creationId xmlns:a16="http://schemas.microsoft.com/office/drawing/2014/main" id="{6C059077-A6DA-441E-A222-CFE630D74980}"/>
              </a:ext>
              <a:ext uri="{C183D7F6-B498-43B3-948B-1728B52AA6E4}">
                <adec:decorative xmlns:adec="http://schemas.microsoft.com/office/drawing/2017/decorative" val="1"/>
              </a:ext>
            </a:extLst>
          </p:cNvPr>
          <p:cNvSpPr/>
          <p:nvPr/>
        </p:nvSpPr>
        <p:spPr>
          <a:xfrm rot="5400000">
            <a:off x="11108898" y="1679222"/>
            <a:ext cx="329569" cy="132275"/>
          </a:xfrm>
          <a:prstGeom prst="rightArrow">
            <a:avLst/>
          </a:prstGeom>
          <a:solidFill>
            <a:srgbClr val="99CCFF"/>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sv-SE"/>
          </a:p>
        </p:txBody>
      </p:sp>
      <p:cxnSp>
        <p:nvCxnSpPr>
          <p:cNvPr id="19" name="Koppling: vinklad 18">
            <a:extLst>
              <a:ext uri="{FF2B5EF4-FFF2-40B4-BE49-F238E27FC236}">
                <a16:creationId xmlns:a16="http://schemas.microsoft.com/office/drawing/2014/main" id="{C1FA7116-A9D5-4734-9A96-C86DD33ADC73}"/>
              </a:ext>
              <a:ext uri="{C183D7F6-B498-43B3-948B-1728B52AA6E4}">
                <adec:decorative xmlns:adec="http://schemas.microsoft.com/office/drawing/2017/decorative" val="1"/>
              </a:ext>
            </a:extLst>
          </p:cNvPr>
          <p:cNvCxnSpPr>
            <a:cxnSpLocks/>
          </p:cNvCxnSpPr>
          <p:nvPr/>
        </p:nvCxnSpPr>
        <p:spPr>
          <a:xfrm rot="5400000">
            <a:off x="3024212" y="929873"/>
            <a:ext cx="291706" cy="4817801"/>
          </a:xfrm>
          <a:prstGeom prst="bentConnector2">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5" name="Rak pilkoppling 44">
            <a:extLst>
              <a:ext uri="{FF2B5EF4-FFF2-40B4-BE49-F238E27FC236}">
                <a16:creationId xmlns:a16="http://schemas.microsoft.com/office/drawing/2014/main" id="{55B88E07-2345-4957-A547-9740EE62AB06}"/>
              </a:ext>
              <a:ext uri="{C183D7F6-B498-43B3-948B-1728B52AA6E4}">
                <adec:decorative xmlns:adec="http://schemas.microsoft.com/office/drawing/2017/decorative" val="1"/>
              </a:ext>
            </a:extLst>
          </p:cNvPr>
          <p:cNvCxnSpPr>
            <a:cxnSpLocks/>
          </p:cNvCxnSpPr>
          <p:nvPr/>
        </p:nvCxnSpPr>
        <p:spPr>
          <a:xfrm flipH="1" flipV="1">
            <a:off x="759143" y="3105510"/>
            <a:ext cx="3166" cy="4255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Pil: höger 34">
            <a:extLst>
              <a:ext uri="{FF2B5EF4-FFF2-40B4-BE49-F238E27FC236}">
                <a16:creationId xmlns:a16="http://schemas.microsoft.com/office/drawing/2014/main" id="{0F00930F-9BCF-42CC-8A10-5022BEB55C19}"/>
              </a:ext>
              <a:ext uri="{C183D7F6-B498-43B3-948B-1728B52AA6E4}">
                <adec:decorative xmlns:adec="http://schemas.microsoft.com/office/drawing/2017/decorative" val="1"/>
              </a:ext>
            </a:extLst>
          </p:cNvPr>
          <p:cNvSpPr/>
          <p:nvPr/>
        </p:nvSpPr>
        <p:spPr>
          <a:xfrm rot="5400000">
            <a:off x="9150920" y="3610158"/>
            <a:ext cx="269112" cy="142350"/>
          </a:xfrm>
          <a:prstGeom prst="rightArrow">
            <a:avLst/>
          </a:prstGeom>
          <a:solidFill>
            <a:srgbClr val="99CCFF"/>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sv-SE"/>
          </a:p>
        </p:txBody>
      </p:sp>
    </p:spTree>
    <p:extLst>
      <p:ext uri="{BB962C8B-B14F-4D97-AF65-F5344CB8AC3E}">
        <p14:creationId xmlns:p14="http://schemas.microsoft.com/office/powerpoint/2010/main" val="397092118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77</Words>
  <Application>Microsoft Office PowerPoint</Application>
  <PresentationFormat>Bredbild</PresentationFormat>
  <Paragraphs>24</Paragraphs>
  <Slides>1</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vt:i4>
      </vt:variant>
    </vt:vector>
  </HeadingPairs>
  <TitlesOfParts>
    <vt:vector size="5" baseType="lpstr">
      <vt:lpstr>Arial</vt:lpstr>
      <vt:lpstr>Calibri</vt:lpstr>
      <vt:lpstr>Calibri Light</vt:lpstr>
      <vt:lpstr>Office-tema</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Annika Bring</dc:creator>
  <cp:lastModifiedBy>Helena Karlén Nilsson</cp:lastModifiedBy>
  <cp:revision>4</cp:revision>
  <dcterms:created xsi:type="dcterms:W3CDTF">2022-09-15T19:29:12Z</dcterms:created>
  <dcterms:modified xsi:type="dcterms:W3CDTF">2022-09-20T07:44:13Z</dcterms:modified>
</cp:coreProperties>
</file>